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Roboto"/>
      <p:regular r:id="rId25"/>
      <p:bold r:id="rId26"/>
      <p:italic r:id="rId27"/>
      <p:boldItalic r:id="rId28"/>
    </p:embeddedFont>
    <p:embeddedFont>
      <p:font typeface="Kelly Slab"/>
      <p:regular r:id="rId29"/>
    </p:embeddedFont>
    <p:embeddedFont>
      <p:font typeface="EB Garamond"/>
      <p:regular r:id="rId30"/>
      <p:bold r:id="rId31"/>
      <p:italic r:id="rId32"/>
      <p:boldItalic r:id="rId33"/>
    </p:embeddedFont>
    <p:embeddedFont>
      <p:font typeface="Electrolize"/>
      <p:regular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KellySlab-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BGaramond-bold.fntdata"/><Relationship Id="rId30" Type="http://schemas.openxmlformats.org/officeDocument/2006/relationships/font" Target="fonts/EBGaramond-regular.fntdata"/><Relationship Id="rId11" Type="http://schemas.openxmlformats.org/officeDocument/2006/relationships/slide" Target="slides/slide6.xml"/><Relationship Id="rId33" Type="http://schemas.openxmlformats.org/officeDocument/2006/relationships/font" Target="fonts/EBGaramond-boldItalic.fntdata"/><Relationship Id="rId10" Type="http://schemas.openxmlformats.org/officeDocument/2006/relationships/slide" Target="slides/slide5.xml"/><Relationship Id="rId32" Type="http://schemas.openxmlformats.org/officeDocument/2006/relationships/font" Target="fonts/EBGaramond-italic.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Electrolize-regular.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meo.com/125469556"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cc45408f52_3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cc45408f52_3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Main point- showcase how creative our social media activations have been</a:t>
            </a:r>
            <a:endParaRPr/>
          </a:p>
          <a:p>
            <a:pPr indent="0" lvl="0" marL="0" rtl="0" algn="l">
              <a:spcBef>
                <a:spcPts val="0"/>
              </a:spcBef>
              <a:spcAft>
                <a:spcPts val="0"/>
              </a:spcAft>
              <a:buNone/>
            </a:pPr>
            <a:r>
              <a:rPr lang="en"/>
              <a:t>-relatable to the younger generation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1.8 million followers on twitter</a:t>
            </a:r>
            <a:endParaRPr/>
          </a:p>
          <a:p>
            <a:pPr indent="0" lvl="0" marL="0" rtl="0" algn="l">
              <a:spcBef>
                <a:spcPts val="0"/>
              </a:spcBef>
              <a:spcAft>
                <a:spcPts val="0"/>
              </a:spcAft>
              <a:buNone/>
            </a:pPr>
            <a:r>
              <a:rPr lang="en"/>
              <a:t>761k f followers on instagram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d224f980b2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d224f980b2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cc45408f52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cc45408f52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ce669e540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ce669e54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a:t>
            </a:r>
            <a:r>
              <a:rPr lang="en"/>
              <a:t>visualization</a:t>
            </a:r>
            <a:r>
              <a:rPr lang="en"/>
              <a:t> of consumers interacting with the partnership through placement of the kiosks in plazas and other highly </a:t>
            </a:r>
            <a:r>
              <a:rPr lang="en"/>
              <a:t>trafficked</a:t>
            </a:r>
            <a:r>
              <a:rPr lang="en"/>
              <a:t> areas like Matt mentioned earlier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ChargeItSpot Activation Video</a:t>
            </a:r>
            <a:r>
              <a:rPr lang="en" sz="1400"/>
              <a:t>(just in case)</a:t>
            </a:r>
            <a:endParaRPr sz="1400"/>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ce669e5405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ce669e5405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Placement in suites, many of which are leased by corporations during game-days. Great space for business gatherings and </a:t>
            </a:r>
            <a:r>
              <a:rPr lang="en"/>
              <a:t>exchanging</a:t>
            </a:r>
            <a:r>
              <a:rPr lang="en"/>
              <a:t> contact information, which exacerbates the need to </a:t>
            </a:r>
            <a:r>
              <a:rPr lang="en"/>
              <a:t>have</a:t>
            </a:r>
            <a:r>
              <a:rPr lang="en"/>
              <a:t> a charged phone.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B2B corporate sweepstakes: Every corporate suit holder who uses the station (over the season) and opts-in to put their business contact information into the charging station will be entered to win a free custom-branded charging station to be delivered to their corporate offices or factory.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Help to drive new leads among b2b sales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ce669e5405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ce669e5405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457200" rtl="0" algn="l">
              <a:spcBef>
                <a:spcPts val="0"/>
              </a:spcBef>
              <a:spcAft>
                <a:spcPts val="0"/>
              </a:spcAft>
              <a:buNone/>
            </a:pPr>
            <a:r>
              <a:rPr lang="en"/>
              <a:t>We want to use this partnership to support Philadelphia. First, we have a unique donation opportunity </a:t>
            </a:r>
            <a:r>
              <a:rPr lang="en"/>
              <a:t>through</a:t>
            </a:r>
            <a:r>
              <a:rPr lang="en"/>
              <a:t> hit batters. And we also will help to Incentivize the usage of the stations through an opening  day ticket giveaway. </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lang="en">
                <a:solidFill>
                  <a:schemeClr val="dk1"/>
                </a:solidFill>
              </a:rPr>
              <a:t>Allows you to gain valuable customer insights and analytics. This forges a positive image for both organizations through the implementation of CSR through the on-field action.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cc45408f52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cc45408f52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Unique naming activation for the 7th inning stretch that creates new value through mass exposure. Here is an example of a mock PA announcement.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screen, fans can use </a:t>
            </a:r>
            <a:r>
              <a:rPr lang="en"/>
              <a:t>their</a:t>
            </a:r>
            <a:r>
              <a:rPr lang="en"/>
              <a:t> phones to take a photo of their party to be featured on the </a:t>
            </a:r>
            <a:r>
              <a:rPr lang="en"/>
              <a:t>video board</a:t>
            </a:r>
            <a:r>
              <a:rPr lang="en"/>
              <a:t> during the ChargedUp 7th inning stretch. Also, because this is the Largest video </a:t>
            </a:r>
            <a:r>
              <a:rPr lang="en"/>
              <a:t>board</a:t>
            </a:r>
            <a:r>
              <a:rPr lang="en"/>
              <a:t> in the National League it provides the greatest exposure of brand placement due to everyone looking at the board for themselves to be featured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cc45408f52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cc45408f52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Charged up moment of the game</a:t>
            </a:r>
            <a:endParaRPr/>
          </a:p>
          <a:p>
            <a:pPr indent="-298450" lvl="0" marL="457200" rtl="0" algn="l">
              <a:spcBef>
                <a:spcPts val="0"/>
              </a:spcBef>
              <a:spcAft>
                <a:spcPts val="0"/>
              </a:spcAft>
              <a:buSzPts val="1100"/>
              <a:buChar char="-"/>
            </a:pPr>
            <a:r>
              <a:rPr lang="en"/>
              <a:t>By tagging Bryce Harper its allows for greater engagement (82% more engagement than posts without players tagged)</a:t>
            </a:r>
            <a:endParaRPr/>
          </a:p>
          <a:p>
            <a:pPr indent="-298450" lvl="0" marL="457200" rtl="0" algn="l">
              <a:spcBef>
                <a:spcPts val="0"/>
              </a:spcBef>
              <a:spcAft>
                <a:spcPts val="0"/>
              </a:spcAft>
              <a:buSzPts val="1100"/>
              <a:buChar char="-"/>
            </a:pPr>
            <a:r>
              <a:rPr lang="en"/>
              <a:t>Allow for fan-centered content through </a:t>
            </a:r>
            <a:r>
              <a:rPr lang="en"/>
              <a:t>tagging</a:t>
            </a:r>
            <a:r>
              <a:rPr lang="en"/>
              <a:t> and reposting which is the most authentic engagement on social media</a:t>
            </a:r>
            <a:endParaRPr/>
          </a:p>
          <a:p>
            <a:pPr indent="-298450" lvl="0" marL="457200" rtl="0" algn="l">
              <a:spcBef>
                <a:spcPts val="0"/>
              </a:spcBef>
              <a:spcAft>
                <a:spcPts val="0"/>
              </a:spcAft>
              <a:buSzPts val="1100"/>
              <a:buChar char="-"/>
            </a:pPr>
            <a:r>
              <a:rPr lang="en"/>
              <a:t>Provides great execution on brand awareness for their target of younger audiences </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
              <a:t>Pass it off to Matt to summarize how we can help you achieve your goals and propel </a:t>
            </a:r>
            <a:r>
              <a:rPr lang="en"/>
              <a:t>Chargeitspot</a:t>
            </a:r>
            <a:r>
              <a:rPr lang="en"/>
              <a:t> to new heights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d08afb12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d08afb12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cd18f2eca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cd18f2eca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Come be apart of our Phillies family and </a:t>
            </a:r>
            <a:r>
              <a:rPr lang="en"/>
              <a:t>together</a:t>
            </a:r>
            <a:r>
              <a:rPr lang="en"/>
              <a:t> we can knock this partnership out of the park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cd18f2ec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cd18f2ec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cc45408f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cc45408f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are the philadelphia phillies and we were founded in 1883. In our long history we have won seven National League pennants and two world series titles. We are currently the oldest continuously run, single name, single city team in American Professional sports. Along with the recent technological advancements in our country and the world we find it extremely important as an organization to mirror those advancements in our players, management, front offices, and partnerships.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cc45408f52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cc45408f52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will we help you at Charge it spot. We will help you achieve your primary goal of greater brand awareness </a:t>
            </a:r>
            <a:r>
              <a:rPr lang="en"/>
              <a:t>amongst</a:t>
            </a:r>
            <a:r>
              <a:rPr lang="en"/>
              <a:t> consumers. As an emerging company it is important to be seen in a location where business is </a:t>
            </a:r>
            <a:r>
              <a:rPr lang="en"/>
              <a:t>happening. </a:t>
            </a:r>
            <a:r>
              <a:rPr lang="en"/>
              <a:t>With the continued growth in social media, sports betting and the overall use of technology during these games phone batteries will continue to lose their battery bring more and more need for your product. We are also the final </a:t>
            </a:r>
            <a:r>
              <a:rPr lang="en"/>
              <a:t>piece</a:t>
            </a:r>
            <a:r>
              <a:rPr lang="en"/>
              <a:t> to </a:t>
            </a:r>
            <a:r>
              <a:rPr lang="en"/>
              <a:t>helping</a:t>
            </a:r>
            <a:r>
              <a:rPr lang="en"/>
              <a:t> you get into every professional sports stadium in the city of Philadelphia. Lastly we want to help you achieve your secondary goal of using what will be your first major partnership to help drive your business to business sales on other sports and entertainment venues. This first major partnership is huge for your company and will propel you forward into many other venues. We want you to charge the Phillies.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cc45408f5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cc45408f5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are both Philly born businesses and you have product in all other professional sports venues in Philadelphia. we both value dedication and paying attention to every detail of our business, which is essential in a successful partnership. We are partners with some of the biggest brands in the United states because we place a great deal of </a:t>
            </a:r>
            <a:r>
              <a:rPr lang="en"/>
              <a:t>emphasis</a:t>
            </a:r>
            <a:r>
              <a:rPr lang="en"/>
              <a:t> on sponsorship congruence and alignment. But at the same time the sponsorship has to be eye-catching and stand out.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ce750bdc1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ce750bdc1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7a19b7228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7a19b7228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cc45408f52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cc45408f52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ceb90c74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ceb90c74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Teams are looking for a way to prevent the spread of covid-19 and look for alternatives to these existing </a:t>
            </a:r>
            <a:r>
              <a:rPr lang="en"/>
              <a:t>partnerships</a:t>
            </a:r>
            <a:r>
              <a:rPr lang="en"/>
              <a:t>. This new sponsorship allows us to have both</a:t>
            </a:r>
            <a:endParaRPr/>
          </a:p>
          <a:p>
            <a:pPr indent="0" lvl="0" marL="0" rtl="0" algn="l">
              <a:spcBef>
                <a:spcPts val="0"/>
              </a:spcBef>
              <a:spcAft>
                <a:spcPts val="0"/>
              </a:spcAft>
              <a:buNone/>
            </a:pPr>
            <a:r>
              <a:rPr lang="en"/>
              <a:t>We see this partnership creating value for both sides in covid world and non covid world, </a:t>
            </a:r>
            <a:r>
              <a:rPr lang="en"/>
              <a:t>that's</a:t>
            </a:r>
            <a:r>
              <a:rPr lang="en"/>
              <a:t> why we think this is such a neat </a:t>
            </a:r>
            <a:r>
              <a:rPr lang="en"/>
              <a:t>opportunity</a:t>
            </a:r>
            <a:r>
              <a:rPr lang="en"/>
              <a:t> for both parties. </a:t>
            </a:r>
            <a:endParaRPr/>
          </a:p>
          <a:p>
            <a:pPr indent="-298450" lvl="0" marL="457200" rtl="0" algn="l">
              <a:spcBef>
                <a:spcPts val="0"/>
              </a:spcBef>
              <a:spcAft>
                <a:spcPts val="0"/>
              </a:spcAft>
              <a:buSzPts val="1100"/>
              <a:buChar char="-"/>
            </a:pPr>
            <a:r>
              <a:rPr lang="en"/>
              <a:t>Optimistic that fan attendance will increase </a:t>
            </a:r>
            <a:endParaRPr/>
          </a:p>
          <a:p>
            <a:pPr indent="-298450" lvl="0" marL="457200" rtl="0" algn="l">
              <a:spcBef>
                <a:spcPts val="0"/>
              </a:spcBef>
              <a:spcAft>
                <a:spcPts val="0"/>
              </a:spcAft>
              <a:buSzPts val="1100"/>
              <a:buChar char="-"/>
            </a:pPr>
            <a:r>
              <a:rPr lang="en"/>
              <a:t>On April 4th, capacity increased to 25% which means 11,000 fans can attend the game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 name="Google Shape;49;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0" name="Google Shape;50;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 name="Shape 51"/>
        <p:cNvGrpSpPr/>
        <p:nvPr/>
      </p:nvGrpSpPr>
      <p:grpSpPr>
        <a:xfrm>
          <a:off x="0" y="0"/>
          <a:ext cx="0" cy="0"/>
          <a:chOff x="0" y="0"/>
          <a:chExt cx="0" cy="0"/>
        </a:xfrm>
      </p:grpSpPr>
      <p:sp>
        <p:nvSpPr>
          <p:cNvPr id="52" name="Google Shape;52;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1" name="Google Shape;41;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3" name="Google Shape;4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6" name="Google Shape;4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theme" Target="../theme/theme2.xml"/><Relationship Id="rId14" Type="http://schemas.openxmlformats.org/officeDocument/2006/relationships/slideLayout" Target="../slideLayouts/slideLayout1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
            <a:alphaModFix/>
          </a:blip>
          <a:stretch>
            <a:fillRect/>
          </a:stretch>
        </p:blipFill>
        <p:spPr>
          <a:xfrm>
            <a:off x="7740775" y="60950"/>
            <a:ext cx="1091525" cy="1091525"/>
          </a:xfrm>
          <a:prstGeom prst="rect">
            <a:avLst/>
          </a:prstGeom>
          <a:noFill/>
          <a:ln>
            <a:noFill/>
          </a:ln>
        </p:spPr>
      </p:pic>
      <p:pic>
        <p:nvPicPr>
          <p:cNvPr id="10" name="Google Shape;10;p1"/>
          <p:cNvPicPr preferRelativeResize="0"/>
          <p:nvPr/>
        </p:nvPicPr>
        <p:blipFill>
          <a:blip r:embed="rId2">
            <a:alphaModFix/>
          </a:blip>
          <a:stretch>
            <a:fillRect/>
          </a:stretch>
        </p:blipFill>
        <p:spPr>
          <a:xfrm>
            <a:off x="6521750" y="152299"/>
            <a:ext cx="858625" cy="908825"/>
          </a:xfrm>
          <a:prstGeom prst="rect">
            <a:avLst/>
          </a:prstGeom>
          <a:noFill/>
          <a:ln>
            <a:noFill/>
          </a:ln>
        </p:spPr>
      </p:pic>
      <p:pic>
        <p:nvPicPr>
          <p:cNvPr id="11" name="Google Shape;11;p1"/>
          <p:cNvPicPr preferRelativeResize="0"/>
          <p:nvPr/>
        </p:nvPicPr>
        <p:blipFill>
          <a:blip r:embed="rId3">
            <a:alphaModFix/>
          </a:blip>
          <a:stretch>
            <a:fillRect/>
          </a:stretch>
        </p:blipFill>
        <p:spPr>
          <a:xfrm>
            <a:off x="7512126" y="467734"/>
            <a:ext cx="228649" cy="27794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8.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13.png"/><Relationship Id="rId5" Type="http://schemas.openxmlformats.org/officeDocument/2006/relationships/image" Target="../media/image29.png"/><Relationship Id="rId6"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hyperlink" Target="http://drive.google.com/file/d/12D3JdnOiABfLgeHQhHzFxLyGi9Wia4YC/view" TargetMode="External"/><Relationship Id="rId5" Type="http://schemas.openxmlformats.org/officeDocument/2006/relationships/image" Target="../media/image20.png"/><Relationship Id="rId6"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32.png"/><Relationship Id="rId7"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hyperlink" Target="http://www.youtube.com/watch?v=dqc6mRqVhPs" TargetMode="Externa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pic>
        <p:nvPicPr>
          <p:cNvPr id="57" name="Google Shape;57;p13"/>
          <p:cNvPicPr preferRelativeResize="0"/>
          <p:nvPr/>
        </p:nvPicPr>
        <p:blipFill>
          <a:blip r:embed="rId3">
            <a:alphaModFix amt="51000"/>
          </a:blip>
          <a:stretch>
            <a:fillRect/>
          </a:stretch>
        </p:blipFill>
        <p:spPr>
          <a:xfrm>
            <a:off x="0" y="0"/>
            <a:ext cx="9144000" cy="5143501"/>
          </a:xfrm>
          <a:prstGeom prst="rect">
            <a:avLst/>
          </a:prstGeom>
          <a:noFill/>
          <a:ln>
            <a:noFill/>
          </a:ln>
        </p:spPr>
      </p:pic>
      <p:sp>
        <p:nvSpPr>
          <p:cNvPr id="58" name="Google Shape;58;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Electrolize"/>
                <a:ea typeface="Electrolize"/>
                <a:cs typeface="Electrolize"/>
                <a:sym typeface="Electrolize"/>
              </a:rPr>
              <a:t>ChargeItSpot Partnership</a:t>
            </a:r>
            <a:endParaRPr>
              <a:latin typeface="Electrolize"/>
              <a:ea typeface="Electrolize"/>
              <a:cs typeface="Electrolize"/>
              <a:sym typeface="Electrolize"/>
            </a:endParaRPr>
          </a:p>
        </p:txBody>
      </p:sp>
      <p:sp>
        <p:nvSpPr>
          <p:cNvPr id="59" name="Google Shape;59;p13"/>
          <p:cNvSpPr txBox="1"/>
          <p:nvPr>
            <p:ph idx="1" type="subTitle"/>
          </p:nvPr>
        </p:nvSpPr>
        <p:spPr>
          <a:xfrm>
            <a:off x="311700" y="2722325"/>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935"/>
              <a:buNone/>
            </a:pPr>
            <a:r>
              <a:rPr lang="en" sz="1280">
                <a:latin typeface="Electrolize"/>
                <a:ea typeface="Electrolize"/>
                <a:cs typeface="Electrolize"/>
                <a:sym typeface="Electrolize"/>
              </a:rPr>
              <a:t>Pitched by: Jimmy Lambert, Jacob Thomas, Matt Root, and Lukas Stauffer</a:t>
            </a:r>
            <a:endParaRPr sz="1080">
              <a:latin typeface="Electrolize"/>
              <a:ea typeface="Electrolize"/>
              <a:cs typeface="Electrolize"/>
              <a:sym typeface="Electroliz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5" name="Shape 185"/>
        <p:cNvGrpSpPr/>
        <p:nvPr/>
      </p:nvGrpSpPr>
      <p:grpSpPr>
        <a:xfrm>
          <a:off x="0" y="0"/>
          <a:ext cx="0" cy="0"/>
          <a:chOff x="0" y="0"/>
          <a:chExt cx="0" cy="0"/>
        </a:xfrm>
      </p:grpSpPr>
      <p:sp>
        <p:nvSpPr>
          <p:cNvPr id="186" name="Google Shape;186;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FFFF"/>
                </a:solidFill>
              </a:rPr>
              <a:t>Promising</a:t>
            </a:r>
            <a:r>
              <a:rPr lang="en">
                <a:solidFill>
                  <a:srgbClr val="FFFFFF"/>
                </a:solidFill>
              </a:rPr>
              <a:t> Value Through Social Media</a:t>
            </a:r>
            <a:endParaRPr>
              <a:solidFill>
                <a:srgbClr val="FFFFFF"/>
              </a:solidFill>
            </a:endParaRPr>
          </a:p>
        </p:txBody>
      </p:sp>
      <p:sp>
        <p:nvSpPr>
          <p:cNvPr id="187" name="Google Shape;187;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8" name="Google Shape;188;p22"/>
          <p:cNvPicPr preferRelativeResize="0"/>
          <p:nvPr/>
        </p:nvPicPr>
        <p:blipFill>
          <a:blip r:embed="rId3">
            <a:alphaModFix/>
          </a:blip>
          <a:stretch>
            <a:fillRect/>
          </a:stretch>
        </p:blipFill>
        <p:spPr>
          <a:xfrm>
            <a:off x="863550" y="1246013"/>
            <a:ext cx="3018601" cy="2487442"/>
          </a:xfrm>
          <a:prstGeom prst="rect">
            <a:avLst/>
          </a:prstGeom>
          <a:noFill/>
          <a:ln>
            <a:noFill/>
          </a:ln>
        </p:spPr>
      </p:pic>
      <p:pic>
        <p:nvPicPr>
          <p:cNvPr id="189" name="Google Shape;189;p22"/>
          <p:cNvPicPr preferRelativeResize="0"/>
          <p:nvPr/>
        </p:nvPicPr>
        <p:blipFill>
          <a:blip r:embed="rId4">
            <a:alphaModFix/>
          </a:blip>
          <a:stretch>
            <a:fillRect/>
          </a:stretch>
        </p:blipFill>
        <p:spPr>
          <a:xfrm>
            <a:off x="1371375" y="3910325"/>
            <a:ext cx="1973000" cy="831975"/>
          </a:xfrm>
          <a:prstGeom prst="rect">
            <a:avLst/>
          </a:prstGeom>
          <a:noFill/>
          <a:ln>
            <a:noFill/>
          </a:ln>
        </p:spPr>
      </p:pic>
      <p:pic>
        <p:nvPicPr>
          <p:cNvPr id="190" name="Google Shape;190;p22"/>
          <p:cNvPicPr preferRelativeResize="0"/>
          <p:nvPr/>
        </p:nvPicPr>
        <p:blipFill>
          <a:blip r:embed="rId5">
            <a:alphaModFix/>
          </a:blip>
          <a:stretch>
            <a:fillRect/>
          </a:stretch>
        </p:blipFill>
        <p:spPr>
          <a:xfrm>
            <a:off x="5044600" y="1280113"/>
            <a:ext cx="2858124" cy="2190925"/>
          </a:xfrm>
          <a:prstGeom prst="rect">
            <a:avLst/>
          </a:prstGeom>
          <a:noFill/>
          <a:ln>
            <a:noFill/>
          </a:ln>
        </p:spPr>
      </p:pic>
      <p:pic>
        <p:nvPicPr>
          <p:cNvPr id="191" name="Google Shape;191;p22"/>
          <p:cNvPicPr preferRelativeResize="0"/>
          <p:nvPr/>
        </p:nvPicPr>
        <p:blipFill>
          <a:blip r:embed="rId6">
            <a:alphaModFix/>
          </a:blip>
          <a:stretch>
            <a:fillRect/>
          </a:stretch>
        </p:blipFill>
        <p:spPr>
          <a:xfrm>
            <a:off x="5422151" y="3661450"/>
            <a:ext cx="2286800" cy="1191225"/>
          </a:xfrm>
          <a:prstGeom prst="rect">
            <a:avLst/>
          </a:prstGeom>
          <a:noFill/>
          <a:ln>
            <a:noFill/>
          </a:ln>
        </p:spPr>
      </p:pic>
      <p:pic>
        <p:nvPicPr>
          <p:cNvPr id="192" name="Google Shape;192;p22"/>
          <p:cNvPicPr preferRelativeResize="0"/>
          <p:nvPr/>
        </p:nvPicPr>
        <p:blipFill>
          <a:blip r:embed="rId7">
            <a:alphaModFix/>
          </a:blip>
          <a:stretch>
            <a:fillRect/>
          </a:stretch>
        </p:blipFill>
        <p:spPr>
          <a:xfrm>
            <a:off x="7476600" y="447250"/>
            <a:ext cx="291219" cy="353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6" name="Shape 196"/>
        <p:cNvGrpSpPr/>
        <p:nvPr/>
      </p:nvGrpSpPr>
      <p:grpSpPr>
        <a:xfrm>
          <a:off x="0" y="0"/>
          <a:ext cx="0" cy="0"/>
          <a:chOff x="0" y="0"/>
          <a:chExt cx="0" cy="0"/>
        </a:xfrm>
      </p:grpSpPr>
      <p:sp>
        <p:nvSpPr>
          <p:cNvPr id="197" name="Google Shape;197;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FFFF"/>
                </a:solidFill>
              </a:rPr>
              <a:t>Virtual </a:t>
            </a:r>
            <a:r>
              <a:rPr lang="en">
                <a:solidFill>
                  <a:srgbClr val="FFFFFF"/>
                </a:solidFill>
              </a:rPr>
              <a:t>Post-Game </a:t>
            </a:r>
            <a:r>
              <a:rPr lang="en">
                <a:solidFill>
                  <a:srgbClr val="FFFFFF"/>
                </a:solidFill>
              </a:rPr>
              <a:t>Fan Interview </a:t>
            </a:r>
            <a:endParaRPr>
              <a:solidFill>
                <a:srgbClr val="FFFFFF"/>
              </a:solidFill>
            </a:endParaRPr>
          </a:p>
        </p:txBody>
      </p:sp>
      <p:sp>
        <p:nvSpPr>
          <p:cNvPr id="198" name="Google Shape;198;p23"/>
          <p:cNvSpPr txBox="1"/>
          <p:nvPr>
            <p:ph idx="1" type="body"/>
          </p:nvPr>
        </p:nvSpPr>
        <p:spPr>
          <a:xfrm>
            <a:off x="311700" y="1152475"/>
            <a:ext cx="4506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FFFFFF"/>
              </a:buClr>
              <a:buSzPts val="1800"/>
              <a:buChar char="●"/>
            </a:pPr>
            <a:r>
              <a:rPr lang="en">
                <a:solidFill>
                  <a:srgbClr val="FFFFFF"/>
                </a:solidFill>
              </a:rPr>
              <a:t>When you use a ChargeItSpot station and enter your contact information you will be entered to win a </a:t>
            </a:r>
            <a:r>
              <a:rPr lang="en">
                <a:solidFill>
                  <a:srgbClr val="FFFFFF"/>
                </a:solidFill>
              </a:rPr>
              <a:t>chance</a:t>
            </a:r>
            <a:r>
              <a:rPr lang="en">
                <a:solidFill>
                  <a:srgbClr val="FFFFFF"/>
                </a:solidFill>
              </a:rPr>
              <a:t> to ask the player of the game an </a:t>
            </a:r>
            <a:r>
              <a:rPr lang="en">
                <a:solidFill>
                  <a:srgbClr val="FFFFFF"/>
                </a:solidFill>
              </a:rPr>
              <a:t>interview</a:t>
            </a:r>
            <a:r>
              <a:rPr lang="en">
                <a:solidFill>
                  <a:srgbClr val="FFFFFF"/>
                </a:solidFill>
              </a:rPr>
              <a:t> question of your choice (pre-approved)</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“The ChargeItSpot virtual fan question of the night comes from ______”</a:t>
            </a:r>
            <a:endParaRPr>
              <a:solidFill>
                <a:srgbClr val="FFFFFF"/>
              </a:solidFill>
            </a:endParaRPr>
          </a:p>
          <a:p>
            <a:pPr indent="0" lvl="0" marL="457200" rtl="0" algn="l">
              <a:spcBef>
                <a:spcPts val="1200"/>
              </a:spcBef>
              <a:spcAft>
                <a:spcPts val="1200"/>
              </a:spcAft>
              <a:buNone/>
            </a:pPr>
            <a:r>
              <a:t/>
            </a:r>
            <a:endParaRPr/>
          </a:p>
        </p:txBody>
      </p:sp>
      <p:pic>
        <p:nvPicPr>
          <p:cNvPr id="199" name="Google Shape;199;p23"/>
          <p:cNvPicPr preferRelativeResize="0"/>
          <p:nvPr/>
        </p:nvPicPr>
        <p:blipFill>
          <a:blip r:embed="rId3">
            <a:alphaModFix/>
          </a:blip>
          <a:stretch>
            <a:fillRect/>
          </a:stretch>
        </p:blipFill>
        <p:spPr>
          <a:xfrm>
            <a:off x="5106625" y="1453137"/>
            <a:ext cx="3667601" cy="2237225"/>
          </a:xfrm>
          <a:prstGeom prst="rect">
            <a:avLst/>
          </a:prstGeom>
          <a:noFill/>
          <a:ln>
            <a:noFill/>
          </a:ln>
        </p:spPr>
      </p:pic>
      <p:pic>
        <p:nvPicPr>
          <p:cNvPr id="200" name="Google Shape;200;p23"/>
          <p:cNvPicPr preferRelativeResize="0"/>
          <p:nvPr/>
        </p:nvPicPr>
        <p:blipFill>
          <a:blip r:embed="rId4">
            <a:alphaModFix/>
          </a:blip>
          <a:stretch>
            <a:fillRect/>
          </a:stretch>
        </p:blipFill>
        <p:spPr>
          <a:xfrm>
            <a:off x="7476600" y="447250"/>
            <a:ext cx="291219" cy="3539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4"/>
          <p:cNvSpPr/>
          <p:nvPr/>
        </p:nvSpPr>
        <p:spPr>
          <a:xfrm>
            <a:off x="6345525" y="139775"/>
            <a:ext cx="2798400" cy="110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6" name="Google Shape;206;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7" name="Google Shape;207;p24"/>
          <p:cNvSpPr txBox="1"/>
          <p:nvPr/>
        </p:nvSpPr>
        <p:spPr>
          <a:xfrm>
            <a:off x="880550" y="4039300"/>
            <a:ext cx="87636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4100">
                <a:solidFill>
                  <a:schemeClr val="lt1"/>
                </a:solidFill>
                <a:latin typeface="Electrolize"/>
                <a:ea typeface="Electrolize"/>
                <a:cs typeface="Electrolize"/>
                <a:sym typeface="Electrolize"/>
              </a:rPr>
              <a:t>The Charge Forward Campaign</a:t>
            </a:r>
            <a:endParaRPr b="1" i="1" sz="4100">
              <a:solidFill>
                <a:schemeClr val="lt1"/>
              </a:solidFill>
              <a:latin typeface="Electrolize"/>
              <a:ea typeface="Electrolize"/>
              <a:cs typeface="Electrolize"/>
              <a:sym typeface="Electrolize"/>
            </a:endParaRPr>
          </a:p>
        </p:txBody>
      </p:sp>
      <p:pic>
        <p:nvPicPr>
          <p:cNvPr id="208" name="Google Shape;208;p24"/>
          <p:cNvPicPr preferRelativeResize="0"/>
          <p:nvPr/>
        </p:nvPicPr>
        <p:blipFill>
          <a:blip r:embed="rId4">
            <a:alphaModFix/>
          </a:blip>
          <a:stretch>
            <a:fillRect/>
          </a:stretch>
        </p:blipFill>
        <p:spPr>
          <a:xfrm>
            <a:off x="2501850" y="139775"/>
            <a:ext cx="1280875" cy="1355750"/>
          </a:xfrm>
          <a:prstGeom prst="rect">
            <a:avLst/>
          </a:prstGeom>
          <a:noFill/>
          <a:ln>
            <a:noFill/>
          </a:ln>
        </p:spPr>
      </p:pic>
      <p:pic>
        <p:nvPicPr>
          <p:cNvPr id="209" name="Google Shape;209;p24"/>
          <p:cNvPicPr preferRelativeResize="0"/>
          <p:nvPr/>
        </p:nvPicPr>
        <p:blipFill>
          <a:blip r:embed="rId5">
            <a:alphaModFix/>
          </a:blip>
          <a:stretch>
            <a:fillRect/>
          </a:stretch>
        </p:blipFill>
        <p:spPr>
          <a:xfrm>
            <a:off x="4052252" y="541225"/>
            <a:ext cx="785049" cy="954300"/>
          </a:xfrm>
          <a:prstGeom prst="rect">
            <a:avLst/>
          </a:prstGeom>
          <a:noFill/>
          <a:ln>
            <a:noFill/>
          </a:ln>
        </p:spPr>
      </p:pic>
      <p:pic>
        <p:nvPicPr>
          <p:cNvPr id="210" name="Google Shape;210;p24"/>
          <p:cNvPicPr preferRelativeResize="0"/>
          <p:nvPr/>
        </p:nvPicPr>
        <p:blipFill>
          <a:blip r:embed="rId6">
            <a:alphaModFix/>
          </a:blip>
          <a:stretch>
            <a:fillRect/>
          </a:stretch>
        </p:blipFill>
        <p:spPr>
          <a:xfrm>
            <a:off x="4659550" y="-194950"/>
            <a:ext cx="2258900" cy="2258900"/>
          </a:xfrm>
          <a:prstGeom prst="rect">
            <a:avLst/>
          </a:prstGeom>
          <a:noFill/>
          <a:ln>
            <a:noFill/>
          </a:ln>
        </p:spPr>
      </p:pic>
      <p:sp>
        <p:nvSpPr>
          <p:cNvPr id="211" name="Google Shape;211;p24"/>
          <p:cNvSpPr txBox="1"/>
          <p:nvPr/>
        </p:nvSpPr>
        <p:spPr>
          <a:xfrm>
            <a:off x="3865350" y="3657275"/>
            <a:ext cx="1413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lt1"/>
                </a:solidFill>
                <a:latin typeface="Electrolize"/>
                <a:ea typeface="Electrolize"/>
                <a:cs typeface="Electrolize"/>
                <a:sym typeface="Electrolize"/>
              </a:rPr>
              <a:t>Present:</a:t>
            </a:r>
            <a:endParaRPr sz="2000">
              <a:solidFill>
                <a:schemeClr val="lt1"/>
              </a:solidFill>
              <a:latin typeface="Electrolize"/>
              <a:ea typeface="Electrolize"/>
              <a:cs typeface="Electrolize"/>
              <a:sym typeface="Electrolize"/>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5" name="Shape 215"/>
        <p:cNvGrpSpPr/>
        <p:nvPr/>
      </p:nvGrpSpPr>
      <p:grpSpPr>
        <a:xfrm>
          <a:off x="0" y="0"/>
          <a:ext cx="0" cy="0"/>
          <a:chOff x="0" y="0"/>
          <a:chExt cx="0" cy="0"/>
        </a:xfrm>
      </p:grpSpPr>
      <p:pic>
        <p:nvPicPr>
          <p:cNvPr id="216" name="Google Shape;216;p25"/>
          <p:cNvPicPr preferRelativeResize="0"/>
          <p:nvPr/>
        </p:nvPicPr>
        <p:blipFill>
          <a:blip r:embed="rId3">
            <a:alphaModFix/>
          </a:blip>
          <a:stretch>
            <a:fillRect/>
          </a:stretch>
        </p:blipFill>
        <p:spPr>
          <a:xfrm>
            <a:off x="232775" y="801250"/>
            <a:ext cx="5383270" cy="4037453"/>
          </a:xfrm>
          <a:prstGeom prst="rect">
            <a:avLst/>
          </a:prstGeom>
          <a:noFill/>
          <a:ln>
            <a:noFill/>
          </a:ln>
        </p:spPr>
      </p:pic>
      <p:sp>
        <p:nvSpPr>
          <p:cNvPr id="217" name="Google Shape;217;p25"/>
          <p:cNvSpPr txBox="1"/>
          <p:nvPr/>
        </p:nvSpPr>
        <p:spPr>
          <a:xfrm>
            <a:off x="125800" y="69875"/>
            <a:ext cx="5490300" cy="58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18" name="Google Shape;218;p25"/>
          <p:cNvSpPr txBox="1"/>
          <p:nvPr/>
        </p:nvSpPr>
        <p:spPr>
          <a:xfrm>
            <a:off x="265550" y="167725"/>
            <a:ext cx="5350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FFFFFF"/>
                </a:solidFill>
                <a:latin typeface="Kelly Slab"/>
                <a:ea typeface="Kelly Slab"/>
                <a:cs typeface="Kelly Slab"/>
                <a:sym typeface="Kelly Slab"/>
              </a:rPr>
              <a:t>On-site activation</a:t>
            </a:r>
            <a:endParaRPr sz="2100">
              <a:solidFill>
                <a:srgbClr val="FFFFFF"/>
              </a:solidFill>
              <a:latin typeface="Kelly Slab"/>
              <a:ea typeface="Kelly Slab"/>
              <a:cs typeface="Kelly Slab"/>
              <a:sym typeface="Kelly Slab"/>
            </a:endParaRPr>
          </a:p>
        </p:txBody>
      </p:sp>
      <p:pic>
        <p:nvPicPr>
          <p:cNvPr id="219" name="Google Shape;219;p25"/>
          <p:cNvPicPr preferRelativeResize="0"/>
          <p:nvPr/>
        </p:nvPicPr>
        <p:blipFill>
          <a:blip r:embed="rId4">
            <a:alphaModFix/>
          </a:blip>
          <a:stretch>
            <a:fillRect/>
          </a:stretch>
        </p:blipFill>
        <p:spPr>
          <a:xfrm>
            <a:off x="7476600" y="447250"/>
            <a:ext cx="291219" cy="3539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3" name="Shape 223"/>
        <p:cNvGrpSpPr/>
        <p:nvPr/>
      </p:nvGrpSpPr>
      <p:grpSpPr>
        <a:xfrm>
          <a:off x="0" y="0"/>
          <a:ext cx="0" cy="0"/>
          <a:chOff x="0" y="0"/>
          <a:chExt cx="0" cy="0"/>
        </a:xfrm>
      </p:grpSpPr>
      <p:pic>
        <p:nvPicPr>
          <p:cNvPr id="224" name="Google Shape;224;p26"/>
          <p:cNvPicPr preferRelativeResize="0"/>
          <p:nvPr/>
        </p:nvPicPr>
        <p:blipFill>
          <a:blip r:embed="rId3">
            <a:alphaModFix/>
          </a:blip>
          <a:stretch>
            <a:fillRect/>
          </a:stretch>
        </p:blipFill>
        <p:spPr>
          <a:xfrm>
            <a:off x="473850" y="752875"/>
            <a:ext cx="5923351" cy="3948901"/>
          </a:xfrm>
          <a:prstGeom prst="rect">
            <a:avLst/>
          </a:prstGeom>
          <a:noFill/>
          <a:ln>
            <a:noFill/>
          </a:ln>
        </p:spPr>
      </p:pic>
      <p:sp>
        <p:nvSpPr>
          <p:cNvPr id="225" name="Google Shape;225;p26"/>
          <p:cNvSpPr txBox="1"/>
          <p:nvPr/>
        </p:nvSpPr>
        <p:spPr>
          <a:xfrm>
            <a:off x="265550" y="167725"/>
            <a:ext cx="5350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FFFFFF"/>
                </a:solidFill>
                <a:latin typeface="Kelly Slab"/>
                <a:ea typeface="Kelly Slab"/>
                <a:cs typeface="Kelly Slab"/>
                <a:sym typeface="Kelly Slab"/>
              </a:rPr>
              <a:t>On-site activation</a:t>
            </a:r>
            <a:endParaRPr sz="2100">
              <a:solidFill>
                <a:srgbClr val="FFFFFF"/>
              </a:solidFill>
              <a:latin typeface="Kelly Slab"/>
              <a:ea typeface="Kelly Slab"/>
              <a:cs typeface="Kelly Slab"/>
              <a:sym typeface="Kelly Slab"/>
            </a:endParaRPr>
          </a:p>
        </p:txBody>
      </p:sp>
      <p:pic>
        <p:nvPicPr>
          <p:cNvPr id="226" name="Google Shape;226;p26"/>
          <p:cNvPicPr preferRelativeResize="0"/>
          <p:nvPr/>
        </p:nvPicPr>
        <p:blipFill>
          <a:blip r:embed="rId4">
            <a:alphaModFix/>
          </a:blip>
          <a:stretch>
            <a:fillRect/>
          </a:stretch>
        </p:blipFill>
        <p:spPr>
          <a:xfrm>
            <a:off x="7476600" y="447250"/>
            <a:ext cx="291219" cy="3539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0" name="Shape 230"/>
        <p:cNvGrpSpPr/>
        <p:nvPr/>
      </p:nvGrpSpPr>
      <p:grpSpPr>
        <a:xfrm>
          <a:off x="0" y="0"/>
          <a:ext cx="0" cy="0"/>
          <a:chOff x="0" y="0"/>
          <a:chExt cx="0" cy="0"/>
        </a:xfrm>
      </p:grpSpPr>
      <p:sp>
        <p:nvSpPr>
          <p:cNvPr id="231" name="Google Shape;231;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FFFF"/>
                </a:solidFill>
              </a:rPr>
              <a:t>Local Community Activation</a:t>
            </a:r>
            <a:endParaRPr>
              <a:solidFill>
                <a:srgbClr val="FFFFFF"/>
              </a:solidFill>
            </a:endParaRPr>
          </a:p>
        </p:txBody>
      </p:sp>
      <p:sp>
        <p:nvSpPr>
          <p:cNvPr id="232" name="Google Shape;232;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FFFFFF"/>
              </a:buClr>
              <a:buSzPts val="1800"/>
              <a:buChar char="-"/>
            </a:pPr>
            <a:r>
              <a:rPr lang="en">
                <a:solidFill>
                  <a:srgbClr val="FFFFFF"/>
                </a:solidFill>
              </a:rPr>
              <a:t>Negative situation	                              </a:t>
            </a:r>
            <a:r>
              <a:rPr lang="en">
                <a:solidFill>
                  <a:srgbClr val="FFFFFF"/>
                </a:solidFill>
              </a:rPr>
              <a:t>Positive situation </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Premise: Every time a Phillies player is hit by a pitch, we will donate to a local charity of that players choice</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All fans that entered their contact information on the </a:t>
            </a:r>
            <a:r>
              <a:rPr lang="en">
                <a:solidFill>
                  <a:srgbClr val="FFFFFF"/>
                </a:solidFill>
              </a:rPr>
              <a:t>charging stations will also be eligible to receive 2 tickets to Phillies opening day next season</a:t>
            </a:r>
            <a:endParaRPr>
              <a:solidFill>
                <a:srgbClr val="FFFFFF"/>
              </a:solidFill>
            </a:endParaRPr>
          </a:p>
        </p:txBody>
      </p:sp>
      <p:sp>
        <p:nvSpPr>
          <p:cNvPr id="233" name="Google Shape;233;p27"/>
          <p:cNvSpPr/>
          <p:nvPr/>
        </p:nvSpPr>
        <p:spPr>
          <a:xfrm>
            <a:off x="2963100" y="1271900"/>
            <a:ext cx="1467575" cy="223625"/>
          </a:xfrm>
          <a:custGeom>
            <a:rect b="b" l="l" r="r" t="t"/>
            <a:pathLst>
              <a:path extrusionOk="0" h="8945" w="58703">
                <a:moveTo>
                  <a:pt x="0" y="3354"/>
                </a:moveTo>
                <a:lnTo>
                  <a:pt x="58703" y="3913"/>
                </a:lnTo>
                <a:lnTo>
                  <a:pt x="44726" y="8945"/>
                </a:lnTo>
                <a:lnTo>
                  <a:pt x="44167" y="0"/>
                </a:lnTo>
                <a:lnTo>
                  <a:pt x="57026" y="3354"/>
                </a:lnTo>
              </a:path>
            </a:pathLst>
          </a:custGeom>
          <a:noFill/>
          <a:ln cap="flat" cmpd="sng" w="9525">
            <a:solidFill>
              <a:srgbClr val="00FF00"/>
            </a:solidFill>
            <a:prstDash val="solid"/>
            <a:round/>
            <a:headEnd len="med" w="med" type="none"/>
            <a:tailEnd len="med" w="med" type="none"/>
          </a:ln>
        </p:spPr>
      </p:sp>
      <p:pic>
        <p:nvPicPr>
          <p:cNvPr id="234" name="Google Shape;234;p27"/>
          <p:cNvPicPr preferRelativeResize="0"/>
          <p:nvPr/>
        </p:nvPicPr>
        <p:blipFill>
          <a:blip r:embed="rId3">
            <a:alphaModFix/>
          </a:blip>
          <a:stretch>
            <a:fillRect/>
          </a:stretch>
        </p:blipFill>
        <p:spPr>
          <a:xfrm>
            <a:off x="6622774" y="2871541"/>
            <a:ext cx="1467575" cy="2150309"/>
          </a:xfrm>
          <a:prstGeom prst="rect">
            <a:avLst/>
          </a:prstGeom>
          <a:noFill/>
          <a:ln>
            <a:noFill/>
          </a:ln>
        </p:spPr>
      </p:pic>
      <p:pic>
        <p:nvPicPr>
          <p:cNvPr id="235" name="Google Shape;235;p27"/>
          <p:cNvPicPr preferRelativeResize="0"/>
          <p:nvPr/>
        </p:nvPicPr>
        <p:blipFill>
          <a:blip r:embed="rId4">
            <a:alphaModFix/>
          </a:blip>
          <a:stretch>
            <a:fillRect/>
          </a:stretch>
        </p:blipFill>
        <p:spPr>
          <a:xfrm>
            <a:off x="1044524" y="2983677"/>
            <a:ext cx="1373050" cy="2038174"/>
          </a:xfrm>
          <a:prstGeom prst="rect">
            <a:avLst/>
          </a:prstGeom>
          <a:noFill/>
          <a:ln>
            <a:noFill/>
          </a:ln>
        </p:spPr>
      </p:pic>
      <p:pic>
        <p:nvPicPr>
          <p:cNvPr id="236" name="Google Shape;236;p27"/>
          <p:cNvPicPr preferRelativeResize="0"/>
          <p:nvPr/>
        </p:nvPicPr>
        <p:blipFill>
          <a:blip r:embed="rId5">
            <a:alphaModFix/>
          </a:blip>
          <a:stretch>
            <a:fillRect/>
          </a:stretch>
        </p:blipFill>
        <p:spPr>
          <a:xfrm>
            <a:off x="7476600" y="447250"/>
            <a:ext cx="291219" cy="353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0" name="Shape 240"/>
        <p:cNvGrpSpPr/>
        <p:nvPr/>
      </p:nvGrpSpPr>
      <p:grpSpPr>
        <a:xfrm>
          <a:off x="0" y="0"/>
          <a:ext cx="0" cy="0"/>
          <a:chOff x="0" y="0"/>
          <a:chExt cx="0" cy="0"/>
        </a:xfrm>
      </p:grpSpPr>
      <p:sp>
        <p:nvSpPr>
          <p:cNvPr id="241" name="Google Shape;241;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FFFF"/>
                </a:solidFill>
              </a:rPr>
              <a:t>Naming</a:t>
            </a:r>
            <a:r>
              <a:rPr lang="en">
                <a:solidFill>
                  <a:srgbClr val="FFFFFF"/>
                </a:solidFill>
              </a:rPr>
              <a:t> Activation</a:t>
            </a:r>
            <a:endParaRPr>
              <a:solidFill>
                <a:srgbClr val="FFFFFF"/>
              </a:solidFill>
            </a:endParaRPr>
          </a:p>
        </p:txBody>
      </p:sp>
      <p:sp>
        <p:nvSpPr>
          <p:cNvPr id="242" name="Google Shape;242;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FFFFFF"/>
              </a:buClr>
              <a:buSzPts val="1800"/>
              <a:buChar char="-"/>
            </a:pPr>
            <a:r>
              <a:rPr lang="en">
                <a:solidFill>
                  <a:srgbClr val="FFFFFF"/>
                </a:solidFill>
              </a:rPr>
              <a:t>7th Inning stretch</a:t>
            </a:r>
            <a:endParaRPr>
              <a:solidFill>
                <a:srgbClr val="FFFFFF"/>
              </a:solidFill>
            </a:endParaRPr>
          </a:p>
          <a:p>
            <a:pPr indent="-317500" lvl="1" marL="914400" rtl="0" algn="l">
              <a:spcBef>
                <a:spcPts val="0"/>
              </a:spcBef>
              <a:spcAft>
                <a:spcPts val="0"/>
              </a:spcAft>
              <a:buClr>
                <a:srgbClr val="FFFFFF"/>
              </a:buClr>
              <a:buSzPts val="1400"/>
              <a:buChar char="-"/>
            </a:pPr>
            <a:r>
              <a:rPr lang="en">
                <a:solidFill>
                  <a:srgbClr val="FFFFFF"/>
                </a:solidFill>
              </a:rPr>
              <a:t>A time for fans to “charge-up” for the last 2 innings</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Unique engagement through </a:t>
            </a:r>
            <a:r>
              <a:rPr lang="en">
                <a:solidFill>
                  <a:srgbClr val="FFFFFF"/>
                </a:solidFill>
              </a:rPr>
              <a:t>jumbotron</a:t>
            </a:r>
            <a:endParaRPr>
              <a:solidFill>
                <a:srgbClr val="FFFFFF"/>
              </a:solidFill>
            </a:endParaRPr>
          </a:p>
        </p:txBody>
      </p:sp>
      <p:pic>
        <p:nvPicPr>
          <p:cNvPr id="243" name="Google Shape;243;p28"/>
          <p:cNvPicPr preferRelativeResize="0"/>
          <p:nvPr/>
        </p:nvPicPr>
        <p:blipFill>
          <a:blip r:embed="rId3">
            <a:alphaModFix/>
          </a:blip>
          <a:stretch>
            <a:fillRect/>
          </a:stretch>
        </p:blipFill>
        <p:spPr>
          <a:xfrm>
            <a:off x="7476600" y="447250"/>
            <a:ext cx="291219" cy="353999"/>
          </a:xfrm>
          <a:prstGeom prst="rect">
            <a:avLst/>
          </a:prstGeom>
          <a:noFill/>
          <a:ln>
            <a:noFill/>
          </a:ln>
        </p:spPr>
      </p:pic>
      <p:pic>
        <p:nvPicPr>
          <p:cNvPr id="244" name="Google Shape;244;p28" title="Lukas script 2 (1).mp3">
            <a:hlinkClick r:id="rId4"/>
          </p:cNvPr>
          <p:cNvPicPr preferRelativeResize="0"/>
          <p:nvPr/>
        </p:nvPicPr>
        <p:blipFill>
          <a:blip r:embed="rId5">
            <a:alphaModFix/>
          </a:blip>
          <a:stretch>
            <a:fillRect/>
          </a:stretch>
        </p:blipFill>
        <p:spPr>
          <a:xfrm>
            <a:off x="152400" y="3368975"/>
            <a:ext cx="1622125" cy="1622125"/>
          </a:xfrm>
          <a:prstGeom prst="rect">
            <a:avLst/>
          </a:prstGeom>
          <a:noFill/>
          <a:ln>
            <a:noFill/>
          </a:ln>
        </p:spPr>
      </p:pic>
      <p:pic>
        <p:nvPicPr>
          <p:cNvPr id="245" name="Google Shape;245;p28"/>
          <p:cNvPicPr preferRelativeResize="0"/>
          <p:nvPr/>
        </p:nvPicPr>
        <p:blipFill rotWithShape="1">
          <a:blip r:embed="rId6">
            <a:alphaModFix/>
          </a:blip>
          <a:srcRect b="0" l="15689" r="30561" t="0"/>
          <a:stretch/>
        </p:blipFill>
        <p:spPr>
          <a:xfrm>
            <a:off x="5912225" y="2152425"/>
            <a:ext cx="2376074" cy="26975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9" name="Shape 249"/>
        <p:cNvGrpSpPr/>
        <p:nvPr/>
      </p:nvGrpSpPr>
      <p:grpSpPr>
        <a:xfrm>
          <a:off x="0" y="0"/>
          <a:ext cx="0" cy="0"/>
          <a:chOff x="0" y="0"/>
          <a:chExt cx="0" cy="0"/>
        </a:xfrm>
      </p:grpSpPr>
      <p:sp>
        <p:nvSpPr>
          <p:cNvPr id="250" name="Google Shape;250;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FFFF"/>
                </a:solidFill>
              </a:rPr>
              <a:t>Social Media</a:t>
            </a:r>
            <a:r>
              <a:rPr lang="en">
                <a:solidFill>
                  <a:srgbClr val="FFFFFF"/>
                </a:solidFill>
              </a:rPr>
              <a:t> Activation</a:t>
            </a:r>
            <a:endParaRPr>
              <a:solidFill>
                <a:srgbClr val="FFFFFF"/>
              </a:solidFill>
            </a:endParaRPr>
          </a:p>
        </p:txBody>
      </p:sp>
      <p:sp>
        <p:nvSpPr>
          <p:cNvPr id="251" name="Google Shape;251;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t/>
            </a:r>
            <a:endParaRPr>
              <a:solidFill>
                <a:srgbClr val="FFFFFF"/>
              </a:solidFill>
            </a:endParaRPr>
          </a:p>
        </p:txBody>
      </p:sp>
      <p:pic>
        <p:nvPicPr>
          <p:cNvPr id="252" name="Google Shape;252;p29"/>
          <p:cNvPicPr preferRelativeResize="0"/>
          <p:nvPr/>
        </p:nvPicPr>
        <p:blipFill>
          <a:blip r:embed="rId3">
            <a:alphaModFix/>
          </a:blip>
          <a:stretch>
            <a:fillRect/>
          </a:stretch>
        </p:blipFill>
        <p:spPr>
          <a:xfrm>
            <a:off x="437425" y="1152475"/>
            <a:ext cx="6746702" cy="3892525"/>
          </a:xfrm>
          <a:prstGeom prst="rect">
            <a:avLst/>
          </a:prstGeom>
          <a:noFill/>
          <a:ln>
            <a:noFill/>
          </a:ln>
        </p:spPr>
      </p:pic>
      <p:pic>
        <p:nvPicPr>
          <p:cNvPr id="253" name="Google Shape;253;p29"/>
          <p:cNvPicPr preferRelativeResize="0"/>
          <p:nvPr/>
        </p:nvPicPr>
        <p:blipFill>
          <a:blip r:embed="rId4">
            <a:alphaModFix/>
          </a:blip>
          <a:stretch>
            <a:fillRect/>
          </a:stretch>
        </p:blipFill>
        <p:spPr>
          <a:xfrm>
            <a:off x="4758625" y="1152475"/>
            <a:ext cx="1273375" cy="525750"/>
          </a:xfrm>
          <a:prstGeom prst="rect">
            <a:avLst/>
          </a:prstGeom>
          <a:noFill/>
          <a:ln>
            <a:noFill/>
          </a:ln>
        </p:spPr>
      </p:pic>
      <p:pic>
        <p:nvPicPr>
          <p:cNvPr id="254" name="Google Shape;254;p29"/>
          <p:cNvPicPr preferRelativeResize="0"/>
          <p:nvPr/>
        </p:nvPicPr>
        <p:blipFill>
          <a:blip r:embed="rId5">
            <a:alphaModFix/>
          </a:blip>
          <a:stretch>
            <a:fillRect/>
          </a:stretch>
        </p:blipFill>
        <p:spPr>
          <a:xfrm>
            <a:off x="4758625" y="1735925"/>
            <a:ext cx="403350" cy="397050"/>
          </a:xfrm>
          <a:prstGeom prst="rect">
            <a:avLst/>
          </a:prstGeom>
          <a:noFill/>
          <a:ln>
            <a:noFill/>
          </a:ln>
        </p:spPr>
      </p:pic>
      <p:pic>
        <p:nvPicPr>
          <p:cNvPr id="255" name="Google Shape;255;p29"/>
          <p:cNvPicPr preferRelativeResize="0"/>
          <p:nvPr/>
        </p:nvPicPr>
        <p:blipFill>
          <a:blip r:embed="rId6">
            <a:alphaModFix/>
          </a:blip>
          <a:stretch>
            <a:fillRect/>
          </a:stretch>
        </p:blipFill>
        <p:spPr>
          <a:xfrm>
            <a:off x="5221325" y="1698200"/>
            <a:ext cx="485788" cy="224850"/>
          </a:xfrm>
          <a:prstGeom prst="rect">
            <a:avLst/>
          </a:prstGeom>
          <a:noFill/>
          <a:ln>
            <a:noFill/>
          </a:ln>
        </p:spPr>
      </p:pic>
      <p:sp>
        <p:nvSpPr>
          <p:cNvPr id="256" name="Google Shape;256;p29"/>
          <p:cNvSpPr/>
          <p:nvPr/>
        </p:nvSpPr>
        <p:spPr>
          <a:xfrm>
            <a:off x="5707125" y="1812975"/>
            <a:ext cx="259500" cy="1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7" name="Google Shape;257;p29"/>
          <p:cNvPicPr preferRelativeResize="0"/>
          <p:nvPr/>
        </p:nvPicPr>
        <p:blipFill>
          <a:blip r:embed="rId7">
            <a:alphaModFix/>
          </a:blip>
          <a:stretch>
            <a:fillRect/>
          </a:stretch>
        </p:blipFill>
        <p:spPr>
          <a:xfrm>
            <a:off x="7476600" y="447250"/>
            <a:ext cx="291219" cy="3539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261" name="Shape 261"/>
        <p:cNvGrpSpPr/>
        <p:nvPr/>
      </p:nvGrpSpPr>
      <p:grpSpPr>
        <a:xfrm>
          <a:off x="0" y="0"/>
          <a:ext cx="0" cy="0"/>
          <a:chOff x="0" y="0"/>
          <a:chExt cx="0" cy="0"/>
        </a:xfrm>
      </p:grpSpPr>
      <p:sp>
        <p:nvSpPr>
          <p:cNvPr id="262" name="Google Shape;262;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Closer</a:t>
            </a:r>
            <a:endParaRPr/>
          </a:p>
        </p:txBody>
      </p:sp>
      <p:sp>
        <p:nvSpPr>
          <p:cNvPr id="263" name="Google Shape;263;p30"/>
          <p:cNvSpPr txBox="1"/>
          <p:nvPr>
            <p:ph idx="1" type="body"/>
          </p:nvPr>
        </p:nvSpPr>
        <p:spPr>
          <a:xfrm>
            <a:off x="311700" y="1152475"/>
            <a:ext cx="3999900" cy="3416400"/>
          </a:xfrm>
          <a:prstGeom prst="rect">
            <a:avLst/>
          </a:prstGeom>
          <a:solidFill>
            <a:schemeClr val="dk1"/>
          </a:solidFill>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Goal 1: </a:t>
            </a:r>
            <a:r>
              <a:rPr lang="en">
                <a:solidFill>
                  <a:schemeClr val="lt1"/>
                </a:solidFill>
              </a:rPr>
              <a:t>G</a:t>
            </a:r>
            <a:r>
              <a:rPr lang="en">
                <a:solidFill>
                  <a:schemeClr val="lt1"/>
                </a:solidFill>
              </a:rPr>
              <a:t>reater brand awareness amongst consumers</a:t>
            </a:r>
            <a:endParaRPr>
              <a:solidFill>
                <a:schemeClr val="lt1"/>
              </a:solidFill>
            </a:endParaRPr>
          </a:p>
          <a:p>
            <a:pPr indent="0" lvl="0" marL="0" rtl="0" algn="l">
              <a:spcBef>
                <a:spcPts val="1200"/>
              </a:spcBef>
              <a:spcAft>
                <a:spcPts val="0"/>
              </a:spcAft>
              <a:buNone/>
            </a:pPr>
            <a:r>
              <a:t/>
            </a:r>
            <a:endParaRPr>
              <a:solidFill>
                <a:schemeClr val="lt1"/>
              </a:solidFill>
            </a:endParaRPr>
          </a:p>
          <a:p>
            <a:pPr indent="0" lvl="0" marL="0" rtl="0" algn="l">
              <a:spcBef>
                <a:spcPts val="1200"/>
              </a:spcBef>
              <a:spcAft>
                <a:spcPts val="0"/>
              </a:spcAft>
              <a:buNone/>
            </a:pPr>
            <a:r>
              <a:t/>
            </a:r>
            <a:endParaRPr>
              <a:solidFill>
                <a:schemeClr val="lt1"/>
              </a:solidFill>
            </a:endParaRPr>
          </a:p>
          <a:p>
            <a:pPr indent="0" lvl="0" marL="0" rtl="0" algn="l">
              <a:spcBef>
                <a:spcPts val="1200"/>
              </a:spcBef>
              <a:spcAft>
                <a:spcPts val="0"/>
              </a:spcAft>
              <a:buNone/>
            </a:pPr>
            <a:r>
              <a:t/>
            </a:r>
            <a:endParaRPr>
              <a:solidFill>
                <a:schemeClr val="lt1"/>
              </a:solidFill>
            </a:endParaRPr>
          </a:p>
          <a:p>
            <a:pPr indent="0" lvl="0" marL="0" rtl="0" algn="l">
              <a:spcBef>
                <a:spcPts val="1200"/>
              </a:spcBef>
              <a:spcAft>
                <a:spcPts val="0"/>
              </a:spcAft>
              <a:buNone/>
            </a:pPr>
            <a:r>
              <a:rPr lang="en">
                <a:solidFill>
                  <a:schemeClr val="lt1"/>
                </a:solidFill>
              </a:rPr>
              <a:t>Inventory: On-site placement, Community engagement, social media, naming rights</a:t>
            </a:r>
            <a:endParaRPr>
              <a:solidFill>
                <a:schemeClr val="lt1"/>
              </a:solidFill>
            </a:endParaRPr>
          </a:p>
          <a:p>
            <a:pPr indent="0" lvl="0" marL="0" rtl="0" algn="l">
              <a:spcBef>
                <a:spcPts val="1200"/>
              </a:spcBef>
              <a:spcAft>
                <a:spcPts val="1200"/>
              </a:spcAft>
              <a:buNone/>
            </a:pPr>
            <a:r>
              <a:rPr lang="en">
                <a:solidFill>
                  <a:schemeClr val="lt1"/>
                </a:solidFill>
              </a:rPr>
              <a:t>Activations: Kiosk placements, ChargedUp Moment of the Game, 7th inning stretch presented by ChargeItSpot</a:t>
            </a:r>
            <a:endParaRPr>
              <a:solidFill>
                <a:schemeClr val="lt1"/>
              </a:solidFill>
            </a:endParaRPr>
          </a:p>
        </p:txBody>
      </p:sp>
      <p:sp>
        <p:nvSpPr>
          <p:cNvPr id="264" name="Google Shape;264;p30"/>
          <p:cNvSpPr txBox="1"/>
          <p:nvPr>
            <p:ph idx="2" type="body"/>
          </p:nvPr>
        </p:nvSpPr>
        <p:spPr>
          <a:xfrm>
            <a:off x="4832400" y="1152475"/>
            <a:ext cx="3999900" cy="3416400"/>
          </a:xfrm>
          <a:prstGeom prst="rect">
            <a:avLst/>
          </a:prstGeom>
          <a:solidFill>
            <a:schemeClr val="lt1"/>
          </a:solidFill>
        </p:spPr>
        <p:txBody>
          <a:bodyPr anchorCtr="0" anchor="t" bIns="91425" lIns="91425" spcFirstLastPara="1" rIns="91425" wrap="square" tIns="91425">
            <a:normAutofit/>
          </a:bodyPr>
          <a:lstStyle/>
          <a:p>
            <a:pPr indent="0" lvl="0" marL="0" rtl="0" algn="l">
              <a:spcBef>
                <a:spcPts val="0"/>
              </a:spcBef>
              <a:spcAft>
                <a:spcPts val="0"/>
              </a:spcAft>
              <a:buNone/>
            </a:pPr>
            <a:r>
              <a:rPr lang="en"/>
              <a:t>Goal 2: </a:t>
            </a:r>
            <a:r>
              <a:rPr lang="en">
                <a:solidFill>
                  <a:schemeClr val="dk1"/>
                </a:solidFill>
              </a:rPr>
              <a:t>D</a:t>
            </a:r>
            <a:r>
              <a:rPr lang="en">
                <a:solidFill>
                  <a:schemeClr val="dk1"/>
                </a:solidFill>
              </a:rPr>
              <a:t>rive B2B sales in other sports and entertainment venues</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rPr lang="en">
                <a:solidFill>
                  <a:schemeClr val="dk1"/>
                </a:solidFill>
              </a:rPr>
              <a:t>Inventory: Suite placement</a:t>
            </a:r>
            <a:endParaRPr>
              <a:solidFill>
                <a:schemeClr val="dk1"/>
              </a:solidFill>
            </a:endParaRPr>
          </a:p>
          <a:p>
            <a:pPr indent="0" lvl="0" marL="0" rtl="0" algn="l">
              <a:spcBef>
                <a:spcPts val="1200"/>
              </a:spcBef>
              <a:spcAft>
                <a:spcPts val="1200"/>
              </a:spcAft>
              <a:buNone/>
            </a:pPr>
            <a:r>
              <a:rPr lang="en">
                <a:solidFill>
                  <a:schemeClr val="dk1"/>
                </a:solidFill>
              </a:rPr>
              <a:t>Activations: Kiosk giveaway and interaction with corporations </a:t>
            </a:r>
            <a:endParaRPr>
              <a:solidFill>
                <a:schemeClr val="dk1"/>
              </a:solidFill>
            </a:endParaRPr>
          </a:p>
        </p:txBody>
      </p:sp>
      <p:cxnSp>
        <p:nvCxnSpPr>
          <p:cNvPr id="265" name="Google Shape;265;p30"/>
          <p:cNvCxnSpPr/>
          <p:nvPr/>
        </p:nvCxnSpPr>
        <p:spPr>
          <a:xfrm rot="5400000">
            <a:off x="1481625" y="1970700"/>
            <a:ext cx="838500" cy="167700"/>
          </a:xfrm>
          <a:prstGeom prst="bentConnector3">
            <a:avLst>
              <a:gd fmla="val 50000" name="adj1"/>
            </a:avLst>
          </a:prstGeom>
          <a:noFill/>
          <a:ln cap="flat" cmpd="sng" w="38100">
            <a:solidFill>
              <a:srgbClr val="FFFFFF"/>
            </a:solidFill>
            <a:prstDash val="solid"/>
            <a:round/>
            <a:headEnd len="med" w="med" type="none"/>
            <a:tailEnd len="med" w="med" type="none"/>
          </a:ln>
        </p:spPr>
      </p:cxnSp>
      <p:cxnSp>
        <p:nvCxnSpPr>
          <p:cNvPr id="266" name="Google Shape;266;p30"/>
          <p:cNvCxnSpPr/>
          <p:nvPr/>
        </p:nvCxnSpPr>
        <p:spPr>
          <a:xfrm flipH="1" rot="-5400000">
            <a:off x="6107850" y="2138525"/>
            <a:ext cx="922500" cy="195600"/>
          </a:xfrm>
          <a:prstGeom prst="bentConnector3">
            <a:avLst>
              <a:gd fmla="val 50000" name="adj1"/>
            </a:avLst>
          </a:prstGeom>
          <a:noFill/>
          <a:ln cap="flat" cmpd="sng" w="38100">
            <a:solidFill>
              <a:schemeClr val="dk2"/>
            </a:solidFill>
            <a:prstDash val="solid"/>
            <a:round/>
            <a:headEnd len="med" w="med" type="none"/>
            <a:tailEnd len="med" w="med" type="none"/>
          </a:ln>
        </p:spPr>
      </p:cxnSp>
      <p:pic>
        <p:nvPicPr>
          <p:cNvPr id="267" name="Google Shape;267;p30"/>
          <p:cNvPicPr preferRelativeResize="0"/>
          <p:nvPr/>
        </p:nvPicPr>
        <p:blipFill>
          <a:blip r:embed="rId3">
            <a:alphaModFix/>
          </a:blip>
          <a:stretch>
            <a:fillRect/>
          </a:stretch>
        </p:blipFill>
        <p:spPr>
          <a:xfrm>
            <a:off x="7476600" y="447250"/>
            <a:ext cx="291219" cy="353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The Home run song used at Citizens Bank Park by the Philadelphia Phillies in the 2020 MLB Season.&#10;&#10;DVBBS &amp; Borgeous - Tsunami&#10;&#10;#anaheim #angels #mlb #baseball" id="272" name="Google Shape;272;p31" title="Philadelphia Phillies 2020 Home Run Song">
            <a:hlinkClick r:id="rId3"/>
          </p:cNvPr>
          <p:cNvPicPr preferRelativeResize="0"/>
          <p:nvPr/>
        </p:nvPicPr>
        <p:blipFill>
          <a:blip r:embed="rId4">
            <a:alphaModFix/>
          </a:blip>
          <a:stretch>
            <a:fillRect/>
          </a:stretch>
        </p:blipFill>
        <p:spPr>
          <a:xfrm>
            <a:off x="125800" y="-847625"/>
            <a:ext cx="8919475" cy="668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63" name="Shape 63"/>
        <p:cNvGrpSpPr/>
        <p:nvPr/>
      </p:nvGrpSpPr>
      <p:grpSpPr>
        <a:xfrm>
          <a:off x="0" y="0"/>
          <a:ext cx="0" cy="0"/>
          <a:chOff x="0" y="0"/>
          <a:chExt cx="0" cy="0"/>
        </a:xfrm>
      </p:grpSpPr>
      <p:sp>
        <p:nvSpPr>
          <p:cNvPr id="64" name="Google Shape;64;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Bullpen</a:t>
            </a:r>
            <a:endParaRPr/>
          </a:p>
        </p:txBody>
      </p:sp>
      <p:sp>
        <p:nvSpPr>
          <p:cNvPr id="65" name="Google Shape;65;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t/>
            </a:r>
            <a:endParaRPr b="1" sz="3600">
              <a:solidFill>
                <a:schemeClr val="lt1"/>
              </a:solidFill>
              <a:latin typeface="Electrolize"/>
              <a:ea typeface="Electrolize"/>
              <a:cs typeface="Electrolize"/>
              <a:sym typeface="Electrolize"/>
            </a:endParaRPr>
          </a:p>
          <a:p>
            <a:pPr indent="0" lvl="0" marL="0" rtl="0" algn="l">
              <a:lnSpc>
                <a:spcPct val="100000"/>
              </a:lnSpc>
              <a:spcBef>
                <a:spcPts val="0"/>
              </a:spcBef>
              <a:spcAft>
                <a:spcPts val="0"/>
              </a:spcAft>
              <a:buNone/>
            </a:pPr>
            <a:r>
              <a:t/>
            </a:r>
            <a:endParaRPr/>
          </a:p>
        </p:txBody>
      </p:sp>
      <p:pic>
        <p:nvPicPr>
          <p:cNvPr id="66" name="Google Shape;66;p14"/>
          <p:cNvPicPr preferRelativeResize="0"/>
          <p:nvPr/>
        </p:nvPicPr>
        <p:blipFill>
          <a:blip r:embed="rId3">
            <a:alphaModFix/>
          </a:blip>
          <a:stretch>
            <a:fillRect/>
          </a:stretch>
        </p:blipFill>
        <p:spPr>
          <a:xfrm>
            <a:off x="518700" y="1495525"/>
            <a:ext cx="1175825" cy="1175825"/>
          </a:xfrm>
          <a:prstGeom prst="rect">
            <a:avLst/>
          </a:prstGeom>
          <a:noFill/>
          <a:ln>
            <a:noFill/>
          </a:ln>
        </p:spPr>
      </p:pic>
      <p:sp>
        <p:nvSpPr>
          <p:cNvPr id="67" name="Google Shape;67;p14"/>
          <p:cNvSpPr txBox="1"/>
          <p:nvPr/>
        </p:nvSpPr>
        <p:spPr>
          <a:xfrm>
            <a:off x="903963" y="1729438"/>
            <a:ext cx="4053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solidFill>
                  <a:schemeClr val="lt1"/>
                </a:solidFill>
                <a:latin typeface="Electrolize"/>
                <a:ea typeface="Electrolize"/>
                <a:cs typeface="Electrolize"/>
                <a:sym typeface="Electrolize"/>
              </a:rPr>
              <a:t>1</a:t>
            </a:r>
            <a:endParaRPr b="1" sz="3600">
              <a:solidFill>
                <a:schemeClr val="lt1"/>
              </a:solidFill>
              <a:latin typeface="Electrolize"/>
              <a:ea typeface="Electrolize"/>
              <a:cs typeface="Electrolize"/>
              <a:sym typeface="Electrolize"/>
            </a:endParaRPr>
          </a:p>
        </p:txBody>
      </p:sp>
      <p:pic>
        <p:nvPicPr>
          <p:cNvPr id="68" name="Google Shape;68;p14"/>
          <p:cNvPicPr preferRelativeResize="0"/>
          <p:nvPr/>
        </p:nvPicPr>
        <p:blipFill>
          <a:blip r:embed="rId3">
            <a:alphaModFix/>
          </a:blip>
          <a:stretch>
            <a:fillRect/>
          </a:stretch>
        </p:blipFill>
        <p:spPr>
          <a:xfrm>
            <a:off x="518713" y="3037350"/>
            <a:ext cx="1175825" cy="1175825"/>
          </a:xfrm>
          <a:prstGeom prst="rect">
            <a:avLst/>
          </a:prstGeom>
          <a:noFill/>
          <a:ln>
            <a:noFill/>
          </a:ln>
        </p:spPr>
      </p:pic>
      <p:pic>
        <p:nvPicPr>
          <p:cNvPr id="69" name="Google Shape;69;p14"/>
          <p:cNvPicPr preferRelativeResize="0"/>
          <p:nvPr/>
        </p:nvPicPr>
        <p:blipFill>
          <a:blip r:embed="rId3">
            <a:alphaModFix/>
          </a:blip>
          <a:stretch>
            <a:fillRect/>
          </a:stretch>
        </p:blipFill>
        <p:spPr>
          <a:xfrm>
            <a:off x="5240200" y="1495538"/>
            <a:ext cx="1175825" cy="1175825"/>
          </a:xfrm>
          <a:prstGeom prst="rect">
            <a:avLst/>
          </a:prstGeom>
          <a:noFill/>
          <a:ln>
            <a:noFill/>
          </a:ln>
        </p:spPr>
      </p:pic>
      <p:pic>
        <p:nvPicPr>
          <p:cNvPr id="70" name="Google Shape;70;p14"/>
          <p:cNvPicPr preferRelativeResize="0"/>
          <p:nvPr/>
        </p:nvPicPr>
        <p:blipFill>
          <a:blip r:embed="rId3">
            <a:alphaModFix/>
          </a:blip>
          <a:stretch>
            <a:fillRect/>
          </a:stretch>
        </p:blipFill>
        <p:spPr>
          <a:xfrm>
            <a:off x="5240200" y="3149200"/>
            <a:ext cx="1175825" cy="1175825"/>
          </a:xfrm>
          <a:prstGeom prst="rect">
            <a:avLst/>
          </a:prstGeom>
          <a:noFill/>
          <a:ln>
            <a:noFill/>
          </a:ln>
        </p:spPr>
      </p:pic>
      <p:sp>
        <p:nvSpPr>
          <p:cNvPr id="71" name="Google Shape;71;p14"/>
          <p:cNvSpPr txBox="1"/>
          <p:nvPr/>
        </p:nvSpPr>
        <p:spPr>
          <a:xfrm>
            <a:off x="903975" y="3271250"/>
            <a:ext cx="4053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solidFill>
                  <a:schemeClr val="lt1"/>
                </a:solidFill>
                <a:latin typeface="Electrolize"/>
                <a:ea typeface="Electrolize"/>
                <a:cs typeface="Electrolize"/>
                <a:sym typeface="Electrolize"/>
              </a:rPr>
              <a:t>2</a:t>
            </a:r>
            <a:endParaRPr b="1" sz="3600">
              <a:solidFill>
                <a:schemeClr val="lt1"/>
              </a:solidFill>
              <a:latin typeface="Electrolize"/>
              <a:ea typeface="Electrolize"/>
              <a:cs typeface="Electrolize"/>
              <a:sym typeface="Electrolize"/>
            </a:endParaRPr>
          </a:p>
        </p:txBody>
      </p:sp>
      <p:sp>
        <p:nvSpPr>
          <p:cNvPr id="72" name="Google Shape;72;p14"/>
          <p:cNvSpPr txBox="1"/>
          <p:nvPr/>
        </p:nvSpPr>
        <p:spPr>
          <a:xfrm>
            <a:off x="5625450" y="1729450"/>
            <a:ext cx="4053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solidFill>
                  <a:schemeClr val="lt1"/>
                </a:solidFill>
                <a:latin typeface="Electrolize"/>
                <a:ea typeface="Electrolize"/>
                <a:cs typeface="Electrolize"/>
                <a:sym typeface="Electrolize"/>
              </a:rPr>
              <a:t>3</a:t>
            </a:r>
            <a:endParaRPr b="1" sz="3600">
              <a:solidFill>
                <a:schemeClr val="lt1"/>
              </a:solidFill>
              <a:latin typeface="Electrolize"/>
              <a:ea typeface="Electrolize"/>
              <a:cs typeface="Electrolize"/>
              <a:sym typeface="Electrolize"/>
            </a:endParaRPr>
          </a:p>
        </p:txBody>
      </p:sp>
      <p:sp>
        <p:nvSpPr>
          <p:cNvPr id="73" name="Google Shape;73;p14"/>
          <p:cNvSpPr txBox="1"/>
          <p:nvPr/>
        </p:nvSpPr>
        <p:spPr>
          <a:xfrm>
            <a:off x="5625450" y="3383100"/>
            <a:ext cx="4053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solidFill>
                  <a:schemeClr val="lt1"/>
                </a:solidFill>
                <a:latin typeface="Electrolize"/>
                <a:ea typeface="Electrolize"/>
                <a:cs typeface="Electrolize"/>
                <a:sym typeface="Electrolize"/>
              </a:rPr>
              <a:t>4</a:t>
            </a:r>
            <a:endParaRPr b="1" sz="3600">
              <a:solidFill>
                <a:schemeClr val="lt1"/>
              </a:solidFill>
              <a:latin typeface="Electrolize"/>
              <a:ea typeface="Electrolize"/>
              <a:cs typeface="Electrolize"/>
              <a:sym typeface="Electrolize"/>
            </a:endParaRPr>
          </a:p>
        </p:txBody>
      </p:sp>
      <p:sp>
        <p:nvSpPr>
          <p:cNvPr id="74" name="Google Shape;74;p14"/>
          <p:cNvSpPr txBox="1"/>
          <p:nvPr/>
        </p:nvSpPr>
        <p:spPr>
          <a:xfrm>
            <a:off x="1844950" y="1719150"/>
            <a:ext cx="2841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Electrolize"/>
                <a:ea typeface="Electrolize"/>
                <a:cs typeface="Electrolize"/>
                <a:sym typeface="Electrolize"/>
              </a:rPr>
              <a:t>Who we are...</a:t>
            </a:r>
            <a:endParaRPr sz="1600">
              <a:solidFill>
                <a:schemeClr val="lt1"/>
              </a:solidFill>
              <a:latin typeface="Electrolize"/>
              <a:ea typeface="Electrolize"/>
              <a:cs typeface="Electrolize"/>
              <a:sym typeface="Electrolize"/>
            </a:endParaRPr>
          </a:p>
        </p:txBody>
      </p:sp>
      <p:sp>
        <p:nvSpPr>
          <p:cNvPr id="75" name="Google Shape;75;p14"/>
          <p:cNvSpPr txBox="1"/>
          <p:nvPr/>
        </p:nvSpPr>
        <p:spPr>
          <a:xfrm>
            <a:off x="1853938" y="3521550"/>
            <a:ext cx="28416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Electrolize"/>
                <a:ea typeface="Electrolize"/>
                <a:cs typeface="Electrolize"/>
                <a:sym typeface="Electrolize"/>
              </a:rPr>
              <a:t>Our inventory/value creation</a:t>
            </a:r>
            <a:endParaRPr sz="1600">
              <a:solidFill>
                <a:schemeClr val="lt1"/>
              </a:solidFill>
              <a:latin typeface="Electrolize"/>
              <a:ea typeface="Electrolize"/>
              <a:cs typeface="Electrolize"/>
              <a:sym typeface="Electrolize"/>
            </a:endParaRPr>
          </a:p>
        </p:txBody>
      </p:sp>
      <p:sp>
        <p:nvSpPr>
          <p:cNvPr id="76" name="Google Shape;76;p14"/>
          <p:cNvSpPr txBox="1"/>
          <p:nvPr/>
        </p:nvSpPr>
        <p:spPr>
          <a:xfrm>
            <a:off x="6555800" y="1867875"/>
            <a:ext cx="2841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Electrolize"/>
                <a:ea typeface="Electrolize"/>
                <a:cs typeface="Electrolize"/>
                <a:sym typeface="Electrolize"/>
              </a:rPr>
              <a:t>Value during Covid-19</a:t>
            </a:r>
            <a:endParaRPr sz="1600">
              <a:solidFill>
                <a:schemeClr val="lt1"/>
              </a:solidFill>
              <a:latin typeface="Electrolize"/>
              <a:ea typeface="Electrolize"/>
              <a:cs typeface="Electrolize"/>
              <a:sym typeface="Electrolize"/>
            </a:endParaRPr>
          </a:p>
        </p:txBody>
      </p:sp>
      <p:sp>
        <p:nvSpPr>
          <p:cNvPr id="77" name="Google Shape;77;p14"/>
          <p:cNvSpPr txBox="1"/>
          <p:nvPr/>
        </p:nvSpPr>
        <p:spPr>
          <a:xfrm>
            <a:off x="6555800" y="3548150"/>
            <a:ext cx="28416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Electrolize"/>
                <a:ea typeface="Electrolize"/>
                <a:cs typeface="Electrolize"/>
                <a:sym typeface="Electrolize"/>
              </a:rPr>
              <a:t>Example Activations/Summary</a:t>
            </a:r>
            <a:endParaRPr sz="1600">
              <a:solidFill>
                <a:schemeClr val="lt1"/>
              </a:solidFill>
              <a:latin typeface="Electrolize"/>
              <a:ea typeface="Electrolize"/>
              <a:cs typeface="Electrolize"/>
              <a:sym typeface="Electroliz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1" name="Shape 81"/>
        <p:cNvGrpSpPr/>
        <p:nvPr/>
      </p:nvGrpSpPr>
      <p:grpSpPr>
        <a:xfrm>
          <a:off x="0" y="0"/>
          <a:ext cx="0" cy="0"/>
          <a:chOff x="0" y="0"/>
          <a:chExt cx="0" cy="0"/>
        </a:xfrm>
      </p:grpSpPr>
      <p:sp>
        <p:nvSpPr>
          <p:cNvPr id="82" name="Google Shape;82;p15"/>
          <p:cNvSpPr txBox="1"/>
          <p:nvPr/>
        </p:nvSpPr>
        <p:spPr>
          <a:xfrm>
            <a:off x="498150" y="348700"/>
            <a:ext cx="3150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FFFFFF"/>
                </a:solidFill>
              </a:rPr>
              <a:t>Who are the Phillies?</a:t>
            </a:r>
            <a:endParaRPr sz="2000">
              <a:solidFill>
                <a:srgbClr val="FFFFFF"/>
              </a:solidFill>
            </a:endParaRPr>
          </a:p>
        </p:txBody>
      </p:sp>
      <p:sp>
        <p:nvSpPr>
          <p:cNvPr id="83" name="Google Shape;83;p15"/>
          <p:cNvSpPr txBox="1"/>
          <p:nvPr/>
        </p:nvSpPr>
        <p:spPr>
          <a:xfrm>
            <a:off x="597800" y="1108400"/>
            <a:ext cx="5878200" cy="23088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rgbClr val="FFFFFF"/>
              </a:buClr>
              <a:buSzPts val="1900"/>
              <a:buChar char="●"/>
            </a:pPr>
            <a:r>
              <a:rPr lang="en" sz="1900">
                <a:solidFill>
                  <a:srgbClr val="FFFFFF"/>
                </a:solidFill>
              </a:rPr>
              <a:t>Have won seven NL pennants and two World Series titles </a:t>
            </a:r>
            <a:endParaRPr sz="1900">
              <a:solidFill>
                <a:srgbClr val="FFFFFF"/>
              </a:solidFill>
            </a:endParaRPr>
          </a:p>
          <a:p>
            <a:pPr indent="-349250" lvl="0" marL="457200" rtl="0" algn="l">
              <a:spcBef>
                <a:spcPts val="0"/>
              </a:spcBef>
              <a:spcAft>
                <a:spcPts val="0"/>
              </a:spcAft>
              <a:buClr>
                <a:srgbClr val="FFFFFF"/>
              </a:buClr>
              <a:buSzPts val="1900"/>
              <a:buChar char="●"/>
            </a:pPr>
            <a:r>
              <a:rPr lang="en" sz="1900">
                <a:solidFill>
                  <a:srgbClr val="FFFFFF"/>
                </a:solidFill>
              </a:rPr>
              <a:t>Oldest </a:t>
            </a:r>
            <a:r>
              <a:rPr lang="en" sz="1900">
                <a:solidFill>
                  <a:srgbClr val="FFFFFF"/>
                </a:solidFill>
              </a:rPr>
              <a:t>continuously</a:t>
            </a:r>
            <a:r>
              <a:rPr lang="en" sz="1900">
                <a:solidFill>
                  <a:srgbClr val="FFFFFF"/>
                </a:solidFill>
              </a:rPr>
              <a:t> run, single-name, single-city team in American professional sports </a:t>
            </a:r>
            <a:endParaRPr sz="1900">
              <a:solidFill>
                <a:srgbClr val="FFFFFF"/>
              </a:solidFill>
            </a:endParaRPr>
          </a:p>
          <a:p>
            <a:pPr indent="-349250" lvl="0" marL="457200" rtl="0" algn="l">
              <a:spcBef>
                <a:spcPts val="0"/>
              </a:spcBef>
              <a:spcAft>
                <a:spcPts val="0"/>
              </a:spcAft>
              <a:buClr>
                <a:srgbClr val="FFFFFF"/>
              </a:buClr>
              <a:buSzPts val="1900"/>
              <a:buChar char="●"/>
            </a:pPr>
            <a:r>
              <a:rPr lang="en" sz="1900">
                <a:solidFill>
                  <a:srgbClr val="FFFFFF"/>
                </a:solidFill>
              </a:rPr>
              <a:t>Organization looking to mirror the technological strides of the world</a:t>
            </a:r>
            <a:endParaRPr sz="1900">
              <a:solidFill>
                <a:srgbClr val="FFFFFF"/>
              </a:solidFill>
            </a:endParaRPr>
          </a:p>
          <a:p>
            <a:pPr indent="0" lvl="0" marL="0" rtl="0" algn="l">
              <a:spcBef>
                <a:spcPts val="0"/>
              </a:spcBef>
              <a:spcAft>
                <a:spcPts val="0"/>
              </a:spcAft>
              <a:buNone/>
            </a:pPr>
            <a:r>
              <a:t/>
            </a:r>
            <a:endParaRPr sz="2400"/>
          </a:p>
        </p:txBody>
      </p:sp>
      <p:pic>
        <p:nvPicPr>
          <p:cNvPr id="84" name="Google Shape;84;p15"/>
          <p:cNvPicPr preferRelativeResize="0"/>
          <p:nvPr/>
        </p:nvPicPr>
        <p:blipFill>
          <a:blip r:embed="rId3">
            <a:alphaModFix/>
          </a:blip>
          <a:stretch>
            <a:fillRect/>
          </a:stretch>
        </p:blipFill>
        <p:spPr>
          <a:xfrm>
            <a:off x="6715475" y="2714975"/>
            <a:ext cx="2428525" cy="2428525"/>
          </a:xfrm>
          <a:prstGeom prst="rect">
            <a:avLst/>
          </a:prstGeom>
          <a:noFill/>
          <a:ln>
            <a:noFill/>
          </a:ln>
        </p:spPr>
      </p:pic>
      <p:pic>
        <p:nvPicPr>
          <p:cNvPr id="85" name="Google Shape;85;p15"/>
          <p:cNvPicPr preferRelativeResize="0"/>
          <p:nvPr/>
        </p:nvPicPr>
        <p:blipFill>
          <a:blip r:embed="rId4">
            <a:alphaModFix/>
          </a:blip>
          <a:stretch>
            <a:fillRect/>
          </a:stretch>
        </p:blipFill>
        <p:spPr>
          <a:xfrm>
            <a:off x="7476600" y="447250"/>
            <a:ext cx="291219" cy="353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9" name="Shape 89"/>
        <p:cNvGrpSpPr/>
        <p:nvPr/>
      </p:nvGrpSpPr>
      <p:grpSpPr>
        <a:xfrm>
          <a:off x="0" y="0"/>
          <a:ext cx="0" cy="0"/>
          <a:chOff x="0" y="0"/>
          <a:chExt cx="0" cy="0"/>
        </a:xfrm>
      </p:grpSpPr>
      <p:sp>
        <p:nvSpPr>
          <p:cNvPr id="90" name="Google Shape;90;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FFFF"/>
                </a:solidFill>
              </a:rPr>
              <a:t>We will help you...</a:t>
            </a:r>
            <a:endParaRPr>
              <a:solidFill>
                <a:srgbClr val="FFFFFF"/>
              </a:solidFill>
            </a:endParaRPr>
          </a:p>
        </p:txBody>
      </p:sp>
      <p:sp>
        <p:nvSpPr>
          <p:cNvPr id="91" name="Google Shape;91;p16"/>
          <p:cNvSpPr txBox="1"/>
          <p:nvPr>
            <p:ph idx="1" type="body"/>
          </p:nvPr>
        </p:nvSpPr>
        <p:spPr>
          <a:xfrm>
            <a:off x="311700" y="146382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solidFill>
                  <a:srgbClr val="FFFFFF"/>
                </a:solidFill>
              </a:rPr>
              <a:t>Achieve your primary goal of greater brand awareness amongst consumers</a:t>
            </a:r>
            <a:endParaRPr sz="1500">
              <a:solidFill>
                <a:srgbClr val="FFFFFF"/>
              </a:solidFill>
            </a:endParaRPr>
          </a:p>
          <a:p>
            <a:pPr indent="0" lvl="0" marL="0" rtl="0" algn="l">
              <a:spcBef>
                <a:spcPts val="1200"/>
              </a:spcBef>
              <a:spcAft>
                <a:spcPts val="0"/>
              </a:spcAft>
              <a:buNone/>
            </a:pPr>
            <a:r>
              <a:t/>
            </a:r>
            <a:endParaRPr sz="1500"/>
          </a:p>
          <a:p>
            <a:pPr indent="0" lvl="0" marL="0" rtl="0" algn="l">
              <a:spcBef>
                <a:spcPts val="1200"/>
              </a:spcBef>
              <a:spcAft>
                <a:spcPts val="0"/>
              </a:spcAft>
              <a:buNone/>
            </a:pPr>
            <a:r>
              <a:rPr lang="en" sz="1500">
                <a:solidFill>
                  <a:srgbClr val="FFFFFF"/>
                </a:solidFill>
              </a:rPr>
              <a:t>Continue the local surge into </a:t>
            </a:r>
            <a:r>
              <a:rPr lang="en" sz="1500">
                <a:solidFill>
                  <a:srgbClr val="FFFFFF"/>
                </a:solidFill>
              </a:rPr>
              <a:t>Philadelphia professional sports teams</a:t>
            </a:r>
            <a:r>
              <a:rPr lang="en" sz="1500">
                <a:solidFill>
                  <a:srgbClr val="FFFFFF"/>
                </a:solidFill>
              </a:rPr>
              <a:t> </a:t>
            </a:r>
            <a:endParaRPr sz="1500">
              <a:solidFill>
                <a:srgbClr val="FFFFFF"/>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92" name="Google Shape;92;p16"/>
          <p:cNvSpPr txBox="1"/>
          <p:nvPr>
            <p:ph idx="2" type="body"/>
          </p:nvPr>
        </p:nvSpPr>
        <p:spPr>
          <a:xfrm>
            <a:off x="311700" y="333032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500"/>
          </a:p>
          <a:p>
            <a:pPr indent="0" lvl="0" marL="0" rtl="0" algn="l">
              <a:spcBef>
                <a:spcPts val="1200"/>
              </a:spcBef>
              <a:spcAft>
                <a:spcPts val="0"/>
              </a:spcAft>
              <a:buNone/>
            </a:pPr>
            <a:r>
              <a:rPr lang="en" sz="1500">
                <a:solidFill>
                  <a:srgbClr val="FFFFFF"/>
                </a:solidFill>
              </a:rPr>
              <a:t>Achieve your secondary goal of using this first major partnership opportunity to drive B2B sales in other sports and entertainment venues</a:t>
            </a:r>
            <a:endParaRPr sz="1500">
              <a:solidFill>
                <a:srgbClr val="FFFFFF"/>
              </a:solidFill>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93" name="Google Shape;93;p16"/>
          <p:cNvPicPr preferRelativeResize="0"/>
          <p:nvPr/>
        </p:nvPicPr>
        <p:blipFill>
          <a:blip r:embed="rId3">
            <a:alphaModFix/>
          </a:blip>
          <a:stretch>
            <a:fillRect/>
          </a:stretch>
        </p:blipFill>
        <p:spPr>
          <a:xfrm>
            <a:off x="4476475" y="1650625"/>
            <a:ext cx="4527601" cy="2683952"/>
          </a:xfrm>
          <a:prstGeom prst="rect">
            <a:avLst/>
          </a:prstGeom>
          <a:noFill/>
          <a:ln>
            <a:noFill/>
          </a:ln>
        </p:spPr>
      </p:pic>
      <p:pic>
        <p:nvPicPr>
          <p:cNvPr id="94" name="Google Shape;94;p16"/>
          <p:cNvPicPr preferRelativeResize="0"/>
          <p:nvPr/>
        </p:nvPicPr>
        <p:blipFill>
          <a:blip r:embed="rId4">
            <a:alphaModFix/>
          </a:blip>
          <a:stretch>
            <a:fillRect/>
          </a:stretch>
        </p:blipFill>
        <p:spPr>
          <a:xfrm>
            <a:off x="7476600" y="447250"/>
            <a:ext cx="291219" cy="353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8" name="Shape 98"/>
        <p:cNvGrpSpPr/>
        <p:nvPr/>
      </p:nvGrpSpPr>
      <p:grpSpPr>
        <a:xfrm>
          <a:off x="0" y="0"/>
          <a:ext cx="0" cy="0"/>
          <a:chOff x="0" y="0"/>
          <a:chExt cx="0" cy="0"/>
        </a:xfrm>
      </p:grpSpPr>
      <p:sp>
        <p:nvSpPr>
          <p:cNvPr id="99" name="Google Shape;99;p17"/>
          <p:cNvSpPr txBox="1"/>
          <p:nvPr/>
        </p:nvSpPr>
        <p:spPr>
          <a:xfrm>
            <a:off x="473250" y="398525"/>
            <a:ext cx="4246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FFFFFF"/>
                </a:solidFill>
              </a:rPr>
              <a:t>Why you fit in with us </a:t>
            </a:r>
            <a:endParaRPr sz="1900">
              <a:solidFill>
                <a:srgbClr val="FFFFFF"/>
              </a:solidFill>
            </a:endParaRPr>
          </a:p>
        </p:txBody>
      </p:sp>
      <p:sp>
        <p:nvSpPr>
          <p:cNvPr id="100" name="Google Shape;100;p17"/>
          <p:cNvSpPr txBox="1"/>
          <p:nvPr/>
        </p:nvSpPr>
        <p:spPr>
          <a:xfrm>
            <a:off x="473250" y="1046150"/>
            <a:ext cx="590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101" name="Google Shape;101;p17"/>
          <p:cNvGrpSpPr/>
          <p:nvPr/>
        </p:nvGrpSpPr>
        <p:grpSpPr>
          <a:xfrm>
            <a:off x="438150" y="1145775"/>
            <a:ext cx="3221100" cy="3220500"/>
            <a:chOff x="2961500" y="961400"/>
            <a:chExt cx="3221100" cy="3220500"/>
          </a:xfrm>
        </p:grpSpPr>
        <p:sp>
          <p:nvSpPr>
            <p:cNvPr id="102" name="Google Shape;102;p17"/>
            <p:cNvSpPr/>
            <p:nvPr/>
          </p:nvSpPr>
          <p:spPr>
            <a:xfrm>
              <a:off x="2961500" y="961400"/>
              <a:ext cx="3221100" cy="3220500"/>
            </a:xfrm>
            <a:prstGeom prst="ellipse">
              <a:avLst/>
            </a:prstGeom>
            <a:solidFill>
              <a:srgbClr val="802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7"/>
            <p:cNvSpPr txBox="1"/>
            <p:nvPr/>
          </p:nvSpPr>
          <p:spPr>
            <a:xfrm>
              <a:off x="3782900" y="1200950"/>
              <a:ext cx="15780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Local </a:t>
              </a:r>
              <a:r>
                <a:rPr lang="en">
                  <a:solidFill>
                    <a:srgbClr val="FFFFFF"/>
                  </a:solidFill>
                  <a:latin typeface="Roboto"/>
                  <a:ea typeface="Roboto"/>
                  <a:cs typeface="Roboto"/>
                  <a:sym typeface="Roboto"/>
                </a:rPr>
                <a:t>Businesses</a:t>
              </a:r>
              <a:r>
                <a:rPr lang="en">
                  <a:solidFill>
                    <a:srgbClr val="FFFFFF"/>
                  </a:solidFill>
                  <a:latin typeface="Roboto"/>
                  <a:ea typeface="Roboto"/>
                  <a:cs typeface="Roboto"/>
                  <a:sym typeface="Roboto"/>
                </a:rPr>
                <a:t> </a:t>
              </a:r>
              <a:r>
                <a:rPr lang="en"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p:txBody>
        </p:sp>
      </p:grpSp>
      <p:grpSp>
        <p:nvGrpSpPr>
          <p:cNvPr id="104" name="Google Shape;104;p17"/>
          <p:cNvGrpSpPr/>
          <p:nvPr/>
        </p:nvGrpSpPr>
        <p:grpSpPr>
          <a:xfrm>
            <a:off x="786411" y="2025667"/>
            <a:ext cx="2340600" cy="2340600"/>
            <a:chOff x="3401686" y="1841492"/>
            <a:chExt cx="2340600" cy="2340600"/>
          </a:xfrm>
        </p:grpSpPr>
        <p:sp>
          <p:nvSpPr>
            <p:cNvPr id="105" name="Google Shape;105;p17"/>
            <p:cNvSpPr/>
            <p:nvPr/>
          </p:nvSpPr>
          <p:spPr>
            <a:xfrm>
              <a:off x="3401686" y="1841492"/>
              <a:ext cx="2340600" cy="2340600"/>
            </a:xfrm>
            <a:prstGeom prst="ellipse">
              <a:avLst/>
            </a:prstGeom>
            <a:solidFill>
              <a:srgbClr val="B02C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7"/>
            <p:cNvSpPr txBox="1"/>
            <p:nvPr/>
          </p:nvSpPr>
          <p:spPr>
            <a:xfrm>
              <a:off x="3833274" y="2126800"/>
              <a:ext cx="1477200" cy="5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Big Brand Partnerships</a:t>
              </a:r>
              <a:endParaRPr>
                <a:solidFill>
                  <a:srgbClr val="FFFFFF"/>
                </a:solidFill>
                <a:latin typeface="Roboto"/>
                <a:ea typeface="Roboto"/>
                <a:cs typeface="Roboto"/>
                <a:sym typeface="Roboto"/>
              </a:endParaRPr>
            </a:p>
          </p:txBody>
        </p:sp>
      </p:grpSp>
      <p:grpSp>
        <p:nvGrpSpPr>
          <p:cNvPr id="107" name="Google Shape;107;p17"/>
          <p:cNvGrpSpPr/>
          <p:nvPr/>
        </p:nvGrpSpPr>
        <p:grpSpPr>
          <a:xfrm>
            <a:off x="1218245" y="2889065"/>
            <a:ext cx="1476900" cy="1477200"/>
            <a:chOff x="3833620" y="2704915"/>
            <a:chExt cx="1476900" cy="1477200"/>
          </a:xfrm>
        </p:grpSpPr>
        <p:sp>
          <p:nvSpPr>
            <p:cNvPr id="108" name="Google Shape;108;p17"/>
            <p:cNvSpPr/>
            <p:nvPr/>
          </p:nvSpPr>
          <p:spPr>
            <a:xfrm>
              <a:off x="3833620" y="2704915"/>
              <a:ext cx="1476900" cy="1477200"/>
            </a:xfrm>
            <a:prstGeom prst="ellipse">
              <a:avLst/>
            </a:prstGeom>
            <a:solidFill>
              <a:srgbClr val="D838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7"/>
            <p:cNvSpPr txBox="1"/>
            <p:nvPr/>
          </p:nvSpPr>
          <p:spPr>
            <a:xfrm>
              <a:off x="3957072" y="3217913"/>
              <a:ext cx="1230000" cy="64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Congruence and Sponsorship Alignment </a:t>
              </a:r>
              <a:endParaRPr>
                <a:solidFill>
                  <a:srgbClr val="FFFFFF"/>
                </a:solidFill>
                <a:latin typeface="Roboto"/>
                <a:ea typeface="Roboto"/>
                <a:cs typeface="Roboto"/>
                <a:sym typeface="Roboto"/>
              </a:endParaRPr>
            </a:p>
          </p:txBody>
        </p:sp>
      </p:grpSp>
      <p:pic>
        <p:nvPicPr>
          <p:cNvPr id="110" name="Google Shape;110;p17"/>
          <p:cNvPicPr preferRelativeResize="0"/>
          <p:nvPr/>
        </p:nvPicPr>
        <p:blipFill>
          <a:blip r:embed="rId3">
            <a:alphaModFix/>
          </a:blip>
          <a:stretch>
            <a:fillRect/>
          </a:stretch>
        </p:blipFill>
        <p:spPr>
          <a:xfrm>
            <a:off x="7476600" y="447250"/>
            <a:ext cx="291219" cy="353999"/>
          </a:xfrm>
          <a:prstGeom prst="rect">
            <a:avLst/>
          </a:prstGeom>
          <a:noFill/>
          <a:ln>
            <a:noFill/>
          </a:ln>
        </p:spPr>
      </p:pic>
      <p:pic>
        <p:nvPicPr>
          <p:cNvPr id="111" name="Google Shape;111;p17"/>
          <p:cNvPicPr preferRelativeResize="0"/>
          <p:nvPr/>
        </p:nvPicPr>
        <p:blipFill>
          <a:blip r:embed="rId4">
            <a:alphaModFix/>
          </a:blip>
          <a:stretch>
            <a:fillRect/>
          </a:stretch>
        </p:blipFill>
        <p:spPr>
          <a:xfrm>
            <a:off x="4516725" y="1446350"/>
            <a:ext cx="2656600" cy="251238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5" name="Shape 115"/>
        <p:cNvGrpSpPr/>
        <p:nvPr/>
      </p:nvGrpSpPr>
      <p:grpSpPr>
        <a:xfrm>
          <a:off x="0" y="0"/>
          <a:ext cx="0" cy="0"/>
          <a:chOff x="0" y="0"/>
          <a:chExt cx="0" cy="0"/>
        </a:xfrm>
      </p:grpSpPr>
      <p:pic>
        <p:nvPicPr>
          <p:cNvPr id="116" name="Google Shape;116;p18"/>
          <p:cNvPicPr preferRelativeResize="0"/>
          <p:nvPr/>
        </p:nvPicPr>
        <p:blipFill>
          <a:blip r:embed="rId3">
            <a:alphaModFix/>
          </a:blip>
          <a:stretch>
            <a:fillRect/>
          </a:stretch>
        </p:blipFill>
        <p:spPr>
          <a:xfrm>
            <a:off x="4515425" y="2539925"/>
            <a:ext cx="4628573" cy="2603575"/>
          </a:xfrm>
          <a:prstGeom prst="rect">
            <a:avLst/>
          </a:prstGeom>
          <a:noFill/>
          <a:ln>
            <a:noFill/>
          </a:ln>
        </p:spPr>
      </p:pic>
      <p:pic>
        <p:nvPicPr>
          <p:cNvPr id="117" name="Google Shape;117;p18"/>
          <p:cNvPicPr preferRelativeResize="0"/>
          <p:nvPr/>
        </p:nvPicPr>
        <p:blipFill>
          <a:blip r:embed="rId4">
            <a:alphaModFix/>
          </a:blip>
          <a:stretch>
            <a:fillRect/>
          </a:stretch>
        </p:blipFill>
        <p:spPr>
          <a:xfrm>
            <a:off x="0" y="0"/>
            <a:ext cx="4515422" cy="2539925"/>
          </a:xfrm>
          <a:prstGeom prst="rect">
            <a:avLst/>
          </a:prstGeom>
          <a:noFill/>
          <a:ln>
            <a:noFill/>
          </a:ln>
        </p:spPr>
      </p:pic>
      <p:cxnSp>
        <p:nvCxnSpPr>
          <p:cNvPr id="118" name="Google Shape;118;p18"/>
          <p:cNvCxnSpPr/>
          <p:nvPr/>
        </p:nvCxnSpPr>
        <p:spPr>
          <a:xfrm rot="10800000">
            <a:off x="1004725" y="1606175"/>
            <a:ext cx="403200" cy="127200"/>
          </a:xfrm>
          <a:prstGeom prst="straightConnector1">
            <a:avLst/>
          </a:prstGeom>
          <a:noFill/>
          <a:ln cap="flat" cmpd="sng" w="9525">
            <a:solidFill>
              <a:srgbClr val="FF0000"/>
            </a:solidFill>
            <a:prstDash val="solid"/>
            <a:round/>
            <a:headEnd len="med" w="med" type="none"/>
            <a:tailEnd len="med" w="med" type="triangle"/>
          </a:ln>
        </p:spPr>
      </p:cxnSp>
      <p:cxnSp>
        <p:nvCxnSpPr>
          <p:cNvPr id="119" name="Google Shape;119;p18"/>
          <p:cNvCxnSpPr/>
          <p:nvPr/>
        </p:nvCxnSpPr>
        <p:spPr>
          <a:xfrm rot="10800000">
            <a:off x="1259275" y="1549325"/>
            <a:ext cx="276000" cy="141600"/>
          </a:xfrm>
          <a:prstGeom prst="straightConnector1">
            <a:avLst/>
          </a:prstGeom>
          <a:noFill/>
          <a:ln cap="flat" cmpd="sng" w="9525">
            <a:solidFill>
              <a:srgbClr val="FF0000"/>
            </a:solidFill>
            <a:prstDash val="solid"/>
            <a:round/>
            <a:headEnd len="med" w="med" type="none"/>
            <a:tailEnd len="med" w="med" type="triangle"/>
          </a:ln>
        </p:spPr>
      </p:cxnSp>
      <p:cxnSp>
        <p:nvCxnSpPr>
          <p:cNvPr id="120" name="Google Shape;120;p18"/>
          <p:cNvCxnSpPr/>
          <p:nvPr/>
        </p:nvCxnSpPr>
        <p:spPr>
          <a:xfrm rot="10800000">
            <a:off x="1450475" y="1514075"/>
            <a:ext cx="198000" cy="134400"/>
          </a:xfrm>
          <a:prstGeom prst="straightConnector1">
            <a:avLst/>
          </a:prstGeom>
          <a:noFill/>
          <a:ln cap="flat" cmpd="sng" w="9525">
            <a:solidFill>
              <a:srgbClr val="FF0000"/>
            </a:solidFill>
            <a:prstDash val="solid"/>
            <a:round/>
            <a:headEnd len="med" w="med" type="none"/>
            <a:tailEnd len="med" w="med" type="triangle"/>
          </a:ln>
        </p:spPr>
      </p:cxnSp>
      <p:cxnSp>
        <p:nvCxnSpPr>
          <p:cNvPr id="121" name="Google Shape;121;p18"/>
          <p:cNvCxnSpPr/>
          <p:nvPr/>
        </p:nvCxnSpPr>
        <p:spPr>
          <a:xfrm rot="10800000">
            <a:off x="1620100" y="1464550"/>
            <a:ext cx="106200" cy="134400"/>
          </a:xfrm>
          <a:prstGeom prst="straightConnector1">
            <a:avLst/>
          </a:prstGeom>
          <a:noFill/>
          <a:ln cap="flat" cmpd="sng" w="9525">
            <a:solidFill>
              <a:srgbClr val="FF0000"/>
            </a:solidFill>
            <a:prstDash val="solid"/>
            <a:round/>
            <a:headEnd len="med" w="med" type="none"/>
            <a:tailEnd len="med" w="med" type="triangle"/>
          </a:ln>
        </p:spPr>
      </p:cxnSp>
      <p:cxnSp>
        <p:nvCxnSpPr>
          <p:cNvPr id="122" name="Google Shape;122;p18"/>
          <p:cNvCxnSpPr/>
          <p:nvPr/>
        </p:nvCxnSpPr>
        <p:spPr>
          <a:xfrm rot="10800000">
            <a:off x="1811275" y="1436125"/>
            <a:ext cx="63600" cy="141600"/>
          </a:xfrm>
          <a:prstGeom prst="straightConnector1">
            <a:avLst/>
          </a:prstGeom>
          <a:noFill/>
          <a:ln cap="flat" cmpd="sng" w="9525">
            <a:solidFill>
              <a:srgbClr val="FF0000"/>
            </a:solidFill>
            <a:prstDash val="solid"/>
            <a:round/>
            <a:headEnd len="med" w="med" type="none"/>
            <a:tailEnd len="med" w="med" type="triangle"/>
          </a:ln>
        </p:spPr>
      </p:cxnSp>
      <p:cxnSp>
        <p:nvCxnSpPr>
          <p:cNvPr id="123" name="Google Shape;123;p18"/>
          <p:cNvCxnSpPr/>
          <p:nvPr/>
        </p:nvCxnSpPr>
        <p:spPr>
          <a:xfrm rot="10800000">
            <a:off x="1952650" y="1429125"/>
            <a:ext cx="70800" cy="120300"/>
          </a:xfrm>
          <a:prstGeom prst="straightConnector1">
            <a:avLst/>
          </a:prstGeom>
          <a:noFill/>
          <a:ln cap="flat" cmpd="sng" w="9525">
            <a:solidFill>
              <a:srgbClr val="FF0000"/>
            </a:solidFill>
            <a:prstDash val="solid"/>
            <a:round/>
            <a:headEnd len="med" w="med" type="none"/>
            <a:tailEnd len="med" w="med" type="triangle"/>
          </a:ln>
        </p:spPr>
      </p:cxnSp>
      <p:cxnSp>
        <p:nvCxnSpPr>
          <p:cNvPr id="124" name="Google Shape;124;p18"/>
          <p:cNvCxnSpPr/>
          <p:nvPr/>
        </p:nvCxnSpPr>
        <p:spPr>
          <a:xfrm rot="10800000">
            <a:off x="2073100" y="1379650"/>
            <a:ext cx="77700" cy="134400"/>
          </a:xfrm>
          <a:prstGeom prst="straightConnector1">
            <a:avLst/>
          </a:prstGeom>
          <a:noFill/>
          <a:ln cap="flat" cmpd="sng" w="9525">
            <a:solidFill>
              <a:srgbClr val="FF0000"/>
            </a:solidFill>
            <a:prstDash val="solid"/>
            <a:round/>
            <a:headEnd len="med" w="med" type="none"/>
            <a:tailEnd len="med" w="med" type="triangle"/>
          </a:ln>
        </p:spPr>
      </p:cxnSp>
      <p:cxnSp>
        <p:nvCxnSpPr>
          <p:cNvPr id="125" name="Google Shape;125;p18"/>
          <p:cNvCxnSpPr/>
          <p:nvPr/>
        </p:nvCxnSpPr>
        <p:spPr>
          <a:xfrm flipH="1" rot="10800000">
            <a:off x="3098825" y="1408075"/>
            <a:ext cx="84900" cy="127200"/>
          </a:xfrm>
          <a:prstGeom prst="straightConnector1">
            <a:avLst/>
          </a:prstGeom>
          <a:noFill/>
          <a:ln cap="flat" cmpd="sng" w="9525">
            <a:solidFill>
              <a:srgbClr val="FF0000"/>
            </a:solidFill>
            <a:prstDash val="solid"/>
            <a:round/>
            <a:headEnd len="med" w="med" type="none"/>
            <a:tailEnd len="med" w="med" type="triangle"/>
          </a:ln>
        </p:spPr>
      </p:cxnSp>
      <p:cxnSp>
        <p:nvCxnSpPr>
          <p:cNvPr id="126" name="Google Shape;126;p18"/>
          <p:cNvCxnSpPr/>
          <p:nvPr/>
        </p:nvCxnSpPr>
        <p:spPr>
          <a:xfrm flipH="1" rot="10800000">
            <a:off x="3735575" y="1478650"/>
            <a:ext cx="84900" cy="120300"/>
          </a:xfrm>
          <a:prstGeom prst="straightConnector1">
            <a:avLst/>
          </a:prstGeom>
          <a:noFill/>
          <a:ln cap="flat" cmpd="sng" w="9525">
            <a:solidFill>
              <a:srgbClr val="FF0000"/>
            </a:solidFill>
            <a:prstDash val="solid"/>
            <a:round/>
            <a:headEnd len="med" w="med" type="none"/>
            <a:tailEnd len="med" w="med" type="triangle"/>
          </a:ln>
        </p:spPr>
      </p:cxnSp>
      <p:cxnSp>
        <p:nvCxnSpPr>
          <p:cNvPr id="127" name="Google Shape;127;p18"/>
          <p:cNvCxnSpPr/>
          <p:nvPr/>
        </p:nvCxnSpPr>
        <p:spPr>
          <a:xfrm rot="10800000">
            <a:off x="3332225" y="1146125"/>
            <a:ext cx="21300" cy="375000"/>
          </a:xfrm>
          <a:prstGeom prst="straightConnector1">
            <a:avLst/>
          </a:prstGeom>
          <a:noFill/>
          <a:ln cap="flat" cmpd="sng" w="9525">
            <a:solidFill>
              <a:srgbClr val="FF0000"/>
            </a:solidFill>
            <a:prstDash val="solid"/>
            <a:round/>
            <a:headEnd len="med" w="med" type="none"/>
            <a:tailEnd len="med" w="med" type="triangle"/>
          </a:ln>
        </p:spPr>
      </p:cxnSp>
      <p:cxnSp>
        <p:nvCxnSpPr>
          <p:cNvPr id="128" name="Google Shape;128;p18"/>
          <p:cNvCxnSpPr/>
          <p:nvPr/>
        </p:nvCxnSpPr>
        <p:spPr>
          <a:xfrm flipH="1" rot="10800000">
            <a:off x="3452575" y="1216850"/>
            <a:ext cx="459900" cy="325500"/>
          </a:xfrm>
          <a:prstGeom prst="straightConnector1">
            <a:avLst/>
          </a:prstGeom>
          <a:noFill/>
          <a:ln cap="flat" cmpd="sng" w="9525">
            <a:solidFill>
              <a:srgbClr val="FF0000"/>
            </a:solidFill>
            <a:prstDash val="solid"/>
            <a:round/>
            <a:headEnd len="med" w="med" type="none"/>
            <a:tailEnd len="med" w="med" type="triangle"/>
          </a:ln>
        </p:spPr>
      </p:cxnSp>
      <p:cxnSp>
        <p:nvCxnSpPr>
          <p:cNvPr id="129" name="Google Shape;129;p18"/>
          <p:cNvCxnSpPr/>
          <p:nvPr/>
        </p:nvCxnSpPr>
        <p:spPr>
          <a:xfrm flipH="1" rot="10800000">
            <a:off x="3403050" y="1195550"/>
            <a:ext cx="77700" cy="346800"/>
          </a:xfrm>
          <a:prstGeom prst="straightConnector1">
            <a:avLst/>
          </a:prstGeom>
          <a:noFill/>
          <a:ln cap="flat" cmpd="sng" w="9525">
            <a:solidFill>
              <a:srgbClr val="FF0000"/>
            </a:solidFill>
            <a:prstDash val="solid"/>
            <a:round/>
            <a:headEnd len="med" w="med" type="none"/>
            <a:tailEnd len="med" w="med" type="triangle"/>
          </a:ln>
        </p:spPr>
      </p:cxnSp>
      <p:cxnSp>
        <p:nvCxnSpPr>
          <p:cNvPr id="130" name="Google Shape;130;p18"/>
          <p:cNvCxnSpPr/>
          <p:nvPr/>
        </p:nvCxnSpPr>
        <p:spPr>
          <a:xfrm flipH="1">
            <a:off x="700500" y="360825"/>
            <a:ext cx="657900" cy="183900"/>
          </a:xfrm>
          <a:prstGeom prst="straightConnector1">
            <a:avLst/>
          </a:prstGeom>
          <a:noFill/>
          <a:ln cap="flat" cmpd="sng" w="9525">
            <a:solidFill>
              <a:srgbClr val="FF0000"/>
            </a:solidFill>
            <a:prstDash val="solid"/>
            <a:round/>
            <a:headEnd len="med" w="med" type="none"/>
            <a:tailEnd len="med" w="med" type="triangle"/>
          </a:ln>
        </p:spPr>
      </p:cxnSp>
      <p:cxnSp>
        <p:nvCxnSpPr>
          <p:cNvPr id="131" name="Google Shape;131;p18"/>
          <p:cNvCxnSpPr/>
          <p:nvPr/>
        </p:nvCxnSpPr>
        <p:spPr>
          <a:xfrm flipH="1">
            <a:off x="1174550" y="481100"/>
            <a:ext cx="367800" cy="77700"/>
          </a:xfrm>
          <a:prstGeom prst="straightConnector1">
            <a:avLst/>
          </a:prstGeom>
          <a:noFill/>
          <a:ln cap="flat" cmpd="sng" w="9525">
            <a:solidFill>
              <a:srgbClr val="FF0000"/>
            </a:solidFill>
            <a:prstDash val="solid"/>
            <a:round/>
            <a:headEnd len="med" w="med" type="none"/>
            <a:tailEnd len="med" w="med" type="triangle"/>
          </a:ln>
        </p:spPr>
      </p:cxnSp>
      <p:cxnSp>
        <p:nvCxnSpPr>
          <p:cNvPr id="132" name="Google Shape;132;p18"/>
          <p:cNvCxnSpPr/>
          <p:nvPr/>
        </p:nvCxnSpPr>
        <p:spPr>
          <a:xfrm flipH="1">
            <a:off x="990550" y="396200"/>
            <a:ext cx="438600" cy="169800"/>
          </a:xfrm>
          <a:prstGeom prst="straightConnector1">
            <a:avLst/>
          </a:prstGeom>
          <a:noFill/>
          <a:ln cap="flat" cmpd="sng" w="9525">
            <a:solidFill>
              <a:srgbClr val="FF0000"/>
            </a:solidFill>
            <a:prstDash val="solid"/>
            <a:round/>
            <a:headEnd len="med" w="med" type="none"/>
            <a:tailEnd len="med" w="med" type="triangle"/>
          </a:ln>
        </p:spPr>
      </p:cxnSp>
      <p:cxnSp>
        <p:nvCxnSpPr>
          <p:cNvPr id="133" name="Google Shape;133;p18"/>
          <p:cNvCxnSpPr/>
          <p:nvPr/>
        </p:nvCxnSpPr>
        <p:spPr>
          <a:xfrm flipH="1">
            <a:off x="1167350" y="679200"/>
            <a:ext cx="375000" cy="7200"/>
          </a:xfrm>
          <a:prstGeom prst="straightConnector1">
            <a:avLst/>
          </a:prstGeom>
          <a:noFill/>
          <a:ln cap="flat" cmpd="sng" w="9525">
            <a:solidFill>
              <a:srgbClr val="FF0000"/>
            </a:solidFill>
            <a:prstDash val="solid"/>
            <a:round/>
            <a:headEnd len="med" w="med" type="none"/>
            <a:tailEnd len="med" w="med" type="triangle"/>
          </a:ln>
        </p:spPr>
      </p:cxnSp>
      <p:cxnSp>
        <p:nvCxnSpPr>
          <p:cNvPr id="134" name="Google Shape;134;p18"/>
          <p:cNvCxnSpPr/>
          <p:nvPr/>
        </p:nvCxnSpPr>
        <p:spPr>
          <a:xfrm rot="10800000">
            <a:off x="1174550" y="749950"/>
            <a:ext cx="367800" cy="84900"/>
          </a:xfrm>
          <a:prstGeom prst="straightConnector1">
            <a:avLst/>
          </a:prstGeom>
          <a:noFill/>
          <a:ln cap="flat" cmpd="sng" w="9525">
            <a:solidFill>
              <a:srgbClr val="FF0000"/>
            </a:solidFill>
            <a:prstDash val="solid"/>
            <a:round/>
            <a:headEnd len="med" w="med" type="none"/>
            <a:tailEnd len="med" w="med" type="triangle"/>
          </a:ln>
        </p:spPr>
      </p:cxnSp>
      <p:cxnSp>
        <p:nvCxnSpPr>
          <p:cNvPr id="135" name="Google Shape;135;p18"/>
          <p:cNvCxnSpPr/>
          <p:nvPr/>
        </p:nvCxnSpPr>
        <p:spPr>
          <a:xfrm rot="10800000">
            <a:off x="1181475" y="905575"/>
            <a:ext cx="325500" cy="35400"/>
          </a:xfrm>
          <a:prstGeom prst="straightConnector1">
            <a:avLst/>
          </a:prstGeom>
          <a:noFill/>
          <a:ln cap="flat" cmpd="sng" w="9525">
            <a:solidFill>
              <a:srgbClr val="FF0000"/>
            </a:solidFill>
            <a:prstDash val="solid"/>
            <a:round/>
            <a:headEnd len="med" w="med" type="none"/>
            <a:tailEnd len="med" w="med" type="triangle"/>
          </a:ln>
        </p:spPr>
      </p:cxnSp>
      <p:cxnSp>
        <p:nvCxnSpPr>
          <p:cNvPr id="136" name="Google Shape;136;p18"/>
          <p:cNvCxnSpPr/>
          <p:nvPr/>
        </p:nvCxnSpPr>
        <p:spPr>
          <a:xfrm>
            <a:off x="3134200" y="778250"/>
            <a:ext cx="325500" cy="198000"/>
          </a:xfrm>
          <a:prstGeom prst="straightConnector1">
            <a:avLst/>
          </a:prstGeom>
          <a:noFill/>
          <a:ln cap="flat" cmpd="sng" w="9525">
            <a:solidFill>
              <a:srgbClr val="FF0000"/>
            </a:solidFill>
            <a:prstDash val="solid"/>
            <a:round/>
            <a:headEnd len="med" w="med" type="none"/>
            <a:tailEnd len="med" w="med" type="triangle"/>
          </a:ln>
        </p:spPr>
      </p:cxnSp>
      <p:cxnSp>
        <p:nvCxnSpPr>
          <p:cNvPr id="137" name="Google Shape;137;p18"/>
          <p:cNvCxnSpPr/>
          <p:nvPr/>
        </p:nvCxnSpPr>
        <p:spPr>
          <a:xfrm flipH="1">
            <a:off x="3884125" y="863150"/>
            <a:ext cx="120300" cy="120300"/>
          </a:xfrm>
          <a:prstGeom prst="straightConnector1">
            <a:avLst/>
          </a:prstGeom>
          <a:noFill/>
          <a:ln cap="flat" cmpd="sng" w="9525">
            <a:solidFill>
              <a:srgbClr val="FF0000"/>
            </a:solidFill>
            <a:prstDash val="solid"/>
            <a:round/>
            <a:headEnd len="med" w="med" type="none"/>
            <a:tailEnd len="med" w="med" type="triangle"/>
          </a:ln>
        </p:spPr>
      </p:cxnSp>
      <p:cxnSp>
        <p:nvCxnSpPr>
          <p:cNvPr id="138" name="Google Shape;138;p18"/>
          <p:cNvCxnSpPr/>
          <p:nvPr/>
        </p:nvCxnSpPr>
        <p:spPr>
          <a:xfrm flipH="1">
            <a:off x="1570775" y="1054175"/>
            <a:ext cx="162600" cy="127500"/>
          </a:xfrm>
          <a:prstGeom prst="straightConnector1">
            <a:avLst/>
          </a:prstGeom>
          <a:noFill/>
          <a:ln cap="flat" cmpd="sng" w="9525">
            <a:solidFill>
              <a:srgbClr val="FF0000"/>
            </a:solidFill>
            <a:prstDash val="solid"/>
            <a:round/>
            <a:headEnd len="med" w="med" type="none"/>
            <a:tailEnd len="med" w="med" type="triangle"/>
          </a:ln>
        </p:spPr>
      </p:cxnSp>
      <p:cxnSp>
        <p:nvCxnSpPr>
          <p:cNvPr id="139" name="Google Shape;139;p18"/>
          <p:cNvCxnSpPr/>
          <p:nvPr/>
        </p:nvCxnSpPr>
        <p:spPr>
          <a:xfrm flipH="1">
            <a:off x="870225" y="1223975"/>
            <a:ext cx="84900" cy="77700"/>
          </a:xfrm>
          <a:prstGeom prst="straightConnector1">
            <a:avLst/>
          </a:prstGeom>
          <a:noFill/>
          <a:ln cap="flat" cmpd="sng" w="9525">
            <a:solidFill>
              <a:srgbClr val="FF0000"/>
            </a:solidFill>
            <a:prstDash val="solid"/>
            <a:round/>
            <a:headEnd len="med" w="med" type="none"/>
            <a:tailEnd len="med" w="med" type="triangle"/>
          </a:ln>
        </p:spPr>
      </p:cxnSp>
      <p:cxnSp>
        <p:nvCxnSpPr>
          <p:cNvPr id="140" name="Google Shape;140;p18"/>
          <p:cNvCxnSpPr/>
          <p:nvPr/>
        </p:nvCxnSpPr>
        <p:spPr>
          <a:xfrm flipH="1" rot="10800000">
            <a:off x="2624800" y="1330150"/>
            <a:ext cx="21300" cy="99000"/>
          </a:xfrm>
          <a:prstGeom prst="straightConnector1">
            <a:avLst/>
          </a:prstGeom>
          <a:noFill/>
          <a:ln cap="flat" cmpd="sng" w="9525">
            <a:solidFill>
              <a:srgbClr val="FF0000"/>
            </a:solidFill>
            <a:prstDash val="solid"/>
            <a:round/>
            <a:headEnd len="med" w="med" type="none"/>
            <a:tailEnd len="med" w="med" type="triangle"/>
          </a:ln>
        </p:spPr>
      </p:cxnSp>
      <p:cxnSp>
        <p:nvCxnSpPr>
          <p:cNvPr id="141" name="Google Shape;141;p18"/>
          <p:cNvCxnSpPr/>
          <p:nvPr/>
        </p:nvCxnSpPr>
        <p:spPr>
          <a:xfrm rot="10800000">
            <a:off x="2723900" y="1224075"/>
            <a:ext cx="14100" cy="198000"/>
          </a:xfrm>
          <a:prstGeom prst="straightConnector1">
            <a:avLst/>
          </a:prstGeom>
          <a:noFill/>
          <a:ln cap="flat" cmpd="sng" w="9525">
            <a:solidFill>
              <a:srgbClr val="FF0000"/>
            </a:solidFill>
            <a:prstDash val="solid"/>
            <a:round/>
            <a:headEnd len="med" w="med" type="none"/>
            <a:tailEnd len="med" w="med" type="triangle"/>
          </a:ln>
        </p:spPr>
      </p:cxnSp>
      <p:sp>
        <p:nvSpPr>
          <p:cNvPr id="142" name="Google Shape;142;p18"/>
          <p:cNvSpPr txBox="1"/>
          <p:nvPr/>
        </p:nvSpPr>
        <p:spPr>
          <a:xfrm>
            <a:off x="346675" y="2773375"/>
            <a:ext cx="3721500" cy="169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rPr>
              <a:t>Citizens</a:t>
            </a:r>
            <a:r>
              <a:rPr lang="en">
                <a:solidFill>
                  <a:srgbClr val="FFFFFF"/>
                </a:solidFill>
              </a:rPr>
              <a:t> Bank Park Sponsorship Inventory</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Add s</a:t>
            </a:r>
            <a:r>
              <a:rPr lang="en">
                <a:solidFill>
                  <a:srgbClr val="FFFFFF"/>
                </a:solidFill>
              </a:rPr>
              <a:t>ignage</a:t>
            </a:r>
            <a:r>
              <a:rPr lang="en">
                <a:solidFill>
                  <a:srgbClr val="FFFFFF"/>
                </a:solidFill>
              </a:rPr>
              <a:t> throughout ball park</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Access to suites and suite holders</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Product</a:t>
            </a:r>
            <a:r>
              <a:rPr lang="en">
                <a:solidFill>
                  <a:srgbClr val="FFFFFF"/>
                </a:solidFill>
              </a:rPr>
              <a:t> g</a:t>
            </a:r>
            <a:r>
              <a:rPr lang="en">
                <a:solidFill>
                  <a:srgbClr val="FFFFFF"/>
                </a:solidFill>
              </a:rPr>
              <a:t>iveaways / Event naming</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Social media campaigns</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Activation space in social / Concession area</a:t>
            </a:r>
            <a:endParaRPr>
              <a:solidFill>
                <a:srgbClr val="FFFFFF"/>
              </a:solidFill>
            </a:endParaRPr>
          </a:p>
        </p:txBody>
      </p:sp>
      <p:pic>
        <p:nvPicPr>
          <p:cNvPr id="143" name="Google Shape;143;p18"/>
          <p:cNvPicPr preferRelativeResize="0"/>
          <p:nvPr/>
        </p:nvPicPr>
        <p:blipFill>
          <a:blip r:embed="rId5">
            <a:alphaModFix/>
          </a:blip>
          <a:stretch>
            <a:fillRect/>
          </a:stretch>
        </p:blipFill>
        <p:spPr>
          <a:xfrm>
            <a:off x="7476600" y="447250"/>
            <a:ext cx="291219" cy="3539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7" name="Shape 147"/>
        <p:cNvGrpSpPr/>
        <p:nvPr/>
      </p:nvGrpSpPr>
      <p:grpSpPr>
        <a:xfrm>
          <a:off x="0" y="0"/>
          <a:ext cx="0" cy="0"/>
          <a:chOff x="0" y="0"/>
          <a:chExt cx="0" cy="0"/>
        </a:xfrm>
      </p:grpSpPr>
      <p:pic>
        <p:nvPicPr>
          <p:cNvPr id="148" name="Google Shape;148;p19"/>
          <p:cNvPicPr preferRelativeResize="0"/>
          <p:nvPr/>
        </p:nvPicPr>
        <p:blipFill>
          <a:blip r:embed="rId3">
            <a:alphaModFix/>
          </a:blip>
          <a:stretch>
            <a:fillRect/>
          </a:stretch>
        </p:blipFill>
        <p:spPr>
          <a:xfrm>
            <a:off x="669550" y="0"/>
            <a:ext cx="4991100" cy="4991100"/>
          </a:xfrm>
          <a:prstGeom prst="rect">
            <a:avLst/>
          </a:prstGeom>
          <a:noFill/>
          <a:ln>
            <a:noFill/>
          </a:ln>
        </p:spPr>
      </p:pic>
      <p:sp>
        <p:nvSpPr>
          <p:cNvPr id="149" name="Google Shape;149;p19"/>
          <p:cNvSpPr/>
          <p:nvPr/>
        </p:nvSpPr>
        <p:spPr>
          <a:xfrm>
            <a:off x="4348174" y="4110597"/>
            <a:ext cx="417960" cy="348084"/>
          </a:xfrm>
          <a:prstGeom prst="lightningBol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9"/>
          <p:cNvSpPr/>
          <p:nvPr/>
        </p:nvSpPr>
        <p:spPr>
          <a:xfrm>
            <a:off x="1062249" y="4235048"/>
            <a:ext cx="417960" cy="348084"/>
          </a:xfrm>
          <a:prstGeom prst="lightningBol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9"/>
          <p:cNvSpPr/>
          <p:nvPr/>
        </p:nvSpPr>
        <p:spPr>
          <a:xfrm>
            <a:off x="838624" y="936497"/>
            <a:ext cx="417960" cy="348084"/>
          </a:xfrm>
          <a:prstGeom prst="lightningBol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9"/>
          <p:cNvSpPr/>
          <p:nvPr/>
        </p:nvSpPr>
        <p:spPr>
          <a:xfrm>
            <a:off x="4471274" y="851297"/>
            <a:ext cx="417960" cy="348084"/>
          </a:xfrm>
          <a:prstGeom prst="lightningBol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9"/>
          <p:cNvSpPr/>
          <p:nvPr/>
        </p:nvSpPr>
        <p:spPr>
          <a:xfrm>
            <a:off x="2890549" y="4235047"/>
            <a:ext cx="417960" cy="348084"/>
          </a:xfrm>
          <a:prstGeom prst="lightningBol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9"/>
          <p:cNvSpPr/>
          <p:nvPr/>
        </p:nvSpPr>
        <p:spPr>
          <a:xfrm>
            <a:off x="838624" y="3411710"/>
            <a:ext cx="417960" cy="348084"/>
          </a:xfrm>
          <a:prstGeom prst="lightningBol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9"/>
          <p:cNvSpPr/>
          <p:nvPr/>
        </p:nvSpPr>
        <p:spPr>
          <a:xfrm>
            <a:off x="4766124" y="2669597"/>
            <a:ext cx="417960" cy="348084"/>
          </a:xfrm>
          <a:prstGeom prst="lightningBol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9"/>
          <p:cNvSpPr/>
          <p:nvPr/>
        </p:nvSpPr>
        <p:spPr>
          <a:xfrm>
            <a:off x="5891525" y="1973428"/>
            <a:ext cx="775440" cy="696168"/>
          </a:xfrm>
          <a:prstGeom prst="lightningBol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9"/>
          <p:cNvSpPr txBox="1"/>
          <p:nvPr/>
        </p:nvSpPr>
        <p:spPr>
          <a:xfrm>
            <a:off x="6750850" y="2194375"/>
            <a:ext cx="216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 ChargeItSpot Station</a:t>
            </a:r>
            <a:endParaRPr>
              <a:solidFill>
                <a:srgbClr val="FFFFFF"/>
              </a:solidFill>
            </a:endParaRPr>
          </a:p>
        </p:txBody>
      </p:sp>
      <p:pic>
        <p:nvPicPr>
          <p:cNvPr id="158" name="Google Shape;158;p19"/>
          <p:cNvPicPr preferRelativeResize="0"/>
          <p:nvPr/>
        </p:nvPicPr>
        <p:blipFill>
          <a:blip r:embed="rId4">
            <a:alphaModFix/>
          </a:blip>
          <a:stretch>
            <a:fillRect/>
          </a:stretch>
        </p:blipFill>
        <p:spPr>
          <a:xfrm>
            <a:off x="7476600" y="447250"/>
            <a:ext cx="291219" cy="353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2" name="Shape 162"/>
        <p:cNvGrpSpPr/>
        <p:nvPr/>
      </p:nvGrpSpPr>
      <p:grpSpPr>
        <a:xfrm>
          <a:off x="0" y="0"/>
          <a:ext cx="0" cy="0"/>
          <a:chOff x="0" y="0"/>
          <a:chExt cx="0" cy="0"/>
        </a:xfrm>
      </p:grpSpPr>
      <p:sp>
        <p:nvSpPr>
          <p:cNvPr id="163" name="Google Shape;163;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FFFF"/>
                </a:solidFill>
              </a:rPr>
              <a:t>Delivering Value During COVID-19</a:t>
            </a:r>
            <a:endParaRPr>
              <a:solidFill>
                <a:srgbClr val="FFFFFF"/>
              </a:solidFill>
            </a:endParaRPr>
          </a:p>
          <a:p>
            <a:pPr indent="0" lvl="0" marL="0" rtl="0" algn="l">
              <a:spcBef>
                <a:spcPts val="0"/>
              </a:spcBef>
              <a:spcAft>
                <a:spcPts val="0"/>
              </a:spcAft>
              <a:buNone/>
            </a:pPr>
            <a:r>
              <a:t/>
            </a:r>
            <a:endParaRPr/>
          </a:p>
        </p:txBody>
      </p:sp>
      <p:grpSp>
        <p:nvGrpSpPr>
          <p:cNvPr id="164" name="Google Shape;164;p20"/>
          <p:cNvGrpSpPr/>
          <p:nvPr/>
        </p:nvGrpSpPr>
        <p:grpSpPr>
          <a:xfrm>
            <a:off x="5402708" y="2402864"/>
            <a:ext cx="2166000" cy="2166000"/>
            <a:chOff x="4562258" y="2032864"/>
            <a:chExt cx="2166000" cy="2166000"/>
          </a:xfrm>
        </p:grpSpPr>
        <p:sp>
          <p:nvSpPr>
            <p:cNvPr id="165" name="Google Shape;165;p20"/>
            <p:cNvSpPr/>
            <p:nvPr/>
          </p:nvSpPr>
          <p:spPr>
            <a:xfrm>
              <a:off x="4562258" y="2032864"/>
              <a:ext cx="2166000" cy="2166000"/>
            </a:xfrm>
            <a:prstGeom prst="ellipse">
              <a:avLst/>
            </a:prstGeom>
            <a:solidFill>
              <a:srgbClr val="B02C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0"/>
            <p:cNvSpPr txBox="1"/>
            <p:nvPr/>
          </p:nvSpPr>
          <p:spPr>
            <a:xfrm>
              <a:off x="4814550" y="2764425"/>
              <a:ext cx="15789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EB Garamond"/>
                  <a:ea typeface="EB Garamond"/>
                  <a:cs typeface="EB Garamond"/>
                  <a:sym typeface="EB Garamond"/>
                </a:rPr>
                <a:t>Virtual </a:t>
              </a:r>
              <a:r>
                <a:rPr lang="en" sz="1500">
                  <a:solidFill>
                    <a:srgbClr val="FFFFFF"/>
                  </a:solidFill>
                  <a:latin typeface="EB Garamond"/>
                  <a:ea typeface="EB Garamond"/>
                  <a:cs typeface="EB Garamond"/>
                  <a:sym typeface="EB Garamond"/>
                </a:rPr>
                <a:t>Opportunities</a:t>
              </a:r>
              <a:r>
                <a:rPr lang="en" sz="1500">
                  <a:solidFill>
                    <a:srgbClr val="FFFFFF"/>
                  </a:solidFill>
                  <a:latin typeface="EB Garamond"/>
                  <a:ea typeface="EB Garamond"/>
                  <a:cs typeface="EB Garamond"/>
                  <a:sym typeface="EB Garamond"/>
                </a:rPr>
                <a:t> </a:t>
              </a:r>
              <a:r>
                <a:rPr lang="en" sz="1500">
                  <a:solidFill>
                    <a:srgbClr val="FFFFFF"/>
                  </a:solidFill>
                  <a:latin typeface="EB Garamond"/>
                  <a:ea typeface="EB Garamond"/>
                  <a:cs typeface="EB Garamond"/>
                  <a:sym typeface="EB Garamond"/>
                </a:rPr>
                <a:t> </a:t>
              </a:r>
              <a:endParaRPr sz="1500">
                <a:solidFill>
                  <a:srgbClr val="FFFFFF"/>
                </a:solidFill>
                <a:latin typeface="EB Garamond"/>
                <a:ea typeface="EB Garamond"/>
                <a:cs typeface="EB Garamond"/>
                <a:sym typeface="EB Garamond"/>
              </a:endParaRPr>
            </a:p>
          </p:txBody>
        </p:sp>
      </p:grpSp>
      <p:grpSp>
        <p:nvGrpSpPr>
          <p:cNvPr id="167" name="Google Shape;167;p20"/>
          <p:cNvGrpSpPr/>
          <p:nvPr/>
        </p:nvGrpSpPr>
        <p:grpSpPr>
          <a:xfrm>
            <a:off x="1505076" y="2402877"/>
            <a:ext cx="2166000" cy="2166000"/>
            <a:chOff x="3611776" y="358327"/>
            <a:chExt cx="2166000" cy="2166000"/>
          </a:xfrm>
        </p:grpSpPr>
        <p:sp>
          <p:nvSpPr>
            <p:cNvPr id="168" name="Google Shape;168;p20"/>
            <p:cNvSpPr/>
            <p:nvPr/>
          </p:nvSpPr>
          <p:spPr>
            <a:xfrm>
              <a:off x="3611776" y="358327"/>
              <a:ext cx="2166000" cy="2166000"/>
            </a:xfrm>
            <a:prstGeom prst="ellipse">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0"/>
            <p:cNvSpPr txBox="1"/>
            <p:nvPr/>
          </p:nvSpPr>
          <p:spPr>
            <a:xfrm>
              <a:off x="3946721" y="1089878"/>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EB Garamond"/>
                  <a:ea typeface="EB Garamond"/>
                  <a:cs typeface="EB Garamond"/>
                  <a:sym typeface="EB Garamond"/>
                </a:rPr>
                <a:t>On-site Activation</a:t>
              </a:r>
              <a:r>
                <a:rPr lang="en" sz="1500">
                  <a:solidFill>
                    <a:srgbClr val="FFFFFF"/>
                  </a:solidFill>
                  <a:latin typeface="Roboto"/>
                  <a:ea typeface="Roboto"/>
                  <a:cs typeface="Roboto"/>
                  <a:sym typeface="Roboto"/>
                </a:rPr>
                <a:t> </a:t>
              </a:r>
              <a:endParaRPr sz="1500">
                <a:solidFill>
                  <a:srgbClr val="FFFFFF"/>
                </a:solidFill>
                <a:latin typeface="Roboto"/>
                <a:ea typeface="Roboto"/>
                <a:cs typeface="Roboto"/>
                <a:sym typeface="Roboto"/>
              </a:endParaRPr>
            </a:p>
          </p:txBody>
        </p:sp>
      </p:grpSp>
      <p:grpSp>
        <p:nvGrpSpPr>
          <p:cNvPr id="170" name="Google Shape;170;p20"/>
          <p:cNvGrpSpPr/>
          <p:nvPr/>
        </p:nvGrpSpPr>
        <p:grpSpPr>
          <a:xfrm>
            <a:off x="3489001" y="1173089"/>
            <a:ext cx="2166000" cy="2166000"/>
            <a:chOff x="2702876" y="2103164"/>
            <a:chExt cx="2166000" cy="2166000"/>
          </a:xfrm>
        </p:grpSpPr>
        <p:sp>
          <p:nvSpPr>
            <p:cNvPr id="171" name="Google Shape;171;p20"/>
            <p:cNvSpPr/>
            <p:nvPr/>
          </p:nvSpPr>
          <p:spPr>
            <a:xfrm>
              <a:off x="2702876" y="2103164"/>
              <a:ext cx="2166000" cy="2166000"/>
            </a:xfrm>
            <a:prstGeom prst="ellipse">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0"/>
            <p:cNvSpPr txBox="1"/>
            <p:nvPr/>
          </p:nvSpPr>
          <p:spPr>
            <a:xfrm>
              <a:off x="3037831" y="2798928"/>
              <a:ext cx="1496100" cy="702900"/>
            </a:xfrm>
            <a:prstGeom prst="rect">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EB Garamond"/>
                  <a:ea typeface="EB Garamond"/>
                  <a:cs typeface="EB Garamond"/>
                  <a:sym typeface="EB Garamond"/>
                </a:rPr>
                <a:t>Social Media</a:t>
              </a:r>
              <a:endParaRPr sz="1500">
                <a:solidFill>
                  <a:srgbClr val="FFFFFF"/>
                </a:solidFill>
                <a:latin typeface="EB Garamond"/>
                <a:ea typeface="EB Garamond"/>
                <a:cs typeface="EB Garamond"/>
                <a:sym typeface="EB Garamond"/>
              </a:endParaRPr>
            </a:p>
          </p:txBody>
        </p:sp>
      </p:grpSp>
      <p:pic>
        <p:nvPicPr>
          <p:cNvPr id="173" name="Google Shape;173;p20"/>
          <p:cNvPicPr preferRelativeResize="0"/>
          <p:nvPr/>
        </p:nvPicPr>
        <p:blipFill>
          <a:blip r:embed="rId3">
            <a:alphaModFix/>
          </a:blip>
          <a:stretch>
            <a:fillRect/>
          </a:stretch>
        </p:blipFill>
        <p:spPr>
          <a:xfrm>
            <a:off x="7476600" y="447250"/>
            <a:ext cx="291219" cy="3539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7" name="Shape 177"/>
        <p:cNvGrpSpPr/>
        <p:nvPr/>
      </p:nvGrpSpPr>
      <p:grpSpPr>
        <a:xfrm>
          <a:off x="0" y="0"/>
          <a:ext cx="0" cy="0"/>
          <a:chOff x="0" y="0"/>
          <a:chExt cx="0" cy="0"/>
        </a:xfrm>
      </p:grpSpPr>
      <p:sp>
        <p:nvSpPr>
          <p:cNvPr id="178" name="Google Shape;178;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FFFF"/>
                </a:solidFill>
              </a:rPr>
              <a:t>Delivering</a:t>
            </a:r>
            <a:r>
              <a:rPr lang="en">
                <a:solidFill>
                  <a:srgbClr val="FFFFFF"/>
                </a:solidFill>
              </a:rPr>
              <a:t> Value On-Site</a:t>
            </a:r>
            <a:endParaRPr>
              <a:solidFill>
                <a:srgbClr val="FFFFFF"/>
              </a:solidFill>
            </a:endParaRPr>
          </a:p>
          <a:p>
            <a:pPr indent="0" lvl="0" marL="0" rtl="0" algn="l">
              <a:spcBef>
                <a:spcPts val="0"/>
              </a:spcBef>
              <a:spcAft>
                <a:spcPts val="0"/>
              </a:spcAft>
              <a:buNone/>
            </a:pPr>
            <a:r>
              <a:t/>
            </a:r>
            <a:endParaRPr/>
          </a:p>
        </p:txBody>
      </p:sp>
      <p:sp>
        <p:nvSpPr>
          <p:cNvPr id="179" name="Google Shape;179;p21"/>
          <p:cNvSpPr txBox="1"/>
          <p:nvPr>
            <p:ph idx="1" type="body"/>
          </p:nvPr>
        </p:nvSpPr>
        <p:spPr>
          <a:xfrm>
            <a:off x="311700" y="1152475"/>
            <a:ext cx="49347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FFFFFF"/>
              </a:buClr>
              <a:buSzPts val="1800"/>
              <a:buChar char="●"/>
            </a:pPr>
            <a:r>
              <a:rPr lang="en">
                <a:solidFill>
                  <a:srgbClr val="FFFFFF"/>
                </a:solidFill>
              </a:rPr>
              <a:t>Be a part of the solution and e</a:t>
            </a:r>
            <a:r>
              <a:rPr lang="en">
                <a:solidFill>
                  <a:srgbClr val="FFFFFF"/>
                </a:solidFill>
              </a:rPr>
              <a:t>liminate</a:t>
            </a:r>
            <a:r>
              <a:rPr lang="en">
                <a:solidFill>
                  <a:srgbClr val="FFFFFF"/>
                </a:solidFill>
              </a:rPr>
              <a:t> COVID-19 </a:t>
            </a:r>
            <a:endParaRPr>
              <a:solidFill>
                <a:srgbClr val="FFFFFF"/>
              </a:solidFill>
            </a:endParaRPr>
          </a:p>
          <a:p>
            <a:pPr indent="-317500" lvl="1" marL="914400" rtl="0" algn="l">
              <a:spcBef>
                <a:spcPts val="0"/>
              </a:spcBef>
              <a:spcAft>
                <a:spcPts val="0"/>
              </a:spcAft>
              <a:buClr>
                <a:srgbClr val="FFFFFF"/>
              </a:buClr>
              <a:buSzPts val="1400"/>
              <a:buChar char="○"/>
            </a:pPr>
            <a:r>
              <a:rPr lang="en">
                <a:solidFill>
                  <a:srgbClr val="FFFFFF"/>
                </a:solidFill>
              </a:rPr>
              <a:t>Charge It Spot has UV-C technology that offers a way for guest to </a:t>
            </a:r>
            <a:r>
              <a:rPr lang="en">
                <a:solidFill>
                  <a:srgbClr val="FFFFFF"/>
                </a:solidFill>
              </a:rPr>
              <a:t>eliminate up to 99.9% </a:t>
            </a:r>
            <a:r>
              <a:rPr lang="en">
                <a:solidFill>
                  <a:srgbClr val="FFFFFF"/>
                </a:solidFill>
              </a:rPr>
              <a:t>of select </a:t>
            </a:r>
            <a:r>
              <a:rPr lang="en">
                <a:solidFill>
                  <a:srgbClr val="FFFFFF"/>
                </a:solidFill>
              </a:rPr>
              <a:t>viruses</a:t>
            </a:r>
            <a:r>
              <a:rPr lang="en">
                <a:solidFill>
                  <a:srgbClr val="FFFFFF"/>
                </a:solidFill>
              </a:rPr>
              <a:t> and </a:t>
            </a:r>
            <a:r>
              <a:rPr lang="en">
                <a:solidFill>
                  <a:srgbClr val="FFFFFF"/>
                </a:solidFill>
              </a:rPr>
              <a:t>bacteria</a:t>
            </a:r>
            <a:r>
              <a:rPr lang="en">
                <a:solidFill>
                  <a:srgbClr val="FFFFFF"/>
                </a:solidFill>
              </a:rPr>
              <a:t> while their phone charges </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Mutually beneficial partnership </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Although fans are limited at </a:t>
            </a:r>
            <a:r>
              <a:rPr lang="en">
                <a:solidFill>
                  <a:srgbClr val="FFFFFF"/>
                </a:solidFill>
              </a:rPr>
              <a:t>the game, the kiosk still generates direct brand exposure/awareness</a:t>
            </a:r>
            <a:endParaRPr>
              <a:solidFill>
                <a:srgbClr val="FFFFFF"/>
              </a:solidFill>
            </a:endParaRPr>
          </a:p>
        </p:txBody>
      </p:sp>
      <p:pic>
        <p:nvPicPr>
          <p:cNvPr id="180" name="Google Shape;180;p21"/>
          <p:cNvPicPr preferRelativeResize="0"/>
          <p:nvPr/>
        </p:nvPicPr>
        <p:blipFill>
          <a:blip r:embed="rId3">
            <a:alphaModFix/>
          </a:blip>
          <a:stretch>
            <a:fillRect/>
          </a:stretch>
        </p:blipFill>
        <p:spPr>
          <a:xfrm>
            <a:off x="5378225" y="1591025"/>
            <a:ext cx="3592798" cy="1961439"/>
          </a:xfrm>
          <a:prstGeom prst="rect">
            <a:avLst/>
          </a:prstGeom>
          <a:noFill/>
          <a:ln>
            <a:noFill/>
          </a:ln>
        </p:spPr>
      </p:pic>
      <p:pic>
        <p:nvPicPr>
          <p:cNvPr id="181" name="Google Shape;181;p21"/>
          <p:cNvPicPr preferRelativeResize="0"/>
          <p:nvPr/>
        </p:nvPicPr>
        <p:blipFill>
          <a:blip r:embed="rId4">
            <a:alphaModFix/>
          </a:blip>
          <a:stretch>
            <a:fillRect/>
          </a:stretch>
        </p:blipFill>
        <p:spPr>
          <a:xfrm>
            <a:off x="7476600" y="447250"/>
            <a:ext cx="291219" cy="3539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2D72"/>
      </a:dk1>
      <a:lt1>
        <a:srgbClr val="E81828"/>
      </a:lt1>
      <a:dk2>
        <a:srgbClr val="002D72"/>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