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71"/>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Lst>
  <p:sldSz cx="9144000" cy="5143500" type="screen16x9"/>
  <p:notesSz cx="6858000" cy="9144000"/>
  <p:embeddedFontLst>
    <p:embeddedFont>
      <p:font typeface="Comfortaa" panose="020B0604020202020204" charset="0"/>
      <p:regular r:id="rId72"/>
      <p:bold r:id="rId73"/>
    </p:embeddedFont>
    <p:embeddedFont>
      <p:font typeface="Montserrat" panose="020B0604020202020204" charset="0"/>
      <p:regular r:id="rId74"/>
      <p:bold r:id="rId75"/>
      <p:italic r:id="rId76"/>
      <p:boldItalic r:id="rId77"/>
    </p:embeddedFont>
    <p:embeddedFont>
      <p:font typeface="Montserrat Medium" panose="020B0604020202020204" charset="0"/>
      <p:regular r:id="rId78"/>
      <p:bold r:id="rId79"/>
      <p:italic r:id="rId80"/>
      <p:boldItalic r:id="rId8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inimized">
    <p:restoredLeft sz="0" autoAdjust="0"/>
    <p:restoredTop sz="0" autoAdjust="0"/>
  </p:normalViewPr>
  <p:slideViewPr>
    <p:cSldViewPr snapToGrid="0">
      <p:cViewPr varScale="1">
        <p:scale>
          <a:sx n="18" d="100"/>
          <a:sy n="18" d="100"/>
        </p:scale>
        <p:origin x="3675" y="21"/>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font" Target="fonts/font5.fntdata"/><Relationship Id="rId84"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font" Target="fonts/font3.fntdata"/><Relationship Id="rId79" Type="http://schemas.openxmlformats.org/officeDocument/2006/relationships/font" Target="fonts/font8.fntdata"/><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presProps" Target="presProps.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font" Target="fonts/font6.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fntdata"/><Relationship Id="rId80" Type="http://schemas.openxmlformats.org/officeDocument/2006/relationships/font" Target="fonts/font9.fntdata"/><Relationship Id="rId85"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font" Target="fonts/font4.fntdata"/><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font" Target="fonts/font2.fntdata"/><Relationship Id="rId78" Type="http://schemas.openxmlformats.org/officeDocument/2006/relationships/font" Target="fonts/font7.fntdata"/><Relationship Id="rId81"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study.com/academy/lesson/net-migration-rate-definition-formula-statistics.html"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brookings.edu/articles/sports-jobs-taxes-are-new-stadiums-worth-the-cost/"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brookings.edu/articles/sports-jobs-taxes-are-new-stadiums-worth-the-cost/"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espn.com/nhl/attendance/_/year/2019"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www.youtube.com/watch?v=h1TbT05ZS5o"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c58abdf397_0_14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c58abdf397_0_14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c58abdf397_0_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c58abdf397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914400" lvl="0" indent="0" algn="l" rtl="0">
              <a:lnSpc>
                <a:spcPct val="115000"/>
              </a:lnSpc>
              <a:spcBef>
                <a:spcPts val="1200"/>
              </a:spcBef>
              <a:spcAft>
                <a:spcPts val="0"/>
              </a:spcAft>
              <a:buClr>
                <a:schemeClr val="dk1"/>
              </a:buClr>
              <a:buSzPts val="1100"/>
              <a:buFont typeface="Arial"/>
              <a:buNone/>
            </a:pPr>
            <a:r>
              <a:rPr lang="en" u="sng">
                <a:solidFill>
                  <a:schemeClr val="dk1"/>
                </a:solidFill>
              </a:rPr>
              <a:t>Location Quotients</a:t>
            </a:r>
            <a:r>
              <a:rPr lang="en">
                <a:solidFill>
                  <a:schemeClr val="dk1"/>
                </a:solidFill>
              </a:rPr>
              <a:t>- ratios that compare an area’s distribution of employees by industry(sector) to a) the national distribution, or b) the distribution in a given grouping of markets/regions</a:t>
            </a:r>
            <a:endParaRPr>
              <a:solidFill>
                <a:schemeClr val="dk1"/>
              </a:solidFill>
            </a:endParaRPr>
          </a:p>
          <a:p>
            <a:pPr marL="914400" lvl="0" indent="0" algn="l" rtl="0">
              <a:lnSpc>
                <a:spcPct val="115000"/>
              </a:lnSpc>
              <a:spcBef>
                <a:spcPts val="1200"/>
              </a:spcBef>
              <a:spcAft>
                <a:spcPts val="0"/>
              </a:spcAft>
              <a:buClr>
                <a:schemeClr val="dk1"/>
              </a:buClr>
              <a:buSzPts val="1100"/>
              <a:buFont typeface="Arial"/>
              <a:buNone/>
            </a:pPr>
            <a:r>
              <a:rPr lang="en">
                <a:solidFill>
                  <a:schemeClr val="dk1"/>
                </a:solidFill>
              </a:rPr>
              <a:t>Location Quotients are shown above for the top 5 job classes by percentage share of Richmond’s regional job market .  The quotients essentially show how fast the region is growing compared to other economies.</a:t>
            </a:r>
            <a:endParaRPr>
              <a:solidFill>
                <a:schemeClr val="dk1"/>
              </a:solidFill>
            </a:endParaRPr>
          </a:p>
          <a:p>
            <a:pPr marL="914400" lvl="0" indent="0" algn="l" rtl="0">
              <a:lnSpc>
                <a:spcPct val="115000"/>
              </a:lnSpc>
              <a:spcBef>
                <a:spcPts val="1200"/>
              </a:spcBef>
              <a:spcAft>
                <a:spcPts val="0"/>
              </a:spcAft>
              <a:buClr>
                <a:schemeClr val="dk1"/>
              </a:buClr>
              <a:buSzPts val="1100"/>
              <a:buFont typeface="Arial"/>
              <a:buNone/>
            </a:pPr>
            <a:r>
              <a:rPr lang="en">
                <a:solidFill>
                  <a:schemeClr val="dk1"/>
                </a:solidFill>
              </a:rPr>
              <a:t>If LQ&gt;1, the area has a greater concentration of employment in that industry/sector compared to the nation or the grouping of areas/regions</a:t>
            </a:r>
            <a:endParaRPr>
              <a:solidFill>
                <a:schemeClr val="dk1"/>
              </a:solidFill>
            </a:endParaRPr>
          </a:p>
          <a:p>
            <a:pPr marL="914400" lvl="0" indent="0" algn="l" rtl="0">
              <a:lnSpc>
                <a:spcPct val="115000"/>
              </a:lnSpc>
              <a:spcBef>
                <a:spcPts val="1200"/>
              </a:spcBef>
              <a:spcAft>
                <a:spcPts val="0"/>
              </a:spcAft>
              <a:buClr>
                <a:schemeClr val="dk1"/>
              </a:buClr>
              <a:buSzPts val="1100"/>
              <a:buFont typeface="Arial"/>
              <a:buNone/>
            </a:pPr>
            <a:r>
              <a:rPr lang="en">
                <a:solidFill>
                  <a:schemeClr val="dk1"/>
                </a:solidFill>
              </a:rPr>
              <a:t>If LQ&lt;1, the area/market has a lesser concentration of employment in that industry/sector compared to the nation or the grouping of market areas/regions.</a:t>
            </a:r>
            <a:endParaRPr>
              <a:solidFill>
                <a:schemeClr val="dk1"/>
              </a:solidFill>
            </a:endParaRPr>
          </a:p>
          <a:p>
            <a:pPr marL="914400" lvl="0" indent="0" algn="l" rtl="0">
              <a:lnSpc>
                <a:spcPct val="115000"/>
              </a:lnSpc>
              <a:spcBef>
                <a:spcPts val="1200"/>
              </a:spcBef>
              <a:spcAft>
                <a:spcPts val="0"/>
              </a:spcAft>
              <a:buClr>
                <a:schemeClr val="dk1"/>
              </a:buClr>
              <a:buSzPts val="1100"/>
              <a:buFont typeface="Arial"/>
              <a:buNone/>
            </a:pPr>
            <a:r>
              <a:rPr lang="en">
                <a:solidFill>
                  <a:schemeClr val="dk1"/>
                </a:solidFill>
              </a:rPr>
              <a:t>Richmond’s top 3 sectors (Health Care, Retail Trade, Accommodation/Food Services) are lagging behind the national average, while Waste Management and Professional/Scientific/Technical Services are growth areas.  Amenities such as the proposed sports district can attract talent to these growth areas--particularly in high-technology areas that will drive the future direction of the economy.</a:t>
            </a:r>
            <a:endParaRPr>
              <a:solidFill>
                <a:schemeClr val="dk1"/>
              </a:solidFill>
            </a:endParaRPr>
          </a:p>
          <a:p>
            <a:pPr marL="0" lvl="0" indent="0" algn="l" rtl="0">
              <a:spcBef>
                <a:spcPts val="1200"/>
              </a:spcBef>
              <a:spcAft>
                <a:spcPts val="0"/>
              </a:spcAft>
              <a:buNone/>
            </a:pPr>
            <a:endParaRPr sz="900">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c58abdf397_0_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c58abdf397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This map shows area where workers in the Richmond region actually LIVE (reside).</a:t>
            </a:r>
            <a:r>
              <a:rPr lang="en"/>
              <a:t>  </a:t>
            </a:r>
            <a:r>
              <a:rPr lang="en" b="1" u="sng">
                <a:solidFill>
                  <a:schemeClr val="dk1"/>
                </a:solidFill>
              </a:rPr>
              <a:t>Decentralization:</a:t>
            </a:r>
            <a:r>
              <a:rPr lang="en">
                <a:solidFill>
                  <a:schemeClr val="dk1"/>
                </a:solidFill>
              </a:rPr>
              <a:t> sustained shift from monocentric to polycentric income concentration, more efficient travel and suburbanization.  </a:t>
            </a:r>
            <a:r>
              <a:rPr lang="en"/>
              <a:t>Individuals are spread throughout the region with a </a:t>
            </a:r>
            <a:r>
              <a:rPr lang="en" b="1"/>
              <a:t>concentration on cities and towns outside of Richmond</a:t>
            </a:r>
            <a:r>
              <a:rPr lang="en"/>
              <a:t>.  As a result, residential property taxes in Richmond city are reduced as workers move elsewhere.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c58abdf397_0_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c58abdf397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Downtown Richmond anchored by I-95 to the North and East, Belvedere Street on the West and the James River to the South.</a:t>
            </a:r>
            <a:endParaRPr/>
          </a:p>
          <a:p>
            <a:pPr marL="0" lvl="0" indent="0" algn="l" rtl="0">
              <a:spcBef>
                <a:spcPts val="0"/>
              </a:spcBef>
              <a:spcAft>
                <a:spcPts val="0"/>
              </a:spcAft>
              <a:buNone/>
            </a:pPr>
            <a:r>
              <a:rPr lang="en" b="1">
                <a:solidFill>
                  <a:schemeClr val="dk1"/>
                </a:solidFill>
              </a:rPr>
              <a:t>A Richmond downtown arena would be centrally located with respect to the region</a:t>
            </a:r>
            <a:r>
              <a:rPr lang="en">
                <a:solidFill>
                  <a:schemeClr val="dk1"/>
                </a:solidFill>
              </a:rPr>
              <a:t>.  </a:t>
            </a:r>
            <a:r>
              <a:rPr lang="en" b="1">
                <a:solidFill>
                  <a:schemeClr val="dk1"/>
                </a:solidFill>
              </a:rPr>
              <a:t>Minimized transportation costs</a:t>
            </a:r>
            <a:r>
              <a:rPr lang="en">
                <a:solidFill>
                  <a:schemeClr val="dk1"/>
                </a:solidFill>
              </a:rPr>
              <a:t> for suburban customers attending the events are an attractive feature associated with </a:t>
            </a:r>
            <a:r>
              <a:rPr lang="en" b="1">
                <a:solidFill>
                  <a:schemeClr val="dk1"/>
                </a:solidFill>
              </a:rPr>
              <a:t>higher Demand and higher Revenues</a:t>
            </a:r>
            <a:r>
              <a:rPr lang="en">
                <a:solidFill>
                  <a:schemeClr val="dk1"/>
                </a:solidFill>
              </a:rPr>
              <a:t>.</a:t>
            </a:r>
            <a:r>
              <a:rPr lang="en"/>
              <a:t>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c58abdf397_0_1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c58abdf397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Job concentration in Downtown Area</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c58abdf397_0_1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c58abdf397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Residential Analysis:  With the exception of the NorthWest corner of downtown, </a:t>
            </a:r>
            <a:r>
              <a:rPr lang="en" b="1"/>
              <a:t>very few workers at downtown firms actually live in the area (approximately 7.1% per onthemap census.gov data)</a:t>
            </a:r>
            <a:r>
              <a:rPr lang="en"/>
              <a:t>. </a:t>
            </a:r>
            <a:r>
              <a:rPr lang="en" b="1"/>
              <a:t> The residential </a:t>
            </a:r>
            <a:r>
              <a:rPr lang="en" b="1">
                <a:solidFill>
                  <a:schemeClr val="dk1"/>
                </a:solidFill>
              </a:rPr>
              <a:t>income base in downtown Richmond is lower than in surrounding areas.  </a:t>
            </a:r>
            <a:r>
              <a:rPr lang="en">
                <a:solidFill>
                  <a:schemeClr val="dk1"/>
                </a:solidFill>
              </a:rPr>
              <a:t>The arena project could restore income circulation and a residential property tax base to Richmond city proper and Downtown.  </a:t>
            </a:r>
            <a:r>
              <a:rPr lang="en" b="1">
                <a:solidFill>
                  <a:schemeClr val="dk1"/>
                </a:solidFill>
              </a:rPr>
              <a:t>16.1% of downtown workers aged 29 or younger also live downtown</a:t>
            </a:r>
            <a:r>
              <a:rPr lang="en">
                <a:solidFill>
                  <a:schemeClr val="dk1"/>
                </a:solidFill>
              </a:rPr>
              <a:t>, so it may be valued added to cater the sports district housing to young professionals.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c58abdf397_0_1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c58abdf397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50">
                <a:solidFill>
                  <a:srgbClr val="555555"/>
                </a:solidFill>
                <a:highlight>
                  <a:srgbClr val="FFFFFF"/>
                </a:highlight>
              </a:rPr>
              <a:t>The </a:t>
            </a:r>
            <a:r>
              <a:rPr lang="en" sz="1050" b="1">
                <a:solidFill>
                  <a:srgbClr val="555555"/>
                </a:solidFill>
                <a:highlight>
                  <a:srgbClr val="FFFFFF"/>
                </a:highlight>
              </a:rPr>
              <a:t>net migration rate</a:t>
            </a:r>
            <a:r>
              <a:rPr lang="en" sz="1050">
                <a:solidFill>
                  <a:srgbClr val="555555"/>
                </a:solidFill>
                <a:highlight>
                  <a:srgbClr val="FFFFFF"/>
                </a:highlight>
              </a:rPr>
              <a:t> for a given period of time is the difference between how many people come from other regions to live in the region being discussed. A positive net migration rate means that more people are moving into an area than are leaving it.  A </a:t>
            </a:r>
            <a:r>
              <a:rPr lang="en" sz="1050" b="1">
                <a:solidFill>
                  <a:srgbClr val="555555"/>
                </a:solidFill>
                <a:highlight>
                  <a:srgbClr val="FFFFFF"/>
                </a:highlight>
              </a:rPr>
              <a:t>negative trend </a:t>
            </a:r>
            <a:r>
              <a:rPr lang="en" sz="1050">
                <a:solidFill>
                  <a:srgbClr val="555555"/>
                </a:solidFill>
                <a:highlight>
                  <a:srgbClr val="FFFFFF"/>
                </a:highlight>
              </a:rPr>
              <a:t>that must be reversed is that </a:t>
            </a:r>
            <a:r>
              <a:rPr lang="en" sz="1050" b="1">
                <a:solidFill>
                  <a:srgbClr val="555555"/>
                </a:solidFill>
                <a:highlight>
                  <a:srgbClr val="FFFFFF"/>
                </a:highlight>
              </a:rPr>
              <a:t>the net migration rate is much higher for counties surrounding Richmond city proper. </a:t>
            </a:r>
            <a:r>
              <a:rPr lang="en" sz="1050">
                <a:solidFill>
                  <a:srgbClr val="555555"/>
                </a:solidFill>
                <a:highlight>
                  <a:srgbClr val="FFFFFF"/>
                </a:highlight>
              </a:rPr>
              <a:t> </a:t>
            </a:r>
            <a:r>
              <a:rPr lang="en" sz="1050" b="1">
                <a:solidFill>
                  <a:srgbClr val="555555"/>
                </a:solidFill>
                <a:highlight>
                  <a:srgbClr val="FFFFFF"/>
                </a:highlight>
              </a:rPr>
              <a:t>Net migration is a proxy for entrepreneurial talent and idea generation, which have both been positively correlated with future revenue generation.  The arena and real estate project proposed by this firm will help to entice young professionals to live, work and exchange ideas in the Richmond area.</a:t>
            </a:r>
            <a:endParaRPr sz="1050" b="1">
              <a:solidFill>
                <a:srgbClr val="555555"/>
              </a:solidFill>
              <a:highlight>
                <a:srgbClr val="FFFFFF"/>
              </a:highlight>
            </a:endParaRPr>
          </a:p>
          <a:p>
            <a:pPr marL="0" lvl="0" indent="0" algn="l" rtl="0">
              <a:spcBef>
                <a:spcPts val="0"/>
              </a:spcBef>
              <a:spcAft>
                <a:spcPts val="0"/>
              </a:spcAft>
              <a:buNone/>
            </a:pPr>
            <a:r>
              <a:rPr lang="en" sz="1050">
                <a:solidFill>
                  <a:srgbClr val="555555"/>
                </a:solidFill>
                <a:highlight>
                  <a:srgbClr val="FFFFFF"/>
                </a:highlight>
              </a:rPr>
              <a:t> </a:t>
            </a:r>
            <a:r>
              <a:rPr lang="en" sz="1050" u="sng">
                <a:solidFill>
                  <a:schemeClr val="hlink"/>
                </a:solidFill>
                <a:highlight>
                  <a:srgbClr val="FFFFFF"/>
                </a:highlight>
                <a:hlinkClick r:id="rId3"/>
              </a:rPr>
              <a:t>https://study.com/academy/lesson/net-migration-rate-definition-formula-statistics.html</a:t>
            </a:r>
            <a:endParaRPr sz="1050">
              <a:solidFill>
                <a:srgbClr val="555555"/>
              </a:solidFill>
              <a:highlight>
                <a:srgbClr val="FFFFFF"/>
              </a:highlight>
            </a:endParaRPr>
          </a:p>
          <a:p>
            <a:pPr marL="0" lvl="0" indent="0" algn="l" rtl="0">
              <a:spcBef>
                <a:spcPts val="0"/>
              </a:spcBef>
              <a:spcAft>
                <a:spcPts val="0"/>
              </a:spcAft>
              <a:buNone/>
            </a:pPr>
            <a:endParaRPr sz="1050">
              <a:solidFill>
                <a:srgbClr val="555555"/>
              </a:solidFill>
              <a:highlight>
                <a:srgbClr val="FFFFFF"/>
              </a:highlight>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c58abdf397_0_1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c58abdf397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c58abdf397_0_1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c58abdf397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71600" lvl="0" indent="0" algn="l" rtl="0">
              <a:lnSpc>
                <a:spcPct val="115000"/>
              </a:lnSpc>
              <a:spcBef>
                <a:spcPts val="1200"/>
              </a:spcBef>
              <a:spcAft>
                <a:spcPts val="0"/>
              </a:spcAft>
              <a:buNone/>
            </a:pPr>
            <a:r>
              <a:rPr lang="en" sz="1300">
                <a:solidFill>
                  <a:schemeClr val="dk1"/>
                </a:solidFill>
              </a:rPr>
              <a:t> Until the 1950s, when interstate highway systems were developed, heavy machinery could most easily be moved via waterways.  This spurred the establishment of cities and industries along waterways.  Natural resource (comparative) advantages such as proximity to water determined success for entities.</a:t>
            </a:r>
            <a:endParaRPr sz="1300">
              <a:solidFill>
                <a:schemeClr val="dk1"/>
              </a:solidFill>
            </a:endParaRPr>
          </a:p>
          <a:p>
            <a:pPr marL="1371600" lvl="0" indent="0" algn="l" rtl="0">
              <a:lnSpc>
                <a:spcPct val="115000"/>
              </a:lnSpc>
              <a:spcBef>
                <a:spcPts val="1200"/>
              </a:spcBef>
              <a:spcAft>
                <a:spcPts val="0"/>
              </a:spcAft>
              <a:buNone/>
            </a:pPr>
            <a:r>
              <a:rPr lang="en" sz="1300">
                <a:solidFill>
                  <a:schemeClr val="dk1"/>
                </a:solidFill>
              </a:rPr>
              <a:t>Increases in technology have allowed a shift in the decision making process. </a:t>
            </a:r>
            <a:r>
              <a:rPr lang="en" sz="1200" b="1">
                <a:solidFill>
                  <a:schemeClr val="dk1"/>
                </a:solidFill>
              </a:rPr>
              <a:t>Technology and Idea Generation</a:t>
            </a:r>
            <a:r>
              <a:rPr lang="en" sz="1200">
                <a:solidFill>
                  <a:schemeClr val="dk1"/>
                </a:solidFill>
              </a:rPr>
              <a:t> can </a:t>
            </a:r>
            <a:r>
              <a:rPr lang="en" sz="1200" b="1">
                <a:solidFill>
                  <a:schemeClr val="dk1"/>
                </a:solidFill>
              </a:rPr>
              <a:t>overcome the lower production costs of competitors</a:t>
            </a:r>
            <a:r>
              <a:rPr lang="en" sz="1200">
                <a:solidFill>
                  <a:schemeClr val="dk1"/>
                </a:solidFill>
              </a:rPr>
              <a:t> because </a:t>
            </a:r>
            <a:r>
              <a:rPr lang="en" sz="1200" b="1">
                <a:solidFill>
                  <a:schemeClr val="dk1"/>
                </a:solidFill>
              </a:rPr>
              <a:t>specialized labor is hard to replicate.</a:t>
            </a:r>
            <a:endParaRPr sz="1200" b="1">
              <a:solidFill>
                <a:schemeClr val="dk1"/>
              </a:solidFill>
            </a:endParaRPr>
          </a:p>
          <a:p>
            <a:pPr marL="1371600" lvl="0" indent="0" algn="l" rtl="0">
              <a:lnSpc>
                <a:spcPct val="115000"/>
              </a:lnSpc>
              <a:spcBef>
                <a:spcPts val="1200"/>
              </a:spcBef>
              <a:spcAft>
                <a:spcPts val="1200"/>
              </a:spcAft>
              <a:buNone/>
            </a:pPr>
            <a:r>
              <a:rPr lang="en" sz="1300">
                <a:solidFill>
                  <a:schemeClr val="dk1"/>
                </a:solidFill>
              </a:rPr>
              <a:t> </a:t>
            </a:r>
            <a:endParaRPr sz="1300">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c58abdf397_0_1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c58abdf397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Downtown Richmond has a much higher concentration of Finance and Insurance jobs relative to the region.  These </a:t>
            </a:r>
            <a:r>
              <a:rPr lang="en" b="1"/>
              <a:t>tech-savvy jobs lean on competitive advantage</a:t>
            </a:r>
            <a:r>
              <a:rPr lang="en"/>
              <a:t> (innovation, creativity, first-mover advantage)  rather than </a:t>
            </a:r>
            <a:r>
              <a:rPr lang="en" b="1"/>
              <a:t>comparative advantage</a:t>
            </a:r>
            <a:r>
              <a:rPr lang="en"/>
              <a:t> (costing strategies).  Jobs focusing on competitive advantage tend to have a higher level of survivability when shifting resource advantages put a strain on the local economy.  Emphasis on competitive advantage also lends itself to </a:t>
            </a:r>
            <a:r>
              <a:rPr lang="en" b="1"/>
              <a:t>improved job creation</a:t>
            </a:r>
            <a:endParaRPr b="1"/>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c58abdf397_0_1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c58abdf397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c58abdf397_0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c58abdf397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c58abdf397_0_1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c58abdf397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71600" lvl="0" indent="0" algn="l" rtl="0">
              <a:lnSpc>
                <a:spcPct val="115000"/>
              </a:lnSpc>
              <a:spcBef>
                <a:spcPts val="1200"/>
              </a:spcBef>
              <a:spcAft>
                <a:spcPts val="1200"/>
              </a:spcAft>
              <a:buClr>
                <a:schemeClr val="dk1"/>
              </a:buClr>
              <a:buSzPts val="1100"/>
              <a:buFont typeface="Arial"/>
              <a:buNone/>
            </a:pPr>
            <a:r>
              <a:rPr lang="en" sz="1200">
                <a:solidFill>
                  <a:schemeClr val="dk1"/>
                </a:solidFill>
              </a:rPr>
              <a:t>There is no theoretical Profit to be had in perfectly competitive industries (comparative advantage scenario) because the number of firms in the industry will grow or reduce to satisfy all Demand for the product at the lowest possible Price.</a:t>
            </a:r>
            <a:endParaRPr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c58abdf397_0_1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c58abdf397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c58abdf397_0_1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c58abdf397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50">
                <a:solidFill>
                  <a:srgbClr val="101010"/>
                </a:solidFill>
                <a:highlight>
                  <a:srgbClr val="FAFAFA"/>
                </a:highlight>
              </a:rPr>
              <a:t>“</a:t>
            </a:r>
            <a:r>
              <a:rPr lang="en" sz="1000" u="sng">
                <a:solidFill>
                  <a:srgbClr val="1155CC"/>
                </a:solidFill>
                <a:hlinkClick r:id="rId3">
                  <a:extLst>
                    <a:ext uri="{A12FA001-AC4F-418D-AE19-62706E023703}">
                      <ahyp:hlinkClr xmlns:ahyp="http://schemas.microsoft.com/office/drawing/2018/hyperlinkcolor" val="tx"/>
                    </a:ext>
                  </a:extLst>
                </a:hlinkClick>
              </a:rPr>
              <a:t>Sports, Jobs, &amp; Taxes: Are New Stadiums Worth the Cost? (brookings.edu)</a:t>
            </a:r>
            <a:endParaRPr sz="1350">
              <a:solidFill>
                <a:schemeClr val="dk1"/>
              </a:solidFill>
              <a:highlight>
                <a:srgbClr val="FAFAFA"/>
              </a:highlight>
            </a:endParaRPr>
          </a:p>
          <a:p>
            <a:pPr marL="0" lvl="0" indent="0" algn="l" rtl="0">
              <a:lnSpc>
                <a:spcPct val="115000"/>
              </a:lnSpc>
              <a:spcBef>
                <a:spcPts val="2700"/>
              </a:spcBef>
              <a:spcAft>
                <a:spcPts val="0"/>
              </a:spcAft>
              <a:buNone/>
            </a:pPr>
            <a:r>
              <a:rPr lang="en" sz="1250">
                <a:solidFill>
                  <a:schemeClr val="dk1"/>
                </a:solidFill>
                <a:highlight>
                  <a:srgbClr val="FAFAFA"/>
                </a:highlight>
              </a:rPr>
              <a:t>:</a:t>
            </a:r>
            <a:endParaRPr sz="1250">
              <a:solidFill>
                <a:schemeClr val="dk1"/>
              </a:solidFill>
              <a:highlight>
                <a:srgbClr val="FAFAFA"/>
              </a:highlight>
            </a:endParaRPr>
          </a:p>
          <a:p>
            <a:pPr marL="0" lvl="0" indent="0" algn="l" rtl="0">
              <a:spcBef>
                <a:spcPts val="2700"/>
              </a:spcBef>
              <a:spcAft>
                <a:spcPts val="0"/>
              </a:spcAft>
              <a:buNone/>
            </a:pPr>
            <a:endParaRPr sz="1250">
              <a:solidFill>
                <a:srgbClr val="101010"/>
              </a:solidFill>
              <a:highlight>
                <a:srgbClr val="FAFAFA"/>
              </a:highlight>
              <a:latin typeface="Times New Roman"/>
              <a:ea typeface="Times New Roman"/>
              <a:cs typeface="Times New Roman"/>
              <a:sym typeface="Times New Roman"/>
            </a:endParaRPr>
          </a:p>
          <a:p>
            <a:pPr marL="0" lvl="0" indent="0" algn="l" rtl="0">
              <a:spcBef>
                <a:spcPts val="0"/>
              </a:spcBef>
              <a:spcAft>
                <a:spcPts val="0"/>
              </a:spcAft>
              <a:buNone/>
            </a:pPr>
            <a:endParaRPr sz="1250">
              <a:solidFill>
                <a:srgbClr val="101010"/>
              </a:solidFill>
              <a:highlight>
                <a:srgbClr val="FAFAFA"/>
              </a:highlight>
              <a:latin typeface="Times New Roman"/>
              <a:ea typeface="Times New Roman"/>
              <a:cs typeface="Times New Roman"/>
              <a:sym typeface="Times New Roman"/>
            </a:endParaRPr>
          </a:p>
          <a:p>
            <a:pPr marL="0" lvl="0" indent="0" algn="l" rtl="0">
              <a:spcBef>
                <a:spcPts val="0"/>
              </a:spcBef>
              <a:spcAft>
                <a:spcPts val="0"/>
              </a:spcAft>
              <a:buNone/>
            </a:pPr>
            <a:endParaRPr sz="1250">
              <a:solidFill>
                <a:srgbClr val="101010"/>
              </a:solidFill>
              <a:highlight>
                <a:srgbClr val="FAFAFA"/>
              </a:highlight>
              <a:latin typeface="Times New Roman"/>
              <a:ea typeface="Times New Roman"/>
              <a:cs typeface="Times New Roman"/>
              <a:sym typeface="Times New Roman"/>
            </a:endParaRPr>
          </a:p>
          <a:p>
            <a:pPr marL="0" lvl="0" indent="0" algn="l" rtl="0">
              <a:spcBef>
                <a:spcPts val="0"/>
              </a:spcBef>
              <a:spcAft>
                <a:spcPts val="0"/>
              </a:spcAft>
              <a:buNone/>
            </a:pPr>
            <a:endParaRPr sz="1250">
              <a:solidFill>
                <a:srgbClr val="101010"/>
              </a:solidFill>
              <a:highlight>
                <a:srgbClr val="FAFAFA"/>
              </a:highlight>
              <a:latin typeface="Times New Roman"/>
              <a:ea typeface="Times New Roman"/>
              <a:cs typeface="Times New Roman"/>
              <a:sym typeface="Times New Roman"/>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c58abdf397_0_1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c58abdf397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50">
                <a:solidFill>
                  <a:srgbClr val="101010"/>
                </a:solidFill>
                <a:highlight>
                  <a:srgbClr val="FAFAFA"/>
                </a:highlight>
              </a:rPr>
              <a:t>“</a:t>
            </a:r>
            <a:r>
              <a:rPr lang="en" sz="1000" u="sng">
                <a:solidFill>
                  <a:srgbClr val="1155CC"/>
                </a:solidFill>
                <a:hlinkClick r:id="rId3">
                  <a:extLst>
                    <a:ext uri="{A12FA001-AC4F-418D-AE19-62706E023703}">
                      <ahyp:hlinkClr xmlns:ahyp="http://schemas.microsoft.com/office/drawing/2018/hyperlinkcolor" val="tx"/>
                    </a:ext>
                  </a:extLst>
                </a:hlinkClick>
              </a:rPr>
              <a:t>Sports, Jobs, &amp; Taxes: Are New Stadiums Worth the Cost? (brookings.edu)</a:t>
            </a:r>
            <a:endParaRPr sz="1350">
              <a:solidFill>
                <a:schemeClr val="dk1"/>
              </a:solidFill>
              <a:highlight>
                <a:srgbClr val="FAFAFA"/>
              </a:highlight>
            </a:endParaRPr>
          </a:p>
          <a:p>
            <a:pPr marL="0" lvl="0" indent="0" algn="l" rtl="0">
              <a:spcBef>
                <a:spcPts val="270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c58abdf397_0_1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c58abdf397_0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G-League -- National Basketball Association’s primary developmental league</a:t>
            </a:r>
            <a:endParaRPr/>
          </a:p>
          <a:p>
            <a:pPr marL="0" lvl="0" indent="0" algn="l" rtl="0">
              <a:spcBef>
                <a:spcPts val="0"/>
              </a:spcBef>
              <a:spcAft>
                <a:spcPts val="0"/>
              </a:spcAft>
              <a:buNone/>
            </a:pPr>
            <a:r>
              <a:rPr lang="en"/>
              <a:t>AHL --  National Hockey League’s primary developmental league</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c58abdf397_0_10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c58abdf397_0_10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c58abdf397_0_10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c58abdf397_0_10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c58abdf397_0_10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c58abdf397_0_10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c58abdf397_0_10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c58abdf397_0_10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c58abdf397_0_10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c58abdf397_0_10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Critical Keys: The Charlotte MSA grew at the fastest rates (4.95% AAGR) and also had the largest population growth (872,570). Nashville MSA followed with a strong growth in population as well. It is noteworthy that </a:t>
            </a:r>
            <a:endParaRPr/>
          </a:p>
          <a:p>
            <a:pPr marL="0" lvl="0" indent="0" algn="l" rtl="0">
              <a:spcBef>
                <a:spcPts val="0"/>
              </a:spcBef>
              <a:spcAft>
                <a:spcPts val="0"/>
              </a:spcAft>
              <a:buNone/>
            </a:pPr>
            <a:endParaRPr/>
          </a:p>
          <a:p>
            <a:pPr marL="0" lvl="0" indent="0" algn="l" rtl="0">
              <a:spcBef>
                <a:spcPts val="0"/>
              </a:spcBef>
              <a:spcAft>
                <a:spcPts val="0"/>
              </a:spcAft>
              <a:buNone/>
            </a:pPr>
            <a:r>
              <a:rPr lang="en"/>
              <a:t>Importance: Population is a great indicator of market size and the ability to sustain an MLB franchise.</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c58abdf397_0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c58abdf397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c58abdf397_0_11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c58abdf397_0_1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Critical Points: San Antonio MSA and Nashville MSA had the largest percentage of their population (38.6%) in the 18-44 range. Tampa Bay MSA fall dead last with only 33.5%. For the annual average net migration, Charlotte, Portland, and Nashville have a large percentage of college grads moving into the MSA’s (39%-42%). Once again, Tampa Bay has the lowest migration of college graduates incoming (1,798 and 31%).</a:t>
            </a:r>
            <a:endParaRPr/>
          </a:p>
          <a:p>
            <a:pPr marL="0" lvl="0" indent="0" algn="l" rtl="0">
              <a:spcBef>
                <a:spcPts val="0"/>
              </a:spcBef>
              <a:spcAft>
                <a:spcPts val="0"/>
              </a:spcAft>
              <a:buNone/>
            </a:pPr>
            <a:endParaRPr/>
          </a:p>
          <a:p>
            <a:pPr marL="0" lvl="0" indent="0" algn="l" rtl="0">
              <a:spcBef>
                <a:spcPts val="0"/>
              </a:spcBef>
              <a:spcAft>
                <a:spcPts val="0"/>
              </a:spcAft>
              <a:buNone/>
            </a:pPr>
            <a:r>
              <a:rPr lang="en"/>
              <a:t>Importance: Millennials have a large propensity to consume, because they have time to recover from their losses and many of the don’t have families so they are more likely to participate in the amenity of sports. By looking at this data, it can help determine if the growth of human capital and skilled/educated workers is enough for the market to sustain a franchise.</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c58abdf397_0_11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c58abdf397_0_1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Critical Points: The Nashville MSA had the largest growth (2.96% AAGR) since 2010 for percent population with at least a Bachelor’s Degree. Portland MSA had the highest total percentage with 40.3%. Notably, Tampa Bay was in the middle of the pack in both growth (2.06% AAGR) and percentage of population w/ at least a Bachelors Degree (31.6%).</a:t>
            </a:r>
            <a:endParaRPr/>
          </a:p>
          <a:p>
            <a:pPr marL="0" lvl="0" indent="0" algn="l" rtl="0">
              <a:spcBef>
                <a:spcPts val="0"/>
              </a:spcBef>
              <a:spcAft>
                <a:spcPts val="0"/>
              </a:spcAft>
              <a:buNone/>
            </a:pPr>
            <a:endParaRPr/>
          </a:p>
          <a:p>
            <a:pPr marL="0" lvl="0" indent="0" algn="l" rtl="0">
              <a:spcBef>
                <a:spcPts val="0"/>
              </a:spcBef>
              <a:spcAft>
                <a:spcPts val="0"/>
              </a:spcAft>
              <a:buNone/>
            </a:pPr>
            <a:r>
              <a:rPr lang="en"/>
              <a:t>Importance: This variable is critical to understanding the growth of human capital within a market. Human capital is marked by creative destroyers who have skilled labor, and these people are mostly educated individuals who start new ideas. They help to promote economic growth for a franchise to succeed.</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c58abdf397_0_11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c58abdf397_0_1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Critical Points: Portland MSA experienced the most growth in median household income (2.58% AAGR). They also had the highest median income at $78,439 with the next highest number at $70,262 in the Nashville MSA. Notably, San Antonio had a very low AAGR of .57% compared to the rest. Tampa Bay while having average growth, had the lowest median income of all the different MSA’s ($57, 061).</a:t>
            </a:r>
            <a:endParaRPr/>
          </a:p>
          <a:p>
            <a:pPr marL="0" lvl="0" indent="0" algn="l" rtl="0">
              <a:spcBef>
                <a:spcPts val="0"/>
              </a:spcBef>
              <a:spcAft>
                <a:spcPts val="0"/>
              </a:spcAft>
              <a:buNone/>
            </a:pPr>
            <a:endParaRPr/>
          </a:p>
          <a:p>
            <a:pPr marL="0" lvl="0" indent="0" algn="l" rtl="0">
              <a:spcBef>
                <a:spcPts val="0"/>
              </a:spcBef>
              <a:spcAft>
                <a:spcPts val="0"/>
              </a:spcAft>
              <a:buNone/>
            </a:pPr>
            <a:r>
              <a:rPr lang="en"/>
              <a:t>Importance: This variable is key in understanding how an area can financially support a team and new venue because of income taxes.</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c58abdf397_0_12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c58abdf397_0_1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Critical Points: Much like the median household income, Portland and Nashville MSA’s had the largest growth in high income earners (2.46% AAGR and 2.25% respectively). Tampa Bay had a growth rate of 1.83%, but was once again lowest in total percentage of high earners (38.7%).</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c58abdf397_0_12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c58abdf397_0_12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c58abdf397_0_12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c58abdf397_0_1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Critical Points: All of the markets had good growth rates for total primary jobs. Charlotte MSA had the most growth with 313,603 new jobs and an AAGR of 4.04%. Notably, Tampa Bay MSA had the second highest growth rate (3.49% AAGR) and also had the most primary jobs (roughly 3.2 million) which is two times larger than any of the other MSA’s.</a:t>
            </a:r>
            <a:endParaRPr/>
          </a:p>
          <a:p>
            <a:pPr marL="0" lvl="0" indent="0" algn="l" rtl="0">
              <a:spcBef>
                <a:spcPts val="0"/>
              </a:spcBef>
              <a:spcAft>
                <a:spcPts val="0"/>
              </a:spcAft>
              <a:buNone/>
            </a:pPr>
            <a:endParaRPr/>
          </a:p>
          <a:p>
            <a:pPr marL="0" lvl="0" indent="0" algn="l" rtl="0">
              <a:spcBef>
                <a:spcPts val="0"/>
              </a:spcBef>
              <a:spcAft>
                <a:spcPts val="0"/>
              </a:spcAft>
              <a:buNone/>
            </a:pPr>
            <a:r>
              <a:rPr lang="en"/>
              <a:t>Importance: This variable helps to predict economic growth in the various MSA’s. This has a direct impact on the competitive advantages that markets have. The more competitive clusters with a large number of firms and jobs, the more confident labor is in the jobs, and thus helps to retain human capital and drives economic growth.</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c58abdf397_0_12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c58abdf397_0_1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*Combined data between OntheMap and BLS.gov</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c58abdf397_0_12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c58abdf397_0_12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Critical Points: Tampa Bay MSA had the largest LQ, followed by San Antonio MSA and Charlotte MSA. Nashville and Portland MSA’s were lacking below the US average.</a:t>
            </a:r>
            <a:endParaRPr/>
          </a:p>
          <a:p>
            <a:pPr marL="0" lvl="0" indent="0" algn="l" rtl="0">
              <a:spcBef>
                <a:spcPts val="0"/>
              </a:spcBef>
              <a:spcAft>
                <a:spcPts val="0"/>
              </a:spcAft>
              <a:buNone/>
            </a:pPr>
            <a:endParaRPr/>
          </a:p>
          <a:p>
            <a:pPr marL="0" lvl="0" indent="0" algn="l" rtl="0">
              <a:spcBef>
                <a:spcPts val="0"/>
              </a:spcBef>
              <a:spcAft>
                <a:spcPts val="0"/>
              </a:spcAft>
              <a:buNone/>
            </a:pPr>
            <a:r>
              <a:rPr lang="en"/>
              <a:t>Importance: We chose Retail Jobs sector because retail activity is key to building a new venue in a market or retaining a venue. Importantly, all 5 MSA’s had more than 10% of their jobs in this sector which makes it a solid predictor of the direction of each of their market economies.</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c58abdf397_0_12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 name="Google Shape;490;gc58abdf397_0_12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Critical Points: Tampa Bay MSA had the largest growth due to having the highest LQ (1.27). PSTS jobs also comprised more of the local job market than any of the other markets. It is also notable that all of the MSA’s had greater growth than the US, other than San Antonio MSA.</a:t>
            </a:r>
            <a:endParaRPr/>
          </a:p>
          <a:p>
            <a:pPr marL="0" lvl="0" indent="0" algn="l" rtl="0">
              <a:spcBef>
                <a:spcPts val="0"/>
              </a:spcBef>
              <a:spcAft>
                <a:spcPts val="0"/>
              </a:spcAft>
              <a:buNone/>
            </a:pPr>
            <a:endParaRPr/>
          </a:p>
          <a:p>
            <a:pPr marL="0" lvl="0" indent="0" algn="l" rtl="0">
              <a:spcBef>
                <a:spcPts val="0"/>
              </a:spcBef>
              <a:spcAft>
                <a:spcPts val="0"/>
              </a:spcAft>
              <a:buNone/>
            </a:pPr>
            <a:r>
              <a:rPr lang="en"/>
              <a:t>Importance: PSTS is a key industry sector that exhibits creative destruction and human capital within a market. This sector, because of its skilled labor and knowledge helps to predict growth trends.</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c58abdf397_0_12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8" name="Google Shape;498;gc58abdf397_0_12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Critical Points: All of the MSA’s other than San Antonio had huge growth in the MCE sector of their job economy. Portland had the highest, which doubled the US growth (2 LQ). Tampa Bay was in the middle of the pack but still was showing great growth with a 1.29 LQ.</a:t>
            </a:r>
            <a:endParaRPr/>
          </a:p>
          <a:p>
            <a:pPr marL="0" lvl="0" indent="0" algn="l" rtl="0">
              <a:spcBef>
                <a:spcPts val="0"/>
              </a:spcBef>
              <a:spcAft>
                <a:spcPts val="0"/>
              </a:spcAft>
              <a:buNone/>
            </a:pPr>
            <a:endParaRPr/>
          </a:p>
          <a:p>
            <a:pPr marL="0" lvl="0" indent="0" algn="l" rtl="0">
              <a:spcBef>
                <a:spcPts val="0"/>
              </a:spcBef>
              <a:spcAft>
                <a:spcPts val="0"/>
              </a:spcAft>
              <a:buNone/>
            </a:pPr>
            <a:r>
              <a:rPr lang="en"/>
              <a:t>Importance: This sector captures the growth of business and entrepreneurship which once again directly ties to disruption within the free marketplace.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c58abdf397_0_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c58abdf397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map shown above covers a roughly 40 square mile area centered by downtown.  The darker areas represent job concentrations.  </a:t>
            </a:r>
            <a:r>
              <a:rPr lang="en">
                <a:solidFill>
                  <a:schemeClr val="dk1"/>
                </a:solidFill>
              </a:rPr>
              <a:t>The graphic shows that the </a:t>
            </a:r>
            <a:r>
              <a:rPr lang="en" b="1">
                <a:solidFill>
                  <a:schemeClr val="dk1"/>
                </a:solidFill>
              </a:rPr>
              <a:t>Richmond, VA area is decentralized with job concentrations in select areas 10 miles away from the proposed arena site </a:t>
            </a:r>
            <a:r>
              <a:rPr lang="en">
                <a:solidFill>
                  <a:schemeClr val="dk1"/>
                </a:solidFill>
              </a:rPr>
              <a:t>in downtown Richmond.  </a:t>
            </a:r>
            <a:r>
              <a:rPr lang="en" b="1">
                <a:solidFill>
                  <a:schemeClr val="dk1"/>
                </a:solidFill>
              </a:rPr>
              <a:t>Property tax revenues in downtown Richmond could be increased</a:t>
            </a:r>
            <a:r>
              <a:rPr lang="en">
                <a:solidFill>
                  <a:schemeClr val="dk1"/>
                </a:solidFill>
              </a:rPr>
              <a:t> with the addition of the new arena and the accompanying real estate, commercial and retail development project.</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c58abdf397_0_13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7" name="Google Shape;507;gc58abdf397_0_1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Critical Points: All of the MSA’s  were below the US average, except for San Antonio MSA. San Antonio MSA had the highest LQ (1.06). Notably, Tampa Bay was second to last with an LQ of .75. Charlotte brought up the rear (0.69 LQ).</a:t>
            </a:r>
            <a:endParaRPr/>
          </a:p>
          <a:p>
            <a:pPr marL="0" lvl="0" indent="0" algn="l" rtl="0">
              <a:spcBef>
                <a:spcPts val="0"/>
              </a:spcBef>
              <a:spcAft>
                <a:spcPts val="0"/>
              </a:spcAft>
              <a:buNone/>
            </a:pPr>
            <a:endParaRPr/>
          </a:p>
          <a:p>
            <a:pPr marL="0" lvl="0" indent="0" algn="l" rtl="0">
              <a:spcBef>
                <a:spcPts val="0"/>
              </a:spcBef>
              <a:spcAft>
                <a:spcPts val="0"/>
              </a:spcAft>
              <a:buNone/>
            </a:pPr>
            <a:r>
              <a:rPr lang="en"/>
              <a:t>Importance: This sector is important to include because it helps to show the educational infrastructure in the different MSA’s. For example, the more educational service growth there is, the more ideas there normally are, which helps to create a competitive advantage for that particular MSA.</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c58abdf397_0_13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 name="Google Shape;515;gc58abdf397_0_1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Critical Points: San Antonio MSA was the only one above the US (1.06 LQ). Tampa Bay MSA was even with the US average (1.0 LQ). All of the other fell below the US average. Notably, this sector had the highest proportion of their job markets filled with jobs in HCSA.</a:t>
            </a:r>
            <a:endParaRPr/>
          </a:p>
          <a:p>
            <a:pPr marL="0" lvl="0" indent="0" algn="l" rtl="0">
              <a:spcBef>
                <a:spcPts val="0"/>
              </a:spcBef>
              <a:spcAft>
                <a:spcPts val="0"/>
              </a:spcAft>
              <a:buNone/>
            </a:pPr>
            <a:endParaRPr/>
          </a:p>
          <a:p>
            <a:pPr marL="0" lvl="0" indent="0" algn="l" rtl="0">
              <a:spcBef>
                <a:spcPts val="0"/>
              </a:spcBef>
              <a:spcAft>
                <a:spcPts val="0"/>
              </a:spcAft>
              <a:buNone/>
            </a:pPr>
            <a:r>
              <a:rPr lang="en"/>
              <a:t>Importance: This sector is important to include because it has a high proportion of jobs for all the MSA’s, which means its very indicative of the local economy and its direction. Also, health care jobs are high wage, so they are important to asses in order to ascertain how the markets can maintain human capital and help an MLB franchise to be successful.</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c58abdf397_0_13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 name="Google Shape;525;gc58abdf397_0_1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c58abdf397_0_13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2" name="Google Shape;532;gc58abdf397_0_1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Critical Notes: Tampa Bay had the best DMA ranking and consequently, the largest number of TV homes and PCT of the U.S. Then, there is a decent gap, followed by Charlotte and Portland. </a:t>
            </a:r>
            <a:endParaRPr/>
          </a:p>
          <a:p>
            <a:pPr marL="0" lvl="0" indent="0" algn="l" rtl="0">
              <a:spcBef>
                <a:spcPts val="0"/>
              </a:spcBef>
              <a:spcAft>
                <a:spcPts val="0"/>
              </a:spcAft>
              <a:buNone/>
            </a:pPr>
            <a:endParaRPr/>
          </a:p>
          <a:p>
            <a:pPr marL="0" lvl="0" indent="0" algn="l" rtl="0">
              <a:spcBef>
                <a:spcPts val="0"/>
              </a:spcBef>
              <a:spcAft>
                <a:spcPts val="0"/>
              </a:spcAft>
              <a:buNone/>
            </a:pPr>
            <a:r>
              <a:rPr lang="en"/>
              <a:t>Importance: DMA rankings help us determine the size of the TV market and thus, the magnitude of the TV contracts that a franchise in that market would be able to obtain.</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c58abdf397_0_13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c58abdf397_0_1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Critical Points: Charlotte MSA had the most growth of patents filed (.14% AAGR). Tampa Bay and San Antonio MSA’s followed with .07% AAGR. It is notable to note that TB MSA had the second highest number of patents filed (2,971), while Portland MSA was leaps and bounds above everyone with 9,829 patents filed over 5 years.</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c58abdf397_0_13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c58abdf397_0_13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c58abdf397_0_13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3" name="Google Shape;583;gc58abdf397_0_1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5" name="Google Shape;59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c317388be0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c317388be0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c317388be0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 name="Google Shape;607;gc317388be0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c58abdf397_0_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c58abdf397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 closer look at the job dispersion in the region surrounding Richmond.</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gc58abdf397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3" name="Google Shape;613;gc58abdf397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gc58abdf397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9" name="Google Shape;619;gc58abdf397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c58abdf397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5" name="Google Shape;625;gc58abdf397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c58abdf397_0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c58abdf397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c3116af7d6_0_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7" name="Google Shape;637;gc3116af7d6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the last two seasons to have attendance, Pittsburgh and Las Vegas each drew over 18,000 fans per game while Arizona and Florida were near the bottom of league attendance. Las Vegas drew almost 180,000 more fans in 2018-2019 and 190,000 more fans in 2019-2020 than Arizona did. Arizona and Florida joined Pittsburgh and Las Vegas as part of the NHL expanded playoffs when play was resumed showing that all four of the franchises were competitive in the 2019-2020 season. </a:t>
            </a:r>
            <a:endParaRPr/>
          </a:p>
          <a:p>
            <a:pPr marL="0" lvl="0" indent="0" algn="l" rtl="0">
              <a:spcBef>
                <a:spcPts val="0"/>
              </a:spcBef>
              <a:spcAft>
                <a:spcPts val="0"/>
              </a:spcAft>
              <a:buNone/>
            </a:pPr>
            <a:endParaRPr/>
          </a:p>
          <a:p>
            <a:pPr marL="0" lvl="0" indent="0" algn="l" rtl="0">
              <a:spcBef>
                <a:spcPts val="0"/>
              </a:spcBef>
              <a:spcAft>
                <a:spcPts val="0"/>
              </a:spcAft>
              <a:buNone/>
            </a:pPr>
            <a:r>
              <a:rPr lang="en"/>
              <a:t>NHL Attendance: </a:t>
            </a:r>
            <a:r>
              <a:rPr lang="en" u="sng">
                <a:solidFill>
                  <a:srgbClr val="1155CC"/>
                </a:solidFill>
                <a:hlinkClick r:id="rId3">
                  <a:extLst>
                    <a:ext uri="{A12FA001-AC4F-418D-AE19-62706E023703}">
                      <ahyp:hlinkClr xmlns:ahyp="http://schemas.microsoft.com/office/drawing/2018/hyperlinkcolor" val="tx"/>
                    </a:ext>
                  </a:extLst>
                </a:hlinkClick>
              </a:rPr>
              <a:t>https://www.espn.com/nhl/attendance/_/year/2019</a:t>
            </a:r>
            <a:r>
              <a:rPr lang="en">
                <a:solidFill>
                  <a:schemeClr val="dk1"/>
                </a:solidFill>
              </a:rPr>
              <a:t>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c3116af7d6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8" name="Google Shape;648;gc3116af7d6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Arizona Coyotes play their home games at Gila River Arena in Glendale, Arizona. Gila River Arena opened in 2003 and seats 17,125 fans for hockey games. On average, there were 2,500 empty seats per game in the 2019-2020 season. Gila River Arena is located northwest of Phoenix, apart from major urban development.</a:t>
            </a:r>
            <a:endParaRPr/>
          </a:p>
          <a:p>
            <a:pPr marL="0" lvl="0" indent="0" algn="l" rtl="0">
              <a:spcBef>
                <a:spcPts val="0"/>
              </a:spcBef>
              <a:spcAft>
                <a:spcPts val="0"/>
              </a:spcAft>
              <a:buNone/>
            </a:pPr>
            <a:endParaRPr/>
          </a:p>
          <a:p>
            <a:pPr marL="0" lvl="0" indent="0" algn="l" rtl="0">
              <a:spcBef>
                <a:spcPts val="0"/>
              </a:spcBef>
              <a:spcAft>
                <a:spcPts val="0"/>
              </a:spcAft>
              <a:buNone/>
            </a:pPr>
            <a:r>
              <a:rPr lang="en"/>
              <a:t>Google Earth</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c3116af7d6_0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 name="Google Shape;656;gc3116af7d6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Most of the jobs in the Phoenix MSA are concentrated around the city or southwest towards Tempe and Mesa. Driving from the city center in rush hour at 5:05 PM on a Wednesday evening, it would take 26-50 minutes to travel the 17.4 miles to Gila river Arena. The arena is located away from the job concentration center and attendance requires fans to travel across the MSA for games on weeknights. The location away from the job centers and travel challenges could relate to the low attendance. </a:t>
            </a:r>
            <a:endParaRPr/>
          </a:p>
          <a:p>
            <a:pPr marL="0" lvl="0" indent="0" algn="l" rtl="0">
              <a:spcBef>
                <a:spcPts val="0"/>
              </a:spcBef>
              <a:spcAft>
                <a:spcPts val="0"/>
              </a:spcAft>
              <a:buNone/>
            </a:pPr>
            <a:endParaRPr/>
          </a:p>
          <a:p>
            <a:pPr marL="0" lvl="0" indent="0" algn="l" rtl="0">
              <a:spcBef>
                <a:spcPts val="0"/>
              </a:spcBef>
              <a:spcAft>
                <a:spcPts val="0"/>
              </a:spcAft>
              <a:buNone/>
            </a:pPr>
            <a:r>
              <a:rPr lang="en"/>
              <a:t>OnTheMap, Google Maps</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c3116af7d6_0_1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c3116af7d6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Gila River has a standard arena construction with desert colors that are uniform all the way around. It sits alongside State Farm Stadium where the Arizona Cardinals play and is surrounded by parking lots, a shopping mall, and suburban neighborhood housing. There are no unique attractions surrounding the arena to keep fans on the footprint before or after games and no real estate to develop housing or apartment projects. The most convenient access is to the fans that live in the surrounding neighborhood that would likely arrive just as the game starts and go home immediately afterwards. </a:t>
            </a:r>
            <a:endParaRPr/>
          </a:p>
          <a:p>
            <a:pPr marL="0" lvl="0" indent="0" algn="l" rtl="0">
              <a:spcBef>
                <a:spcPts val="0"/>
              </a:spcBef>
              <a:spcAft>
                <a:spcPts val="0"/>
              </a:spcAft>
              <a:buNone/>
            </a:pPr>
            <a:endParaRPr/>
          </a:p>
          <a:p>
            <a:pPr marL="0" lvl="0" indent="0" algn="l" rtl="0">
              <a:spcBef>
                <a:spcPts val="0"/>
              </a:spcBef>
              <a:spcAft>
                <a:spcPts val="0"/>
              </a:spcAft>
              <a:buNone/>
            </a:pPr>
            <a:r>
              <a:rPr lang="en"/>
              <a:t>Google Maps</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c3116af7d6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2" name="Google Shape;672;gc3116af7d6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Florida Panthers play their home games at the BB&amp;T Center in Sunrise, Florida. The BB&amp;T Center opened in 1998 and seats 19,250 fans for ice hockey. On average there were 5,100 empty seats per game in the 2019-2020 season. The BB&amp;T Center is located North of Miami and borders the Florida Everglades. The City of Sunrise, Florida has a population of 94,060 people. </a:t>
            </a:r>
            <a:endParaRPr/>
          </a:p>
          <a:p>
            <a:pPr marL="0" lvl="0" indent="0" algn="l" rtl="0">
              <a:spcBef>
                <a:spcPts val="0"/>
              </a:spcBef>
              <a:spcAft>
                <a:spcPts val="0"/>
              </a:spcAft>
              <a:buNone/>
            </a:pPr>
            <a:endParaRPr/>
          </a:p>
          <a:p>
            <a:pPr marL="0" lvl="0" indent="0" algn="l" rtl="0">
              <a:spcBef>
                <a:spcPts val="0"/>
              </a:spcBef>
              <a:spcAft>
                <a:spcPts val="0"/>
              </a:spcAft>
              <a:buNone/>
            </a:pPr>
            <a:r>
              <a:rPr lang="en"/>
              <a:t>Google Earth</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gc3116af7d6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0" name="Google Shape;680;gc3116af7d6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jobs in the Miami-Fort Lauderdale MSA are located along the coast and particularly in the southeast area of the region towards Miami. The job concentration thins as you move northwest towards the Everglades. The BB&amp;T Center in Sunrise can be 45 minutes to 1 hour and 20 minutes away from the center of Miami during rush hour on a weekday. A trip of 36 miles is a long drive for fans to make on a weeknight, especially in a city such as Miami with so many other entertainment options including something as simple as the beach. </a:t>
            </a:r>
            <a:endParaRPr/>
          </a:p>
          <a:p>
            <a:pPr marL="0" lvl="0" indent="0" algn="l" rtl="0">
              <a:spcBef>
                <a:spcPts val="0"/>
              </a:spcBef>
              <a:spcAft>
                <a:spcPts val="0"/>
              </a:spcAft>
              <a:buNone/>
            </a:pPr>
            <a:endParaRPr/>
          </a:p>
          <a:p>
            <a:pPr marL="0" lvl="0" indent="0" algn="l" rtl="0">
              <a:spcBef>
                <a:spcPts val="0"/>
              </a:spcBef>
              <a:spcAft>
                <a:spcPts val="0"/>
              </a:spcAft>
              <a:buNone/>
            </a:pPr>
            <a:r>
              <a:rPr lang="en"/>
              <a:t>OnTheMap, Google Maps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c58abdf397_0_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c58abdf397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c3116af7d6_0_1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8" name="Google Shape;688;gc3116af7d6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BB&amp;T Center sits along the Everglades and is surrounded by immediate parking lots on all sides. There is a shopping mall and residential area in the vicinity but no unique attraction or economic development on the footprint to attract fans. The arena is located on the edge of development in southeastern Florida and the isolation dissuades fans from making the trip and results in a lack of convenience. </a:t>
            </a:r>
            <a:endParaRPr/>
          </a:p>
          <a:p>
            <a:pPr marL="0" lvl="0" indent="0" algn="l" rtl="0">
              <a:spcBef>
                <a:spcPts val="0"/>
              </a:spcBef>
              <a:spcAft>
                <a:spcPts val="0"/>
              </a:spcAft>
              <a:buNone/>
            </a:pPr>
            <a:endParaRPr/>
          </a:p>
          <a:p>
            <a:pPr marL="0" lvl="0" indent="0" algn="l" rtl="0">
              <a:spcBef>
                <a:spcPts val="0"/>
              </a:spcBef>
              <a:spcAft>
                <a:spcPts val="0"/>
              </a:spcAft>
              <a:buNone/>
            </a:pPr>
            <a:r>
              <a:rPr lang="en"/>
              <a:t>Google Maps</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gc3116af7d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6" name="Google Shape;696;gc3116af7d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Vegas Golden Knights play their home games at T-Mobile Arena in Las Vegas, Nevada. T-Mobile Arena opened in 2016 and seats 17,500 for ice hockey. The Golden Knights reported an average attendance of 18,310 fans in the 2018-2019 and 2019-2020 seasons meaning that they are selling out games and are seating over capacity crowds at their games on a nightly basis. T-Mobile Arena is located on The Las Vegas Strip among the casino and entertainment attractions in Las Vegas. </a:t>
            </a:r>
            <a:endParaRPr/>
          </a:p>
          <a:p>
            <a:pPr marL="0" lvl="0" indent="0" algn="l" rtl="0">
              <a:spcBef>
                <a:spcPts val="0"/>
              </a:spcBef>
              <a:spcAft>
                <a:spcPts val="0"/>
              </a:spcAft>
              <a:buNone/>
            </a:pPr>
            <a:endParaRPr/>
          </a:p>
          <a:p>
            <a:pPr marL="0" lvl="0" indent="0" algn="l" rtl="0">
              <a:spcBef>
                <a:spcPts val="0"/>
              </a:spcBef>
              <a:spcAft>
                <a:spcPts val="0"/>
              </a:spcAft>
              <a:buNone/>
            </a:pPr>
            <a:r>
              <a:rPr lang="en"/>
              <a:t>Google Earth</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gc3116af7d6_0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4" name="Google Shape;704;gc3116af7d6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jobs in the Las Vegas MSA are centered around the city and T-Mobile Arena is located in the middle of that job concentration. Located near downtown, the arena is accessible and convenient to those working on weekdays in Las Vegas. </a:t>
            </a:r>
            <a:endParaRPr/>
          </a:p>
          <a:p>
            <a:pPr marL="0" lvl="0" indent="0" algn="l" rtl="0">
              <a:spcBef>
                <a:spcPts val="0"/>
              </a:spcBef>
              <a:spcAft>
                <a:spcPts val="0"/>
              </a:spcAft>
              <a:buNone/>
            </a:pPr>
            <a:endParaRPr/>
          </a:p>
          <a:p>
            <a:pPr marL="0" lvl="0" indent="0" algn="l" rtl="0">
              <a:spcBef>
                <a:spcPts val="0"/>
              </a:spcBef>
              <a:spcAft>
                <a:spcPts val="0"/>
              </a:spcAft>
              <a:buNone/>
            </a:pPr>
            <a:r>
              <a:rPr lang="en"/>
              <a:t>OnTheMap, Google Maps</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c3116af7d6_0_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c3116af7d6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Las Vegas Golden Knights must compete with the other entertainment options in the city. They present the game as an entertainment event that includes a pre-game show put together by Cirque du Soleil. Surrounding T-Mobile Arena 3 hours before hockey games, the Knights host pre-game tailgate parties at The Park that includes a DJ, live music, food and drinks, and a drumline march from the Brooklyn Bridge to the Arena. T-Mobile Arena is surrounded by casinos, theaters, restaurants, and other entertainment attractions that attract fans to the downtown area before and after games. The city has immersed the Golden Knights into the scene on The Strip.  </a:t>
            </a:r>
            <a:endParaRPr/>
          </a:p>
          <a:p>
            <a:pPr marL="0" lvl="0" indent="0" algn="l" rtl="0">
              <a:spcBef>
                <a:spcPts val="0"/>
              </a:spcBef>
              <a:spcAft>
                <a:spcPts val="0"/>
              </a:spcAft>
              <a:buNone/>
            </a:pPr>
            <a:endParaRPr/>
          </a:p>
          <a:p>
            <a:pPr marL="0" lvl="0" indent="0" algn="l" rtl="0">
              <a:spcBef>
                <a:spcPts val="0"/>
              </a:spcBef>
              <a:spcAft>
                <a:spcPts val="0"/>
              </a:spcAft>
              <a:buNone/>
            </a:pPr>
            <a:r>
              <a:rPr lang="en"/>
              <a:t>Golden Knights Intro: </a:t>
            </a:r>
            <a:r>
              <a:rPr lang="en" u="sng">
                <a:solidFill>
                  <a:srgbClr val="1155CC"/>
                </a:solidFill>
                <a:hlinkClick r:id="rId3">
                  <a:extLst>
                    <a:ext uri="{A12FA001-AC4F-418D-AE19-62706E023703}">
                      <ahyp:hlinkClr xmlns:ahyp="http://schemas.microsoft.com/office/drawing/2018/hyperlinkcolor" val="tx"/>
                    </a:ext>
                  </a:extLst>
                </a:hlinkClick>
              </a:rPr>
              <a:t>https://www.youtube.com/watch?v=h1TbT05ZS5o</a:t>
            </a:r>
            <a:r>
              <a:rPr lang="en">
                <a:solidFill>
                  <a:schemeClr val="dk1"/>
                </a:solidFill>
              </a:rPr>
              <a:t> </a:t>
            </a:r>
            <a:endParaRPr>
              <a:solidFill>
                <a:schemeClr val="dk1"/>
              </a:solidFill>
            </a:endParaRPr>
          </a:p>
          <a:p>
            <a:pPr marL="0" lvl="0" indent="0" algn="l" rtl="0">
              <a:spcBef>
                <a:spcPts val="0"/>
              </a:spcBef>
              <a:spcAft>
                <a:spcPts val="0"/>
              </a:spcAft>
              <a:buNone/>
            </a:pPr>
            <a:r>
              <a:rPr lang="en">
                <a:solidFill>
                  <a:schemeClr val="dk1"/>
                </a:solidFill>
              </a:rPr>
              <a:t>Google Maps</a:t>
            </a:r>
            <a:endParaRPr>
              <a:solidFill>
                <a:schemeClr val="dk1"/>
              </a:solidFil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c3116af7d6_0_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0" name="Google Shape;720;gc3116af7d6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T-Mobile Arena has a unique design with lights and a screen. The arena is not uniformly constructed all the way around. The Park and Toshiba Plaza present opportunities for fans to gather before, during, and after the game or a stop as a tourist destination in Las Vegas. The entertainment district is designed to give fans the opportunity to walk around and take in the art of the outdoor space at all times of the year. The screen and Plaza can combine for watch parties outside the arena as another way to bring people to the footprint. People spend more than just game time in downtown Las Vegas when they attend a Golden Knights’ game.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gc3116af7d6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9" name="Google Shape;729;gc3116af7d6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Pittsburgh Penguins play their home games at PPG Paints Arena in Pittsburgh, Pennsylvania. PPG Paints Arena opened in 2010 and seats 18,387 fans for ice hockey games. At 18,500 fans per game, the Penguins sellout and seat over capacity for the 2018-2019 and 2019-2020 seasons. The arena is located in downtown Pittsburgh near the campus of Duquesne University. </a:t>
            </a:r>
            <a:endParaRPr/>
          </a:p>
          <a:p>
            <a:pPr marL="0" lvl="0" indent="0" algn="l" rtl="0">
              <a:spcBef>
                <a:spcPts val="0"/>
              </a:spcBef>
              <a:spcAft>
                <a:spcPts val="0"/>
              </a:spcAft>
              <a:buNone/>
            </a:pPr>
            <a:endParaRPr/>
          </a:p>
          <a:p>
            <a:pPr marL="0" lvl="0" indent="0" algn="l" rtl="0">
              <a:spcBef>
                <a:spcPts val="0"/>
              </a:spcBef>
              <a:spcAft>
                <a:spcPts val="0"/>
              </a:spcAft>
              <a:buNone/>
            </a:pPr>
            <a:r>
              <a:rPr lang="en"/>
              <a:t>Google Earth</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gc3116af7d6_0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7" name="Google Shape;737;gc3116af7d6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jobs in Pittsburgh are centered around the downtown and PPG Paints is easily accessible with its downtown location. </a:t>
            </a:r>
            <a:endParaRPr/>
          </a:p>
          <a:p>
            <a:pPr marL="0" lvl="0" indent="0" algn="l" rtl="0">
              <a:spcBef>
                <a:spcPts val="0"/>
              </a:spcBef>
              <a:spcAft>
                <a:spcPts val="0"/>
              </a:spcAft>
              <a:buNone/>
            </a:pPr>
            <a:endParaRPr/>
          </a:p>
          <a:p>
            <a:pPr marL="0" lvl="0" indent="0" algn="l" rtl="0">
              <a:spcBef>
                <a:spcPts val="0"/>
              </a:spcBef>
              <a:spcAft>
                <a:spcPts val="0"/>
              </a:spcAft>
              <a:buNone/>
            </a:pPr>
            <a:r>
              <a:rPr lang="en"/>
              <a:t>Google Maps</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c3116af7d6_0_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5" name="Google Shape;745;gc3116af7d6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PPG Paints Arena uses glass to create a unique side that can show displays and be lit up at night. The Arena uses different angles along the streets apart from the traditional rectangular configuration. The Mario Lemieux statue outside the arena provides a landmark for fans to visit to pay homage to a Penguin legend. The Penguins are a successful franchise and display their accomplishments outside their arena. The downtown setting provides fans an opportunity to engage with surrounding businesses before and after the games.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gc58abdf397_0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3" name="Google Shape;753;gc58abdf397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c58abdf397_0_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c58abdf397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A larger percentage of high income jobs are located in the Richmond downtown area relative to the region</a:t>
            </a:r>
            <a:r>
              <a:rPr lang="en"/>
              <a:t>.  This is good indicator for commercial property tax revenue inflow.  Year-over-Year the rate of growth has been _________.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c58abdf397_0_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c58abdf397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None/>
            </a:pPr>
            <a:r>
              <a:rPr lang="en" sz="1200">
                <a:solidFill>
                  <a:schemeClr val="dk1"/>
                </a:solidFill>
              </a:rPr>
              <a:t>There is a high level of entrepreneurial capital in the region.  Two A-10 Schools near Richmond (VA Commonwealth and Richmond).</a:t>
            </a: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c58abdf397_0_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c58abdf397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Richmond Job Market is dominated by Health Care Jobs ranging from higher-paying (Doctors, Hospital Adminstration) to lower-paying (Nursing Aide, Home Health Care Aid).  Many health care jobs are technology driven, so the number of humans involved in the process could be reduced as a consequence of increased productivity and return on capital provided by machines (higher volume, lower error, faster, more complicated analysis).  Retail Trade jobs tend to be lower-paying, volatile and subject to downturns in the economy.</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5"/>
        <p:cNvGrpSpPr/>
        <p:nvPr/>
      </p:nvGrpSpPr>
      <p:grpSpPr>
        <a:xfrm>
          <a:off x="0" y="0"/>
          <a:ext cx="0" cy="0"/>
          <a:chOff x="0" y="0"/>
          <a:chExt cx="0" cy="0"/>
        </a:xfrm>
      </p:grpSpPr>
      <p:sp>
        <p:nvSpPr>
          <p:cNvPr id="56" name="Google Shape;56;p1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57" name="Google Shape;57;p1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8" name="Google Shape;58;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9"/>
        <p:cNvGrpSpPr/>
        <p:nvPr/>
      </p:nvGrpSpPr>
      <p:grpSpPr>
        <a:xfrm>
          <a:off x="0" y="0"/>
          <a:ext cx="0" cy="0"/>
          <a:chOff x="0" y="0"/>
          <a:chExt cx="0" cy="0"/>
        </a:xfrm>
      </p:grpSpPr>
      <p:sp>
        <p:nvSpPr>
          <p:cNvPr id="60" name="Google Shape;60;p1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1" name="Google Shape;61;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2"/>
        <p:cNvGrpSpPr/>
        <p:nvPr/>
      </p:nvGrpSpPr>
      <p:grpSpPr>
        <a:xfrm>
          <a:off x="0" y="0"/>
          <a:ext cx="0" cy="0"/>
          <a:chOff x="0" y="0"/>
          <a:chExt cx="0" cy="0"/>
        </a:xfrm>
      </p:grpSpPr>
      <p:sp>
        <p:nvSpPr>
          <p:cNvPr id="63" name="Google Shape;63;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4" name="Google Shape;64;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65" name="Google Shape;65;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6"/>
        <p:cNvGrpSpPr/>
        <p:nvPr/>
      </p:nvGrpSpPr>
      <p:grpSpPr>
        <a:xfrm>
          <a:off x="0" y="0"/>
          <a:ext cx="0" cy="0"/>
          <a:chOff x="0" y="0"/>
          <a:chExt cx="0" cy="0"/>
        </a:xfrm>
      </p:grpSpPr>
      <p:sp>
        <p:nvSpPr>
          <p:cNvPr id="67" name="Google Shape;67;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8" name="Google Shape;68;p1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69" name="Google Shape;69;p1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70" name="Google Shape;70;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1"/>
        <p:cNvGrpSpPr/>
        <p:nvPr/>
      </p:nvGrpSpPr>
      <p:grpSpPr>
        <a:xfrm>
          <a:off x="0" y="0"/>
          <a:ext cx="0" cy="0"/>
          <a:chOff x="0" y="0"/>
          <a:chExt cx="0" cy="0"/>
        </a:xfrm>
      </p:grpSpPr>
      <p:sp>
        <p:nvSpPr>
          <p:cNvPr id="72" name="Google Shape;72;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3" name="Google Shape;73;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4"/>
        <p:cNvGrpSpPr/>
        <p:nvPr/>
      </p:nvGrpSpPr>
      <p:grpSpPr>
        <a:xfrm>
          <a:off x="0" y="0"/>
          <a:ext cx="0" cy="0"/>
          <a:chOff x="0" y="0"/>
          <a:chExt cx="0" cy="0"/>
        </a:xfrm>
      </p:grpSpPr>
      <p:sp>
        <p:nvSpPr>
          <p:cNvPr id="75" name="Google Shape;75;p1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6" name="Google Shape;76;p1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77" name="Google Shape;77;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8"/>
        <p:cNvGrpSpPr/>
        <p:nvPr/>
      </p:nvGrpSpPr>
      <p:grpSpPr>
        <a:xfrm>
          <a:off x="0" y="0"/>
          <a:ext cx="0" cy="0"/>
          <a:chOff x="0" y="0"/>
          <a:chExt cx="0" cy="0"/>
        </a:xfrm>
      </p:grpSpPr>
      <p:sp>
        <p:nvSpPr>
          <p:cNvPr id="79" name="Google Shape;79;p20"/>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80" name="Google Shape;80;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1"/>
        <p:cNvGrpSpPr/>
        <p:nvPr/>
      </p:nvGrpSpPr>
      <p:grpSpPr>
        <a:xfrm>
          <a:off x="0" y="0"/>
          <a:ext cx="0" cy="0"/>
          <a:chOff x="0" y="0"/>
          <a:chExt cx="0" cy="0"/>
        </a:xfrm>
      </p:grpSpPr>
      <p:sp>
        <p:nvSpPr>
          <p:cNvPr id="82" name="Google Shape;82;p21"/>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84" name="Google Shape;84;p2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5" name="Google Shape;85;p21"/>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Clr>
                <a:schemeClr val="dk1"/>
              </a:buClr>
              <a:buSzPts val="1800"/>
              <a:buChar char="●"/>
              <a:defRPr>
                <a:solidFill>
                  <a:schemeClr val="dk1"/>
                </a:solidFill>
              </a:defRPr>
            </a:lvl1pPr>
            <a:lvl2pPr marL="914400" lvl="1" indent="-317500" rtl="0">
              <a:spcBef>
                <a:spcPts val="0"/>
              </a:spcBef>
              <a:spcAft>
                <a:spcPts val="0"/>
              </a:spcAft>
              <a:buClr>
                <a:schemeClr val="dk1"/>
              </a:buClr>
              <a:buSzPts val="1400"/>
              <a:buChar char="○"/>
              <a:defRPr>
                <a:solidFill>
                  <a:schemeClr val="dk1"/>
                </a:solidFill>
              </a:defRPr>
            </a:lvl2pPr>
            <a:lvl3pPr marL="1371600" lvl="2" indent="-317500" rtl="0">
              <a:spcBef>
                <a:spcPts val="0"/>
              </a:spcBef>
              <a:spcAft>
                <a:spcPts val="0"/>
              </a:spcAft>
              <a:buClr>
                <a:schemeClr val="dk1"/>
              </a:buClr>
              <a:buSzPts val="1400"/>
              <a:buChar char="■"/>
              <a:defRPr>
                <a:solidFill>
                  <a:schemeClr val="dk1"/>
                </a:solidFill>
              </a:defRPr>
            </a:lvl3pPr>
            <a:lvl4pPr marL="1828800" lvl="3" indent="-317500" rtl="0">
              <a:spcBef>
                <a:spcPts val="0"/>
              </a:spcBef>
              <a:spcAft>
                <a:spcPts val="0"/>
              </a:spcAft>
              <a:buClr>
                <a:schemeClr val="dk1"/>
              </a:buClr>
              <a:buSzPts val="1400"/>
              <a:buChar char="●"/>
              <a:defRPr>
                <a:solidFill>
                  <a:schemeClr val="dk1"/>
                </a:solidFill>
              </a:defRPr>
            </a:lvl4pPr>
            <a:lvl5pPr marL="2286000" lvl="4" indent="-317500" rtl="0">
              <a:spcBef>
                <a:spcPts val="0"/>
              </a:spcBef>
              <a:spcAft>
                <a:spcPts val="0"/>
              </a:spcAft>
              <a:buClr>
                <a:schemeClr val="dk1"/>
              </a:buClr>
              <a:buSzPts val="1400"/>
              <a:buChar char="○"/>
              <a:defRPr>
                <a:solidFill>
                  <a:schemeClr val="dk1"/>
                </a:solidFill>
              </a:defRPr>
            </a:lvl5pPr>
            <a:lvl6pPr marL="2743200" lvl="5" indent="-317500" rtl="0">
              <a:spcBef>
                <a:spcPts val="0"/>
              </a:spcBef>
              <a:spcAft>
                <a:spcPts val="0"/>
              </a:spcAft>
              <a:buClr>
                <a:schemeClr val="dk1"/>
              </a:buClr>
              <a:buSzPts val="1400"/>
              <a:buChar char="■"/>
              <a:defRPr>
                <a:solidFill>
                  <a:schemeClr val="dk1"/>
                </a:solidFill>
              </a:defRPr>
            </a:lvl6pPr>
            <a:lvl7pPr marL="3200400" lvl="6" indent="-317500" rtl="0">
              <a:spcBef>
                <a:spcPts val="0"/>
              </a:spcBef>
              <a:spcAft>
                <a:spcPts val="0"/>
              </a:spcAft>
              <a:buClr>
                <a:schemeClr val="dk1"/>
              </a:buClr>
              <a:buSzPts val="1400"/>
              <a:buChar char="●"/>
              <a:defRPr>
                <a:solidFill>
                  <a:schemeClr val="dk1"/>
                </a:solidFill>
              </a:defRPr>
            </a:lvl7pPr>
            <a:lvl8pPr marL="3657600" lvl="7" indent="-317500" rtl="0">
              <a:spcBef>
                <a:spcPts val="0"/>
              </a:spcBef>
              <a:spcAft>
                <a:spcPts val="0"/>
              </a:spcAft>
              <a:buClr>
                <a:schemeClr val="dk1"/>
              </a:buClr>
              <a:buSzPts val="1400"/>
              <a:buChar char="○"/>
              <a:defRPr>
                <a:solidFill>
                  <a:schemeClr val="dk1"/>
                </a:solidFill>
              </a:defRPr>
            </a:lvl8pPr>
            <a:lvl9pPr marL="4114800" lvl="8" indent="-317500" rtl="0">
              <a:spcBef>
                <a:spcPts val="0"/>
              </a:spcBef>
              <a:spcAft>
                <a:spcPts val="0"/>
              </a:spcAft>
              <a:buClr>
                <a:schemeClr val="dk1"/>
              </a:buClr>
              <a:buSzPts val="1400"/>
              <a:buChar char="■"/>
              <a:defRPr>
                <a:solidFill>
                  <a:schemeClr val="dk1"/>
                </a:solidFill>
              </a:defRPr>
            </a:lvl9pPr>
          </a:lstStyle>
          <a:p>
            <a:endParaRPr/>
          </a:p>
        </p:txBody>
      </p:sp>
      <p:sp>
        <p:nvSpPr>
          <p:cNvPr id="86" name="Google Shape;86;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7"/>
        <p:cNvGrpSpPr/>
        <p:nvPr/>
      </p:nvGrpSpPr>
      <p:grpSpPr>
        <a:xfrm>
          <a:off x="0" y="0"/>
          <a:ext cx="0" cy="0"/>
          <a:chOff x="0" y="0"/>
          <a:chExt cx="0" cy="0"/>
        </a:xfrm>
      </p:grpSpPr>
      <p:sp>
        <p:nvSpPr>
          <p:cNvPr id="88" name="Google Shape;88;p2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89" name="Google Shape;89;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0"/>
        <p:cNvGrpSpPr/>
        <p:nvPr/>
      </p:nvGrpSpPr>
      <p:grpSpPr>
        <a:xfrm>
          <a:off x="0" y="0"/>
          <a:ext cx="0" cy="0"/>
          <a:chOff x="0" y="0"/>
          <a:chExt cx="0" cy="0"/>
        </a:xfrm>
      </p:grpSpPr>
      <p:sp>
        <p:nvSpPr>
          <p:cNvPr id="91" name="Google Shape;91;p23"/>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92" name="Google Shape;92;p23"/>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93" name="Google Shape;93;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4"/>
        <p:cNvGrpSpPr/>
        <p:nvPr/>
      </p:nvGrpSpPr>
      <p:grpSpPr>
        <a:xfrm>
          <a:off x="0" y="0"/>
          <a:ext cx="0" cy="0"/>
          <a:chOff x="0" y="0"/>
          <a:chExt cx="0" cy="0"/>
        </a:xfrm>
      </p:grpSpPr>
      <p:sp>
        <p:nvSpPr>
          <p:cNvPr id="95" name="Google Shape;95;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dark-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lt2"/>
              </a:buClr>
              <a:buSzPts val="1800"/>
              <a:buFont typeface="Montserrat Medium"/>
              <a:buChar char="●"/>
              <a:defRPr sz="1800">
                <a:solidFill>
                  <a:schemeClr val="lt2"/>
                </a:solidFill>
                <a:latin typeface="Montserrat Medium"/>
                <a:ea typeface="Montserrat Medium"/>
                <a:cs typeface="Montserrat Medium"/>
                <a:sym typeface="Montserrat Medium"/>
              </a:defRPr>
            </a:lvl1pPr>
            <a:lvl2pPr marL="914400" lvl="1" indent="-317500" rtl="0">
              <a:lnSpc>
                <a:spcPct val="115000"/>
              </a:lnSpc>
              <a:spcBef>
                <a:spcPts val="0"/>
              </a:spcBef>
              <a:spcAft>
                <a:spcPts val="0"/>
              </a:spcAft>
              <a:buClr>
                <a:schemeClr val="lt2"/>
              </a:buClr>
              <a:buSzPts val="1400"/>
              <a:buFont typeface="Montserrat Medium"/>
              <a:buChar char="○"/>
              <a:defRPr>
                <a:solidFill>
                  <a:schemeClr val="lt2"/>
                </a:solidFill>
                <a:latin typeface="Montserrat Medium"/>
                <a:ea typeface="Montserrat Medium"/>
                <a:cs typeface="Montserrat Medium"/>
                <a:sym typeface="Montserrat Medium"/>
              </a:defRPr>
            </a:lvl2pPr>
            <a:lvl3pPr marL="1371600" lvl="2" indent="-317500" rtl="0">
              <a:lnSpc>
                <a:spcPct val="115000"/>
              </a:lnSpc>
              <a:spcBef>
                <a:spcPts val="0"/>
              </a:spcBef>
              <a:spcAft>
                <a:spcPts val="0"/>
              </a:spcAft>
              <a:buClr>
                <a:schemeClr val="lt2"/>
              </a:buClr>
              <a:buSzPts val="1400"/>
              <a:buFont typeface="Montserrat Medium"/>
              <a:buChar char="■"/>
              <a:defRPr>
                <a:solidFill>
                  <a:schemeClr val="lt2"/>
                </a:solidFill>
                <a:latin typeface="Montserrat Medium"/>
                <a:ea typeface="Montserrat Medium"/>
                <a:cs typeface="Montserrat Medium"/>
                <a:sym typeface="Montserrat Medium"/>
              </a:defRPr>
            </a:lvl3pPr>
            <a:lvl4pPr marL="1828800" lvl="3" indent="-317500" rtl="0">
              <a:lnSpc>
                <a:spcPct val="115000"/>
              </a:lnSpc>
              <a:spcBef>
                <a:spcPts val="0"/>
              </a:spcBef>
              <a:spcAft>
                <a:spcPts val="0"/>
              </a:spcAft>
              <a:buClr>
                <a:schemeClr val="lt2"/>
              </a:buClr>
              <a:buSzPts val="1400"/>
              <a:buFont typeface="Montserrat Medium"/>
              <a:buChar char="●"/>
              <a:defRPr>
                <a:solidFill>
                  <a:schemeClr val="lt2"/>
                </a:solidFill>
                <a:latin typeface="Montserrat Medium"/>
                <a:ea typeface="Montserrat Medium"/>
                <a:cs typeface="Montserrat Medium"/>
                <a:sym typeface="Montserrat Medium"/>
              </a:defRPr>
            </a:lvl4pPr>
            <a:lvl5pPr marL="2286000" lvl="4" indent="-317500" rtl="0">
              <a:lnSpc>
                <a:spcPct val="115000"/>
              </a:lnSpc>
              <a:spcBef>
                <a:spcPts val="0"/>
              </a:spcBef>
              <a:spcAft>
                <a:spcPts val="0"/>
              </a:spcAft>
              <a:buClr>
                <a:schemeClr val="lt2"/>
              </a:buClr>
              <a:buSzPts val="1400"/>
              <a:buFont typeface="Montserrat Medium"/>
              <a:buChar char="○"/>
              <a:defRPr>
                <a:solidFill>
                  <a:schemeClr val="lt2"/>
                </a:solidFill>
                <a:latin typeface="Montserrat Medium"/>
                <a:ea typeface="Montserrat Medium"/>
                <a:cs typeface="Montserrat Medium"/>
                <a:sym typeface="Montserrat Medium"/>
              </a:defRPr>
            </a:lvl5pPr>
            <a:lvl6pPr marL="2743200" lvl="5" indent="-317500" rtl="0">
              <a:lnSpc>
                <a:spcPct val="115000"/>
              </a:lnSpc>
              <a:spcBef>
                <a:spcPts val="0"/>
              </a:spcBef>
              <a:spcAft>
                <a:spcPts val="0"/>
              </a:spcAft>
              <a:buClr>
                <a:schemeClr val="lt2"/>
              </a:buClr>
              <a:buSzPts val="1400"/>
              <a:buFont typeface="Montserrat Medium"/>
              <a:buChar char="■"/>
              <a:defRPr>
                <a:solidFill>
                  <a:schemeClr val="lt2"/>
                </a:solidFill>
                <a:latin typeface="Montserrat Medium"/>
                <a:ea typeface="Montserrat Medium"/>
                <a:cs typeface="Montserrat Medium"/>
                <a:sym typeface="Montserrat Medium"/>
              </a:defRPr>
            </a:lvl6pPr>
            <a:lvl7pPr marL="3200400" lvl="6" indent="-317500" rtl="0">
              <a:lnSpc>
                <a:spcPct val="115000"/>
              </a:lnSpc>
              <a:spcBef>
                <a:spcPts val="0"/>
              </a:spcBef>
              <a:spcAft>
                <a:spcPts val="0"/>
              </a:spcAft>
              <a:buClr>
                <a:schemeClr val="lt2"/>
              </a:buClr>
              <a:buSzPts val="1400"/>
              <a:buFont typeface="Montserrat Medium"/>
              <a:buChar char="●"/>
              <a:defRPr>
                <a:solidFill>
                  <a:schemeClr val="lt2"/>
                </a:solidFill>
                <a:latin typeface="Montserrat Medium"/>
                <a:ea typeface="Montserrat Medium"/>
                <a:cs typeface="Montserrat Medium"/>
                <a:sym typeface="Montserrat Medium"/>
              </a:defRPr>
            </a:lvl7pPr>
            <a:lvl8pPr marL="3657600" lvl="7" indent="-317500" rtl="0">
              <a:lnSpc>
                <a:spcPct val="115000"/>
              </a:lnSpc>
              <a:spcBef>
                <a:spcPts val="0"/>
              </a:spcBef>
              <a:spcAft>
                <a:spcPts val="0"/>
              </a:spcAft>
              <a:buClr>
                <a:schemeClr val="lt2"/>
              </a:buClr>
              <a:buSzPts val="1400"/>
              <a:buFont typeface="Montserrat Medium"/>
              <a:buChar char="○"/>
              <a:defRPr>
                <a:solidFill>
                  <a:schemeClr val="lt2"/>
                </a:solidFill>
                <a:latin typeface="Montserrat Medium"/>
                <a:ea typeface="Montserrat Medium"/>
                <a:cs typeface="Montserrat Medium"/>
                <a:sym typeface="Montserrat Medium"/>
              </a:defRPr>
            </a:lvl8pPr>
            <a:lvl9pPr marL="4114800" lvl="8" indent="-317500" rtl="0">
              <a:lnSpc>
                <a:spcPct val="115000"/>
              </a:lnSpc>
              <a:spcBef>
                <a:spcPts val="0"/>
              </a:spcBef>
              <a:spcAft>
                <a:spcPts val="0"/>
              </a:spcAft>
              <a:buClr>
                <a:schemeClr val="lt2"/>
              </a:buClr>
              <a:buSzPts val="1400"/>
              <a:buFont typeface="Montserrat Medium"/>
              <a:buChar char="■"/>
              <a:defRPr>
                <a:solidFill>
                  <a:schemeClr val="lt2"/>
                </a:solidFill>
                <a:latin typeface="Montserrat Medium"/>
                <a:ea typeface="Montserrat Medium"/>
                <a:cs typeface="Montserrat Medium"/>
                <a:sym typeface="Montserrat Medium"/>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lt2"/>
                </a:solidFill>
              </a:defRPr>
            </a:lvl1pPr>
            <a:lvl2pPr lvl="1" algn="r" rtl="0">
              <a:buNone/>
              <a:defRPr sz="1000">
                <a:solidFill>
                  <a:schemeClr val="lt2"/>
                </a:solidFill>
              </a:defRPr>
            </a:lvl2pPr>
            <a:lvl3pPr lvl="2" algn="r" rtl="0">
              <a:buNone/>
              <a:defRPr sz="1000">
                <a:solidFill>
                  <a:schemeClr val="lt2"/>
                </a:solidFill>
              </a:defRPr>
            </a:lvl3pPr>
            <a:lvl4pPr lvl="3" algn="r" rtl="0">
              <a:buNone/>
              <a:defRPr sz="1000">
                <a:solidFill>
                  <a:schemeClr val="lt2"/>
                </a:solidFill>
              </a:defRPr>
            </a:lvl4pPr>
            <a:lvl5pPr lvl="4" algn="r" rtl="0">
              <a:buNone/>
              <a:defRPr sz="1000">
                <a:solidFill>
                  <a:schemeClr val="lt2"/>
                </a:solidFill>
              </a:defRPr>
            </a:lvl5pPr>
            <a:lvl6pPr lvl="5" algn="r" rtl="0">
              <a:buNone/>
              <a:defRPr sz="1000">
                <a:solidFill>
                  <a:schemeClr val="lt2"/>
                </a:solidFill>
              </a:defRPr>
            </a:lvl6pPr>
            <a:lvl7pPr lvl="6" algn="r" rtl="0">
              <a:buNone/>
              <a:defRPr sz="1000">
                <a:solidFill>
                  <a:schemeClr val="lt2"/>
                </a:solidFill>
              </a:defRPr>
            </a:lvl7pPr>
            <a:lvl8pPr lvl="7" algn="r" rtl="0">
              <a:buNone/>
              <a:defRPr sz="1000">
                <a:solidFill>
                  <a:schemeClr val="lt2"/>
                </a:solidFill>
              </a:defRPr>
            </a:lvl8pPr>
            <a:lvl9pPr lvl="8" algn="r" rtl="0">
              <a:buNone/>
              <a:defRPr sz="1000">
                <a:solidFill>
                  <a:schemeClr val="lt2"/>
                </a:solidFill>
              </a:defRPr>
            </a:lvl9pPr>
          </a:lstStyle>
          <a:p>
            <a:pPr marL="0" lvl="0" indent="0" algn="r" rtl="0">
              <a:spcBef>
                <a:spcPts val="0"/>
              </a:spcBef>
              <a:spcAft>
                <a:spcPts val="0"/>
              </a:spcAft>
              <a:buNone/>
            </a:pPr>
            <a:fld id="{00000000-1234-1234-1234-123412341234}" type="slidenum">
              <a:rPr lang="en"/>
              <a:t>‹#›</a:t>
            </a:fld>
            <a:endParaRPr/>
          </a:p>
        </p:txBody>
      </p:sp>
      <p:pic>
        <p:nvPicPr>
          <p:cNvPr id="54" name="Google Shape;54;p13"/>
          <p:cNvPicPr preferRelativeResize="0"/>
          <p:nvPr/>
        </p:nvPicPr>
        <p:blipFill>
          <a:blip r:embed="rId13">
            <a:alphaModFix/>
          </a:blip>
          <a:stretch>
            <a:fillRect/>
          </a:stretch>
        </p:blipFill>
        <p:spPr>
          <a:xfrm>
            <a:off x="7251000" y="85825"/>
            <a:ext cx="1770149" cy="67617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1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3.xml"/><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44.xml"/><Relationship Id="rId1" Type="http://schemas.openxmlformats.org/officeDocument/2006/relationships/slideLayout" Target="../slideLayouts/slideLayout1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5.xml"/><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6.xml"/><Relationship Id="rId1" Type="http://schemas.openxmlformats.org/officeDocument/2006/relationships/slideLayout" Target="../slideLayouts/slideLayout22.xml"/><Relationship Id="rId4" Type="http://schemas.openxmlformats.org/officeDocument/2006/relationships/image" Target="../media/image38.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4.xm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5.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5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6.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5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5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8.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5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9.xm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0.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6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1.xml"/><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6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2.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63.xml.rels><?xml version="1.0" encoding="UTF-8" standalone="yes"?>
<Relationships xmlns="http://schemas.openxmlformats.org/package/2006/relationships"><Relationship Id="rId3" Type="http://schemas.openxmlformats.org/officeDocument/2006/relationships/hyperlink" Target="http://www.youtube.com/watch?v=h1TbT05ZS5o" TargetMode="External"/><Relationship Id="rId2" Type="http://schemas.openxmlformats.org/officeDocument/2006/relationships/notesSlide" Target="../notesSlides/notesSlide63.xml"/><Relationship Id="rId1" Type="http://schemas.openxmlformats.org/officeDocument/2006/relationships/slideLayout" Target="../slideLayouts/slideLayout3.xml"/><Relationship Id="rId5" Type="http://schemas.openxmlformats.org/officeDocument/2006/relationships/image" Target="../media/image60.png"/><Relationship Id="rId4" Type="http://schemas.openxmlformats.org/officeDocument/2006/relationships/image" Target="../media/image59.jpg"/></Relationships>
</file>

<file path=ppt/slides/_rels/slide6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4.xml"/><Relationship Id="rId1" Type="http://schemas.openxmlformats.org/officeDocument/2006/relationships/slideLayout" Target="../slideLayouts/slideLayout3.xml"/><Relationship Id="rId5" Type="http://schemas.openxmlformats.org/officeDocument/2006/relationships/image" Target="../media/image63.png"/><Relationship Id="rId4" Type="http://schemas.openxmlformats.org/officeDocument/2006/relationships/image" Target="../media/image62.png"/></Relationships>
</file>

<file path=ppt/slides/_rels/slide6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5.xml"/><Relationship Id="rId1" Type="http://schemas.openxmlformats.org/officeDocument/2006/relationships/slideLayout" Target="../slideLayouts/slideLayout3.xml"/><Relationship Id="rId4" Type="http://schemas.openxmlformats.org/officeDocument/2006/relationships/image" Target="../media/image65.png"/></Relationships>
</file>

<file path=ppt/slides/_rels/slide6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6.xml"/><Relationship Id="rId1" Type="http://schemas.openxmlformats.org/officeDocument/2006/relationships/slideLayout" Target="../slideLayouts/slideLayout3.xml"/><Relationship Id="rId4" Type="http://schemas.openxmlformats.org/officeDocument/2006/relationships/image" Target="../media/image67.png"/></Relationships>
</file>

<file path=ppt/slides/_rels/slide6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7.xml"/><Relationship Id="rId1" Type="http://schemas.openxmlformats.org/officeDocument/2006/relationships/slideLayout" Target="../slideLayouts/slideLayout3.xml"/><Relationship Id="rId4" Type="http://schemas.openxmlformats.org/officeDocument/2006/relationships/image" Target="../media/image69.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25"/>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t>SM 440 Take Home Exam 1</a:t>
            </a:r>
            <a:endParaRPr/>
          </a:p>
        </p:txBody>
      </p:sp>
      <p:sp>
        <p:nvSpPr>
          <p:cNvPr id="101" name="Google Shape;101;p25"/>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Sidney Johnson, Lukas Stauffer, Lucas Vargas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355" b="1"/>
              <a:t>Location Quotients for Richmond Regional Area</a:t>
            </a:r>
            <a:endParaRPr sz="3355" b="1"/>
          </a:p>
        </p:txBody>
      </p:sp>
      <p:sp>
        <p:nvSpPr>
          <p:cNvPr id="161" name="Google Shape;161;p34"/>
          <p:cNvSpPr txBox="1">
            <a:spLocks noGrp="1"/>
          </p:cNvSpPr>
          <p:nvPr>
            <p:ph type="body" idx="1"/>
          </p:nvPr>
        </p:nvSpPr>
        <p:spPr>
          <a:xfrm>
            <a:off x="0" y="1017725"/>
            <a:ext cx="9144000" cy="41256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SzPts val="852"/>
              <a:buNone/>
            </a:pPr>
            <a:r>
              <a:rPr lang="en" sz="1695" b="1" u="sng">
                <a:solidFill>
                  <a:schemeClr val="dk1"/>
                </a:solidFill>
              </a:rPr>
              <a:t>Health Care and Social Assistance</a:t>
            </a:r>
            <a:endParaRPr sz="1695" b="1" u="sng">
              <a:solidFill>
                <a:schemeClr val="dk1"/>
              </a:solidFill>
            </a:endParaRPr>
          </a:p>
          <a:p>
            <a:pPr marL="0" lvl="0" indent="457200" algn="l" rtl="0">
              <a:lnSpc>
                <a:spcPct val="95000"/>
              </a:lnSpc>
              <a:spcBef>
                <a:spcPts val="1200"/>
              </a:spcBef>
              <a:spcAft>
                <a:spcPts val="0"/>
              </a:spcAft>
              <a:buSzPts val="852"/>
              <a:buNone/>
            </a:pPr>
            <a:r>
              <a:rPr lang="en" sz="1695" b="1">
                <a:solidFill>
                  <a:schemeClr val="dk1"/>
                </a:solidFill>
              </a:rPr>
              <a:t>15.0%/15.9% = 0.943 </a:t>
            </a:r>
            <a:endParaRPr sz="1695" b="1">
              <a:solidFill>
                <a:schemeClr val="dk1"/>
              </a:solidFill>
            </a:endParaRPr>
          </a:p>
          <a:p>
            <a:pPr marL="0" lvl="0" indent="0" algn="l" rtl="0">
              <a:lnSpc>
                <a:spcPct val="95000"/>
              </a:lnSpc>
              <a:spcBef>
                <a:spcPts val="1200"/>
              </a:spcBef>
              <a:spcAft>
                <a:spcPts val="0"/>
              </a:spcAft>
              <a:buSzPts val="852"/>
              <a:buNone/>
            </a:pPr>
            <a:r>
              <a:rPr lang="en" sz="1695" b="1" u="sng">
                <a:solidFill>
                  <a:schemeClr val="dk1"/>
                </a:solidFill>
              </a:rPr>
              <a:t>Retail Trade</a:t>
            </a:r>
            <a:endParaRPr sz="1695" b="1" u="sng">
              <a:solidFill>
                <a:schemeClr val="dk1"/>
              </a:solidFill>
            </a:endParaRPr>
          </a:p>
          <a:p>
            <a:pPr marL="0" lvl="0" indent="457200" algn="l" rtl="0">
              <a:lnSpc>
                <a:spcPct val="95000"/>
              </a:lnSpc>
              <a:spcBef>
                <a:spcPts val="1200"/>
              </a:spcBef>
              <a:spcAft>
                <a:spcPts val="0"/>
              </a:spcAft>
              <a:buSzPts val="852"/>
              <a:buNone/>
            </a:pPr>
            <a:r>
              <a:rPr lang="en" sz="1695" b="1">
                <a:solidFill>
                  <a:schemeClr val="dk1"/>
                </a:solidFill>
              </a:rPr>
              <a:t>12.4%/12.5% = 0.992</a:t>
            </a:r>
            <a:endParaRPr sz="1695" b="1">
              <a:solidFill>
                <a:schemeClr val="dk1"/>
              </a:solidFill>
            </a:endParaRPr>
          </a:p>
          <a:p>
            <a:pPr marL="0" lvl="0" indent="0" algn="l" rtl="0">
              <a:lnSpc>
                <a:spcPct val="95000"/>
              </a:lnSpc>
              <a:spcBef>
                <a:spcPts val="1200"/>
              </a:spcBef>
              <a:spcAft>
                <a:spcPts val="0"/>
              </a:spcAft>
              <a:buSzPts val="852"/>
              <a:buNone/>
            </a:pPr>
            <a:r>
              <a:rPr lang="en" sz="1695" b="1" u="sng">
                <a:solidFill>
                  <a:schemeClr val="dk1"/>
                </a:solidFill>
              </a:rPr>
              <a:t>Accommodation and Food Services</a:t>
            </a:r>
            <a:endParaRPr sz="1695" b="1" u="sng">
              <a:solidFill>
                <a:schemeClr val="dk1"/>
              </a:solidFill>
            </a:endParaRPr>
          </a:p>
          <a:p>
            <a:pPr marL="0" lvl="0" indent="0" algn="l" rtl="0">
              <a:lnSpc>
                <a:spcPct val="95000"/>
              </a:lnSpc>
              <a:spcBef>
                <a:spcPts val="1200"/>
              </a:spcBef>
              <a:spcAft>
                <a:spcPts val="0"/>
              </a:spcAft>
              <a:buSzPts val="852"/>
              <a:buNone/>
            </a:pPr>
            <a:r>
              <a:rPr lang="en" sz="1695" b="1">
                <a:solidFill>
                  <a:schemeClr val="dk1"/>
                </a:solidFill>
              </a:rPr>
              <a:t>	9.7%/11.0% = 0.882</a:t>
            </a:r>
            <a:endParaRPr sz="1695" b="1">
              <a:solidFill>
                <a:schemeClr val="dk1"/>
              </a:solidFill>
            </a:endParaRPr>
          </a:p>
          <a:p>
            <a:pPr marL="0" lvl="0" indent="0" algn="l" rtl="0">
              <a:lnSpc>
                <a:spcPct val="95000"/>
              </a:lnSpc>
              <a:spcBef>
                <a:spcPts val="1200"/>
              </a:spcBef>
              <a:spcAft>
                <a:spcPts val="0"/>
              </a:spcAft>
              <a:buSzPts val="852"/>
              <a:buNone/>
            </a:pPr>
            <a:r>
              <a:rPr lang="en" sz="1695" b="1" u="sng">
                <a:solidFill>
                  <a:schemeClr val="dk1"/>
                </a:solidFill>
              </a:rPr>
              <a:t>Waste Management &amp; Remediation</a:t>
            </a:r>
            <a:endParaRPr sz="1695" b="1" u="sng">
              <a:solidFill>
                <a:schemeClr val="dk1"/>
              </a:solidFill>
            </a:endParaRPr>
          </a:p>
          <a:p>
            <a:pPr marL="0" lvl="0" indent="457200" algn="l" rtl="0">
              <a:lnSpc>
                <a:spcPct val="95000"/>
              </a:lnSpc>
              <a:spcBef>
                <a:spcPts val="1200"/>
              </a:spcBef>
              <a:spcAft>
                <a:spcPts val="0"/>
              </a:spcAft>
              <a:buSzPts val="852"/>
              <a:buNone/>
            </a:pPr>
            <a:r>
              <a:rPr lang="en" sz="1695" b="1">
                <a:solidFill>
                  <a:schemeClr val="dk1"/>
                </a:solidFill>
              </a:rPr>
              <a:t>8.6%/7.4% = 1.16</a:t>
            </a:r>
            <a:endParaRPr sz="1695" b="1">
              <a:solidFill>
                <a:schemeClr val="dk1"/>
              </a:solidFill>
            </a:endParaRPr>
          </a:p>
          <a:p>
            <a:pPr marL="0" lvl="0" indent="0" algn="l" rtl="0">
              <a:lnSpc>
                <a:spcPct val="95000"/>
              </a:lnSpc>
              <a:spcBef>
                <a:spcPts val="1200"/>
              </a:spcBef>
              <a:spcAft>
                <a:spcPts val="0"/>
              </a:spcAft>
              <a:buSzPts val="852"/>
              <a:buNone/>
            </a:pPr>
            <a:r>
              <a:rPr lang="en" sz="1695" b="1" u="sng">
                <a:solidFill>
                  <a:schemeClr val="dk1"/>
                </a:solidFill>
              </a:rPr>
              <a:t>Professional, Scientific and Technical Services</a:t>
            </a:r>
            <a:endParaRPr sz="1695" b="1" u="sng">
              <a:solidFill>
                <a:schemeClr val="dk1"/>
              </a:solidFill>
            </a:endParaRPr>
          </a:p>
          <a:p>
            <a:pPr marL="0" lvl="0" indent="0" algn="l" rtl="0">
              <a:lnSpc>
                <a:spcPct val="95000"/>
              </a:lnSpc>
              <a:spcBef>
                <a:spcPts val="1200"/>
              </a:spcBef>
              <a:spcAft>
                <a:spcPts val="0"/>
              </a:spcAft>
              <a:buSzPts val="852"/>
              <a:buNone/>
            </a:pPr>
            <a:r>
              <a:rPr lang="en" sz="1695" b="1">
                <a:solidFill>
                  <a:schemeClr val="dk1"/>
                </a:solidFill>
              </a:rPr>
              <a:t>	8.0%/7.7% = 1.039</a:t>
            </a:r>
            <a:endParaRPr sz="1695" b="1">
              <a:solidFill>
                <a:schemeClr val="dk1"/>
              </a:solidFill>
            </a:endParaRPr>
          </a:p>
          <a:p>
            <a:pPr marL="0" lvl="0" indent="0" algn="l" rtl="0">
              <a:lnSpc>
                <a:spcPct val="95000"/>
              </a:lnSpc>
              <a:spcBef>
                <a:spcPts val="1200"/>
              </a:spcBef>
              <a:spcAft>
                <a:spcPts val="1200"/>
              </a:spcAft>
              <a:buSzPts val="852"/>
              <a:buNone/>
            </a:pPr>
            <a:endParaRPr sz="1395">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166" name="Google Shape;166;p35"/>
          <p:cNvPicPr preferRelativeResize="0"/>
          <p:nvPr/>
        </p:nvPicPr>
        <p:blipFill>
          <a:blip r:embed="rId3">
            <a:alphaModFix/>
          </a:blip>
          <a:stretch>
            <a:fillRect/>
          </a:stretch>
        </p:blipFill>
        <p:spPr>
          <a:xfrm>
            <a:off x="0" y="0"/>
            <a:ext cx="9144000" cy="5291225"/>
          </a:xfrm>
          <a:prstGeom prst="rect">
            <a:avLst/>
          </a:prstGeom>
          <a:noFill/>
          <a:ln>
            <a:noFill/>
          </a:ln>
        </p:spPr>
      </p:pic>
      <p:pic>
        <p:nvPicPr>
          <p:cNvPr id="167" name="Google Shape;167;p35"/>
          <p:cNvPicPr preferRelativeResize="0"/>
          <p:nvPr/>
        </p:nvPicPr>
        <p:blipFill>
          <a:blip r:embed="rId4">
            <a:alphaModFix/>
          </a:blip>
          <a:stretch>
            <a:fillRect/>
          </a:stretch>
        </p:blipFill>
        <p:spPr>
          <a:xfrm>
            <a:off x="75738" y="667000"/>
            <a:ext cx="1857375" cy="20193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p36"/>
          <p:cNvPicPr preferRelativeResize="0"/>
          <p:nvPr/>
        </p:nvPicPr>
        <p:blipFill>
          <a:blip r:embed="rId3">
            <a:alphaModFix/>
          </a:blip>
          <a:stretch>
            <a:fillRect/>
          </a:stretch>
        </p:blipFill>
        <p:spPr>
          <a:xfrm>
            <a:off x="0" y="0"/>
            <a:ext cx="9144001" cy="5143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7" name="Google Shape;177;p37"/>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178" name="Google Shape;178;p37"/>
          <p:cNvPicPr preferRelativeResize="0"/>
          <p:nvPr/>
        </p:nvPicPr>
        <p:blipFill>
          <a:blip r:embed="rId4">
            <a:alphaModFix/>
          </a:blip>
          <a:stretch>
            <a:fillRect/>
          </a:stretch>
        </p:blipFill>
        <p:spPr>
          <a:xfrm>
            <a:off x="6942613" y="663100"/>
            <a:ext cx="2143125" cy="20764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p38"/>
          <p:cNvPicPr preferRelativeResize="0"/>
          <p:nvPr/>
        </p:nvPicPr>
        <p:blipFill>
          <a:blip r:embed="rId3">
            <a:alphaModFix/>
          </a:blip>
          <a:stretch>
            <a:fillRect/>
          </a:stretch>
        </p:blipFill>
        <p:spPr>
          <a:xfrm>
            <a:off x="0" y="0"/>
            <a:ext cx="9144001" cy="5143500"/>
          </a:xfrm>
          <a:prstGeom prst="rect">
            <a:avLst/>
          </a:prstGeom>
          <a:noFill/>
          <a:ln>
            <a:noFill/>
          </a:ln>
        </p:spPr>
      </p:pic>
      <p:pic>
        <p:nvPicPr>
          <p:cNvPr id="184" name="Google Shape;184;p38"/>
          <p:cNvPicPr preferRelativeResize="0"/>
          <p:nvPr/>
        </p:nvPicPr>
        <p:blipFill>
          <a:blip r:embed="rId4">
            <a:alphaModFix/>
          </a:blip>
          <a:stretch>
            <a:fillRect/>
          </a:stretch>
        </p:blipFill>
        <p:spPr>
          <a:xfrm>
            <a:off x="65913" y="2571738"/>
            <a:ext cx="2028825" cy="21431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89" name="Google Shape;189;p39"/>
          <p:cNvPicPr preferRelativeResize="0"/>
          <p:nvPr/>
        </p:nvPicPr>
        <p:blipFill>
          <a:blip r:embed="rId3">
            <a:alphaModFix/>
          </a:blip>
          <a:stretch>
            <a:fillRect/>
          </a:stretch>
        </p:blipFill>
        <p:spPr>
          <a:xfrm>
            <a:off x="0" y="0"/>
            <a:ext cx="9144001" cy="51434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40"/>
          <p:cNvSpPr txBox="1">
            <a:spLocks noGrp="1"/>
          </p:cNvSpPr>
          <p:nvPr>
            <p:ph type="title"/>
          </p:nvPr>
        </p:nvSpPr>
        <p:spPr>
          <a:xfrm>
            <a:off x="311700" y="445025"/>
            <a:ext cx="8520600" cy="88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320" b="1"/>
              <a:t>Question#1b:  Declining Value of Comparative Advantages, Increasing Focus on Competitive Advantages</a:t>
            </a:r>
            <a:endParaRPr sz="2320" b="1"/>
          </a:p>
        </p:txBody>
      </p:sp>
      <p:sp>
        <p:nvSpPr>
          <p:cNvPr id="195" name="Google Shape;195;p40"/>
          <p:cNvSpPr txBox="1">
            <a:spLocks noGrp="1"/>
          </p:cNvSpPr>
          <p:nvPr>
            <p:ph type="body" idx="1"/>
          </p:nvPr>
        </p:nvSpPr>
        <p:spPr>
          <a:xfrm>
            <a:off x="311700" y="1222025"/>
            <a:ext cx="8520600" cy="3416400"/>
          </a:xfrm>
          <a:prstGeom prst="rect">
            <a:avLst/>
          </a:prstGeom>
        </p:spPr>
        <p:txBody>
          <a:bodyPr spcFirstLastPara="1" wrap="square" lIns="91425" tIns="91425" rIns="91425" bIns="91425" anchor="t" anchorCtr="0">
            <a:normAutofit/>
          </a:bodyPr>
          <a:lstStyle/>
          <a:p>
            <a:pPr marL="914400" lvl="0" indent="0" algn="l" rtl="0">
              <a:spcBef>
                <a:spcPts val="1200"/>
              </a:spcBef>
              <a:spcAft>
                <a:spcPts val="0"/>
              </a:spcAft>
              <a:buClr>
                <a:schemeClr val="dk1"/>
              </a:buClr>
              <a:buSzPts val="1100"/>
              <a:buFont typeface="Arial"/>
              <a:buNone/>
            </a:pPr>
            <a:r>
              <a:rPr lang="en" sz="1700">
                <a:solidFill>
                  <a:schemeClr val="dk1"/>
                </a:solidFill>
              </a:rPr>
              <a:t>Discuss the shifting patterns resulting from the declining value of comparative advantages and why it is necessary to focus on attracting and retaining human capital for competitive advantages. Define what is a competitive advantage and the factors that led to it becoming a central element in economic development.  Provide examples of both comparative and competitive advantages to illustrate your points.</a:t>
            </a:r>
            <a:endParaRPr sz="1700">
              <a:solidFill>
                <a:schemeClr val="dk1"/>
              </a:solidFill>
            </a:endParaRPr>
          </a:p>
          <a:p>
            <a:pPr marL="0" lvl="0" indent="0" algn="l" rtl="0">
              <a:spcBef>
                <a:spcPts val="1200"/>
              </a:spcBef>
              <a:spcAft>
                <a:spcPts val="120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41"/>
          <p:cNvSpPr txBox="1">
            <a:spLocks noGrp="1"/>
          </p:cNvSpPr>
          <p:nvPr>
            <p:ph type="title"/>
          </p:nvPr>
        </p:nvSpPr>
        <p:spPr>
          <a:xfrm>
            <a:off x="311700" y="211025"/>
            <a:ext cx="8520600" cy="806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SzPct val="40909"/>
              <a:buNone/>
            </a:pPr>
            <a:r>
              <a:rPr lang="en" sz="2420" b="1"/>
              <a:t>Shift from Comparative Advantage to Competitive Advantage </a:t>
            </a:r>
            <a:endParaRPr sz="2420" b="1"/>
          </a:p>
        </p:txBody>
      </p:sp>
      <p:sp>
        <p:nvSpPr>
          <p:cNvPr id="201" name="Google Shape;201;p41"/>
          <p:cNvSpPr txBox="1">
            <a:spLocks noGrp="1"/>
          </p:cNvSpPr>
          <p:nvPr>
            <p:ph type="body" idx="1"/>
          </p:nvPr>
        </p:nvSpPr>
        <p:spPr>
          <a:xfrm>
            <a:off x="0" y="832625"/>
            <a:ext cx="9144000" cy="4311000"/>
          </a:xfrm>
          <a:prstGeom prst="rect">
            <a:avLst/>
          </a:prstGeom>
        </p:spPr>
        <p:txBody>
          <a:bodyPr spcFirstLastPara="1" wrap="square" lIns="91425" tIns="91425" rIns="91425" bIns="91425" anchor="t" anchorCtr="0">
            <a:noAutofit/>
          </a:bodyPr>
          <a:lstStyle/>
          <a:p>
            <a:pPr marL="914400" lvl="0" indent="0" algn="l" rtl="0">
              <a:spcBef>
                <a:spcPts val="1200"/>
              </a:spcBef>
              <a:spcAft>
                <a:spcPts val="0"/>
              </a:spcAft>
              <a:buClr>
                <a:schemeClr val="dk1"/>
              </a:buClr>
              <a:buSzPts val="1100"/>
              <a:buFont typeface="Arial"/>
              <a:buNone/>
            </a:pPr>
            <a:r>
              <a:rPr lang="en" sz="1500" b="1" u="sng">
                <a:solidFill>
                  <a:schemeClr val="dk1"/>
                </a:solidFill>
              </a:rPr>
              <a:t>Comparative Advantage:</a:t>
            </a:r>
            <a:r>
              <a:rPr lang="en" sz="1500">
                <a:solidFill>
                  <a:schemeClr val="dk1"/>
                </a:solidFill>
              </a:rPr>
              <a:t>  </a:t>
            </a:r>
            <a:r>
              <a:rPr lang="en" sz="1500" b="1">
                <a:solidFill>
                  <a:schemeClr val="dk1"/>
                </a:solidFill>
              </a:rPr>
              <a:t>Goods/services that area can produce most efficiently, access to na</a:t>
            </a:r>
            <a:r>
              <a:rPr lang="en" sz="1600" b="1">
                <a:solidFill>
                  <a:schemeClr val="dk1"/>
                </a:solidFill>
              </a:rPr>
              <a:t>tural resources, local talent of workers</a:t>
            </a:r>
            <a:endParaRPr sz="1600" b="1">
              <a:solidFill>
                <a:schemeClr val="dk1"/>
              </a:solidFill>
            </a:endParaRPr>
          </a:p>
          <a:p>
            <a:pPr marL="1371600" lvl="0" indent="0" algn="l" rtl="0">
              <a:spcBef>
                <a:spcPts val="1200"/>
              </a:spcBef>
              <a:spcAft>
                <a:spcPts val="0"/>
              </a:spcAft>
              <a:buClr>
                <a:schemeClr val="dk1"/>
              </a:buClr>
              <a:buSzPts val="1100"/>
              <a:buFont typeface="Arial"/>
              <a:buNone/>
            </a:pPr>
            <a:r>
              <a:rPr lang="en" sz="1400">
                <a:solidFill>
                  <a:schemeClr val="dk1"/>
                </a:solidFill>
              </a:rPr>
              <a:t>Comparative Advantage was historically used as the decision basis for acquisition/distribution of productive resources and final goods/services.</a:t>
            </a:r>
            <a:endParaRPr sz="1600" b="1">
              <a:solidFill>
                <a:schemeClr val="dk1"/>
              </a:solidFill>
            </a:endParaRPr>
          </a:p>
          <a:p>
            <a:pPr marL="1371600" lvl="0" indent="0" algn="l" rtl="0">
              <a:spcBef>
                <a:spcPts val="1200"/>
              </a:spcBef>
              <a:spcAft>
                <a:spcPts val="0"/>
              </a:spcAft>
              <a:buClr>
                <a:schemeClr val="dk1"/>
              </a:buClr>
              <a:buSzPts val="1100"/>
              <a:buFont typeface="Arial"/>
              <a:buNone/>
            </a:pPr>
            <a:r>
              <a:rPr lang="en" sz="1400">
                <a:solidFill>
                  <a:schemeClr val="dk1"/>
                </a:solidFill>
              </a:rPr>
              <a:t>Ex. Hollywood was originated in California, because the comparative advantage of good weather allowed the location to make movies almost every day year-round.</a:t>
            </a:r>
            <a:endParaRPr sz="1400">
              <a:solidFill>
                <a:schemeClr val="dk1"/>
              </a:solidFill>
            </a:endParaRPr>
          </a:p>
          <a:p>
            <a:pPr marL="914400" lvl="0" indent="0" algn="l" rtl="0">
              <a:spcBef>
                <a:spcPts val="1200"/>
              </a:spcBef>
              <a:spcAft>
                <a:spcPts val="0"/>
              </a:spcAft>
              <a:buNone/>
            </a:pPr>
            <a:r>
              <a:rPr lang="en" sz="1500" b="1" u="sng">
                <a:solidFill>
                  <a:schemeClr val="dk1"/>
                </a:solidFill>
              </a:rPr>
              <a:t>Competitive Advantage</a:t>
            </a:r>
            <a:r>
              <a:rPr lang="en" sz="1500" b="1">
                <a:solidFill>
                  <a:schemeClr val="dk1"/>
                </a:solidFill>
              </a:rPr>
              <a:t>:  Attracting and Retaining Human Capital drives innovation in the economy.</a:t>
            </a:r>
            <a:endParaRPr sz="1500" b="1">
              <a:solidFill>
                <a:schemeClr val="dk1"/>
              </a:solidFill>
            </a:endParaRPr>
          </a:p>
          <a:p>
            <a:pPr marL="1371600" lvl="0" indent="0" algn="l" rtl="0">
              <a:spcBef>
                <a:spcPts val="1200"/>
              </a:spcBef>
              <a:spcAft>
                <a:spcPts val="0"/>
              </a:spcAft>
              <a:buClr>
                <a:schemeClr val="dk1"/>
              </a:buClr>
              <a:buSzPts val="1100"/>
              <a:buFont typeface="Arial"/>
              <a:buNone/>
            </a:pPr>
            <a:r>
              <a:rPr lang="en" sz="1400" b="1">
                <a:solidFill>
                  <a:schemeClr val="dk1"/>
                </a:solidFill>
              </a:rPr>
              <a:t>Fastest growth</a:t>
            </a:r>
            <a:r>
              <a:rPr lang="en" sz="1400">
                <a:solidFill>
                  <a:schemeClr val="dk1"/>
                </a:solidFill>
              </a:rPr>
              <a:t> by companies that invest in shift to </a:t>
            </a:r>
            <a:r>
              <a:rPr lang="en" sz="1400" b="1">
                <a:solidFill>
                  <a:schemeClr val="dk1"/>
                </a:solidFill>
              </a:rPr>
              <a:t>competitive advantage of human capital.</a:t>
            </a:r>
            <a:endParaRPr sz="1400" b="1">
              <a:solidFill>
                <a:schemeClr val="dk1"/>
              </a:solidFill>
            </a:endParaRPr>
          </a:p>
          <a:p>
            <a:pPr marL="1371600" lvl="0" indent="0" algn="l" rtl="0">
              <a:spcBef>
                <a:spcPts val="1200"/>
              </a:spcBef>
              <a:spcAft>
                <a:spcPts val="0"/>
              </a:spcAft>
              <a:buNone/>
            </a:pPr>
            <a:r>
              <a:rPr lang="en" sz="1400">
                <a:solidFill>
                  <a:schemeClr val="dk1"/>
                </a:solidFill>
              </a:rPr>
              <a:t>Ex. Apple computers destroys its products yearly &amp; uses new ideas to create new products that satisfy Demand requirements from clientele.  Apple maintains high price and Sales Revenue.</a:t>
            </a:r>
            <a:endParaRPr sz="1400">
              <a:solidFill>
                <a:schemeClr val="dk1"/>
              </a:solidFill>
            </a:endParaRPr>
          </a:p>
          <a:p>
            <a:pPr marL="1371600" lvl="0" indent="0" algn="l" rtl="0">
              <a:spcBef>
                <a:spcPts val="1200"/>
              </a:spcBef>
              <a:spcAft>
                <a:spcPts val="1200"/>
              </a:spcAft>
              <a:buNone/>
            </a:pPr>
            <a:r>
              <a:rPr lang="en" sz="1400" b="1">
                <a:solidFill>
                  <a:schemeClr val="dk1"/>
                </a:solidFill>
              </a:rPr>
              <a:t>‘Creative destruction’</a:t>
            </a:r>
            <a:r>
              <a:rPr lang="en" sz="1400">
                <a:solidFill>
                  <a:schemeClr val="dk1"/>
                </a:solidFill>
              </a:rPr>
              <a:t> allows companies to thrive when natural resources go down in value.  The incentive to innovate is greatest when this occurs.  </a:t>
            </a:r>
            <a:endParaRPr sz="2000">
              <a:solidFill>
                <a:schemeClr val="dk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4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Richmond Downtown Area Jobs</a:t>
            </a:r>
            <a:endParaRPr/>
          </a:p>
          <a:p>
            <a:pPr marL="0" lvl="0" indent="0" algn="l" rtl="0">
              <a:spcBef>
                <a:spcPts val="0"/>
              </a:spcBef>
              <a:spcAft>
                <a:spcPts val="0"/>
              </a:spcAft>
              <a:buNone/>
            </a:pPr>
            <a:endParaRPr/>
          </a:p>
        </p:txBody>
      </p:sp>
      <p:sp>
        <p:nvSpPr>
          <p:cNvPr id="207" name="Google Shape;207;p4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08" name="Google Shape;208;p42"/>
          <p:cNvPicPr preferRelativeResize="0"/>
          <p:nvPr/>
        </p:nvPicPr>
        <p:blipFill>
          <a:blip r:embed="rId3">
            <a:alphaModFix/>
          </a:blip>
          <a:stretch>
            <a:fillRect/>
          </a:stretch>
        </p:blipFill>
        <p:spPr>
          <a:xfrm>
            <a:off x="0" y="1152475"/>
            <a:ext cx="9144000" cy="39910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4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500" b="1"/>
              <a:t>Question #1c:  Trade Value Dissipation</a:t>
            </a:r>
            <a:endParaRPr sz="4200"/>
          </a:p>
        </p:txBody>
      </p:sp>
      <p:sp>
        <p:nvSpPr>
          <p:cNvPr id="214" name="Google Shape;214;p4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914400" lvl="0" indent="0" algn="l" rtl="0">
              <a:spcBef>
                <a:spcPts val="1200"/>
              </a:spcBef>
              <a:spcAft>
                <a:spcPts val="0"/>
              </a:spcAft>
              <a:buClr>
                <a:schemeClr val="dk1"/>
              </a:buClr>
              <a:buSzPts val="1100"/>
              <a:buFont typeface="Arial"/>
              <a:buNone/>
            </a:pPr>
            <a:r>
              <a:rPr lang="en" sz="2100">
                <a:solidFill>
                  <a:schemeClr val="dk1"/>
                </a:solidFill>
              </a:rPr>
              <a:t>Discuss and describe why and how the trade value from a comparative advantage dissipates and why the advantages from competitive advantages are less likely to dissipate.</a:t>
            </a:r>
            <a:endParaRPr sz="2100">
              <a:solidFill>
                <a:schemeClr val="dk1"/>
              </a:solidFill>
            </a:endParaRPr>
          </a:p>
          <a:p>
            <a:pPr marL="914400" lvl="0" indent="0" algn="l" rtl="0">
              <a:spcBef>
                <a:spcPts val="1200"/>
              </a:spcBef>
              <a:spcAft>
                <a:spcPts val="0"/>
              </a:spcAft>
              <a:buClr>
                <a:schemeClr val="dk1"/>
              </a:buClr>
              <a:buSzPts val="1100"/>
              <a:buFont typeface="Arial"/>
              <a:buNone/>
            </a:pPr>
            <a:endParaRPr sz="1100">
              <a:solidFill>
                <a:schemeClr val="dk1"/>
              </a:solidFill>
            </a:endParaRPr>
          </a:p>
          <a:p>
            <a:pPr marL="0" lvl="0" indent="0" algn="l" rtl="0">
              <a:spcBef>
                <a:spcPts val="1200"/>
              </a:spcBef>
              <a:spcAft>
                <a:spcPts val="120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26"/>
          <p:cNvSpPr txBox="1">
            <a:spLocks noGrp="1"/>
          </p:cNvSpPr>
          <p:nvPr>
            <p:ph type="title"/>
          </p:nvPr>
        </p:nvSpPr>
        <p:spPr>
          <a:xfrm>
            <a:off x="311700" y="445025"/>
            <a:ext cx="8520600" cy="844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t>Question #1 Proposal for New Arena in Downtown Richmond, VA</a:t>
            </a:r>
            <a:endParaRPr b="1"/>
          </a:p>
        </p:txBody>
      </p:sp>
      <p:sp>
        <p:nvSpPr>
          <p:cNvPr id="107" name="Google Shape;107;p26"/>
          <p:cNvSpPr txBox="1"/>
          <p:nvPr/>
        </p:nvSpPr>
        <p:spPr>
          <a:xfrm>
            <a:off x="311700" y="596450"/>
            <a:ext cx="85206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100">
              <a:solidFill>
                <a:schemeClr val="dk1"/>
              </a:solidFill>
            </a:endParaRPr>
          </a:p>
        </p:txBody>
      </p:sp>
      <p:sp>
        <p:nvSpPr>
          <p:cNvPr id="108" name="Google Shape;108;p26"/>
          <p:cNvSpPr txBox="1">
            <a:spLocks noGrp="1"/>
          </p:cNvSpPr>
          <p:nvPr>
            <p:ph type="body" idx="1"/>
          </p:nvPr>
        </p:nvSpPr>
        <p:spPr>
          <a:xfrm>
            <a:off x="0" y="1474775"/>
            <a:ext cx="9144000" cy="3668700"/>
          </a:xfrm>
          <a:prstGeom prst="rect">
            <a:avLst/>
          </a:prstGeom>
        </p:spPr>
        <p:txBody>
          <a:bodyPr spcFirstLastPara="1" wrap="square" lIns="91425" tIns="91425" rIns="91425" bIns="91425" anchor="t" anchorCtr="0">
            <a:normAutofit/>
          </a:bodyPr>
          <a:lstStyle/>
          <a:p>
            <a:pPr marL="0" lvl="0" indent="0" algn="l" rtl="0">
              <a:lnSpc>
                <a:spcPct val="100000"/>
              </a:lnSpc>
              <a:spcBef>
                <a:spcPts val="1200"/>
              </a:spcBef>
              <a:spcAft>
                <a:spcPts val="0"/>
              </a:spcAft>
              <a:buNone/>
            </a:pPr>
            <a:r>
              <a:rPr lang="en" sz="1889">
                <a:solidFill>
                  <a:schemeClr val="dk1"/>
                </a:solidFill>
              </a:rPr>
              <a:t>You work for a development team that is proposing to build a new arena in downtown Richmond, Virginia. The venue would host a few minor league and niche sport teams. The venue would be the anchor for a mixed-use development that would include hundreds of new residential units, other entertainment amenities, and commercial spaces for businesses.  You have been tasked with writing the PowerPoint presentation (other presentation software) that will be used to explain to the City Council why this project is important for the city’s future. The presentation (using data and theories) must explain what has changed for Richmond and why projects of this type have the potential to reverse or retard unfavorable economic or demographic trends. Your presentation must address the following for points:</a:t>
            </a:r>
            <a:endParaRPr sz="1889">
              <a:solidFill>
                <a:schemeClr val="dk1"/>
              </a:solidFill>
            </a:endParaRPr>
          </a:p>
          <a:p>
            <a:pPr marL="0" lvl="0" indent="0" algn="l" rtl="0">
              <a:lnSpc>
                <a:spcPct val="100000"/>
              </a:lnSpc>
              <a:spcBef>
                <a:spcPts val="0"/>
              </a:spcBef>
              <a:spcAft>
                <a:spcPts val="0"/>
              </a:spcAft>
              <a:buNone/>
            </a:pPr>
            <a:endParaRPr sz="1400">
              <a:solidFill>
                <a:srgbClr val="000000"/>
              </a:solidFill>
            </a:endParaRPr>
          </a:p>
          <a:p>
            <a:pPr marL="0" lvl="0" indent="0" algn="l" rtl="0">
              <a:spcBef>
                <a:spcPts val="0"/>
              </a:spcBef>
              <a:spcAft>
                <a:spcPts val="1200"/>
              </a:spcAft>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4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t>Trade Value, Supply and Human Capital</a:t>
            </a:r>
            <a:endParaRPr b="1"/>
          </a:p>
        </p:txBody>
      </p:sp>
      <p:sp>
        <p:nvSpPr>
          <p:cNvPr id="220" name="Google Shape;220;p44"/>
          <p:cNvSpPr txBox="1">
            <a:spLocks noGrp="1"/>
          </p:cNvSpPr>
          <p:nvPr>
            <p:ph type="body" idx="1"/>
          </p:nvPr>
        </p:nvSpPr>
        <p:spPr>
          <a:xfrm>
            <a:off x="311700" y="1152475"/>
            <a:ext cx="8520600" cy="3990900"/>
          </a:xfrm>
          <a:prstGeom prst="rect">
            <a:avLst/>
          </a:prstGeom>
        </p:spPr>
        <p:txBody>
          <a:bodyPr spcFirstLastPara="1" wrap="square" lIns="91425" tIns="91425" rIns="91425" bIns="91425" anchor="t" anchorCtr="0">
            <a:normAutofit/>
          </a:bodyPr>
          <a:lstStyle/>
          <a:p>
            <a:pPr marL="914400" lvl="0" indent="0" algn="l" rtl="0">
              <a:spcBef>
                <a:spcPts val="1200"/>
              </a:spcBef>
              <a:spcAft>
                <a:spcPts val="0"/>
              </a:spcAft>
              <a:buNone/>
            </a:pPr>
            <a:r>
              <a:rPr lang="en" sz="1600" b="1">
                <a:solidFill>
                  <a:schemeClr val="dk1"/>
                </a:solidFill>
              </a:rPr>
              <a:t>In a Comparative Advantage scenario, trade value dissipates</a:t>
            </a:r>
            <a:endParaRPr sz="1600" b="1">
              <a:solidFill>
                <a:schemeClr val="dk1"/>
              </a:solidFill>
            </a:endParaRPr>
          </a:p>
          <a:p>
            <a:pPr marL="914400" lvl="0" indent="457200" algn="l" rtl="0">
              <a:spcBef>
                <a:spcPts val="1200"/>
              </a:spcBef>
              <a:spcAft>
                <a:spcPts val="0"/>
              </a:spcAft>
              <a:buClr>
                <a:schemeClr val="dk1"/>
              </a:buClr>
              <a:buSzPts val="1100"/>
              <a:buFont typeface="Arial"/>
              <a:buNone/>
            </a:pPr>
            <a:r>
              <a:rPr lang="en" sz="1600">
                <a:solidFill>
                  <a:schemeClr val="dk1"/>
                </a:solidFill>
              </a:rPr>
              <a:t>Eventually, other locations can also produce the certain good or service.</a:t>
            </a:r>
            <a:endParaRPr sz="1600">
              <a:solidFill>
                <a:schemeClr val="dk1"/>
              </a:solidFill>
            </a:endParaRPr>
          </a:p>
          <a:p>
            <a:pPr marL="914400" lvl="0" indent="457200" algn="l" rtl="0">
              <a:spcBef>
                <a:spcPts val="1200"/>
              </a:spcBef>
              <a:spcAft>
                <a:spcPts val="0"/>
              </a:spcAft>
              <a:buNone/>
            </a:pPr>
            <a:r>
              <a:rPr lang="en" sz="1600">
                <a:solidFill>
                  <a:schemeClr val="dk1"/>
                </a:solidFill>
              </a:rPr>
              <a:t>Increases in Supply capacity lead to falling prices</a:t>
            </a:r>
            <a:endParaRPr sz="1600">
              <a:solidFill>
                <a:schemeClr val="dk1"/>
              </a:solidFill>
            </a:endParaRPr>
          </a:p>
          <a:p>
            <a:pPr marL="1371600" lvl="0" indent="0" algn="l" rtl="0">
              <a:spcBef>
                <a:spcPts val="1200"/>
              </a:spcBef>
              <a:spcAft>
                <a:spcPts val="0"/>
              </a:spcAft>
              <a:buNone/>
            </a:pPr>
            <a:r>
              <a:rPr lang="en" sz="1600">
                <a:solidFill>
                  <a:schemeClr val="dk1"/>
                </a:solidFill>
              </a:rPr>
              <a:t>The focus of one’s business becomes reducing Average Production Costs </a:t>
            </a:r>
            <a:endParaRPr sz="1600">
              <a:solidFill>
                <a:schemeClr val="dk1"/>
              </a:solidFill>
            </a:endParaRPr>
          </a:p>
          <a:p>
            <a:pPr marL="1371600" lvl="0" indent="0" algn="l" rtl="0">
              <a:spcBef>
                <a:spcPts val="1200"/>
              </a:spcBef>
              <a:spcAft>
                <a:spcPts val="0"/>
              </a:spcAft>
              <a:buNone/>
            </a:pPr>
            <a:r>
              <a:rPr lang="en" sz="1600">
                <a:solidFill>
                  <a:schemeClr val="dk1"/>
                </a:solidFill>
              </a:rPr>
              <a:t>In the Long Run,  </a:t>
            </a:r>
            <a:r>
              <a:rPr lang="en" sz="1600" b="1">
                <a:solidFill>
                  <a:schemeClr val="dk1"/>
                </a:solidFill>
              </a:rPr>
              <a:t>Profits are ‘competed away’</a:t>
            </a:r>
            <a:r>
              <a:rPr lang="en" sz="1600">
                <a:solidFill>
                  <a:schemeClr val="dk1"/>
                </a:solidFill>
              </a:rPr>
              <a:t>.</a:t>
            </a:r>
            <a:endParaRPr sz="1600">
              <a:solidFill>
                <a:schemeClr val="dk1"/>
              </a:solidFill>
            </a:endParaRPr>
          </a:p>
          <a:p>
            <a:pPr marL="914400" lvl="0" indent="0" algn="l" rtl="0">
              <a:spcBef>
                <a:spcPts val="1200"/>
              </a:spcBef>
              <a:spcAft>
                <a:spcPts val="0"/>
              </a:spcAft>
              <a:buNone/>
            </a:pPr>
            <a:r>
              <a:rPr lang="en" sz="1600" b="1">
                <a:solidFill>
                  <a:schemeClr val="dk1"/>
                </a:solidFill>
              </a:rPr>
              <a:t>With Competitive Advantage, trade value is less likely to dissipate</a:t>
            </a:r>
            <a:endParaRPr sz="1600" b="1">
              <a:solidFill>
                <a:schemeClr val="dk1"/>
              </a:solidFill>
            </a:endParaRPr>
          </a:p>
          <a:p>
            <a:pPr marL="914400" lvl="0" indent="457200" algn="l" rtl="0">
              <a:spcBef>
                <a:spcPts val="1200"/>
              </a:spcBef>
              <a:spcAft>
                <a:spcPts val="0"/>
              </a:spcAft>
              <a:buNone/>
            </a:pPr>
            <a:r>
              <a:rPr lang="en" sz="1600">
                <a:solidFill>
                  <a:schemeClr val="dk1"/>
                </a:solidFill>
              </a:rPr>
              <a:t>Human capital drives innovation, positive disruption, new ideas, job creation</a:t>
            </a:r>
            <a:endParaRPr sz="1600">
              <a:solidFill>
                <a:schemeClr val="dk1"/>
              </a:solidFill>
            </a:endParaRPr>
          </a:p>
          <a:p>
            <a:pPr marL="1371600" lvl="0" indent="0" algn="l" rtl="0">
              <a:spcBef>
                <a:spcPts val="1200"/>
              </a:spcBef>
              <a:spcAft>
                <a:spcPts val="1200"/>
              </a:spcAft>
              <a:buClr>
                <a:schemeClr val="dk1"/>
              </a:buClr>
              <a:buSzPts val="1100"/>
              <a:buFont typeface="Arial"/>
              <a:buNone/>
            </a:pPr>
            <a:r>
              <a:rPr lang="en" sz="1600">
                <a:solidFill>
                  <a:schemeClr val="dk1"/>
                </a:solidFill>
              </a:rPr>
              <a:t>Economist Alfred Marshall: Our economy is run by “ideas in the air”</a:t>
            </a:r>
            <a:endParaRPr sz="23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4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2420" b="1"/>
              <a:t>Question#1d:  Sport and Entertainment District Potential  </a:t>
            </a:r>
            <a:endParaRPr sz="2420" b="1"/>
          </a:p>
        </p:txBody>
      </p:sp>
      <p:sp>
        <p:nvSpPr>
          <p:cNvPr id="226" name="Google Shape;226;p4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914400" lvl="0" indent="0" algn="l" rtl="0">
              <a:spcBef>
                <a:spcPts val="1200"/>
              </a:spcBef>
              <a:spcAft>
                <a:spcPts val="1200"/>
              </a:spcAft>
              <a:buClr>
                <a:schemeClr val="dk1"/>
              </a:buClr>
              <a:buSzPts val="1100"/>
              <a:buFont typeface="Arial"/>
              <a:buNone/>
            </a:pPr>
            <a:r>
              <a:rPr lang="en" sz="2000">
                <a:solidFill>
                  <a:schemeClr val="dk1"/>
                </a:solidFill>
              </a:rPr>
              <a:t>Explain why a sport and entertainment district has the potential to enhance Richmond’s attractiveness as a place for people and businesses. </a:t>
            </a:r>
            <a:endParaRPr sz="27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46"/>
          <p:cNvSpPr txBox="1">
            <a:spLocks noGrp="1"/>
          </p:cNvSpPr>
          <p:nvPr>
            <p:ph type="title"/>
          </p:nvPr>
        </p:nvSpPr>
        <p:spPr>
          <a:xfrm>
            <a:off x="302850" y="230150"/>
            <a:ext cx="85383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630" b="1"/>
              <a:t>Sports and Entertainment as an Amenity</a:t>
            </a:r>
            <a:endParaRPr sz="4160" b="1"/>
          </a:p>
        </p:txBody>
      </p:sp>
      <p:sp>
        <p:nvSpPr>
          <p:cNvPr id="232" name="Google Shape;232;p46"/>
          <p:cNvSpPr txBox="1">
            <a:spLocks noGrp="1"/>
          </p:cNvSpPr>
          <p:nvPr>
            <p:ph type="body" idx="1"/>
          </p:nvPr>
        </p:nvSpPr>
        <p:spPr>
          <a:xfrm>
            <a:off x="0" y="857250"/>
            <a:ext cx="9144000" cy="42861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Clr>
                <a:schemeClr val="dk1"/>
              </a:buClr>
              <a:buSzPts val="1100"/>
              <a:buFont typeface="Arial"/>
              <a:buNone/>
            </a:pPr>
            <a:r>
              <a:rPr lang="en" sz="1700">
                <a:solidFill>
                  <a:schemeClr val="dk1"/>
                </a:solidFill>
              </a:rPr>
              <a:t>Richmond can use a sports district as a </a:t>
            </a:r>
            <a:r>
              <a:rPr lang="en" sz="1700" b="1">
                <a:solidFill>
                  <a:schemeClr val="dk1"/>
                </a:solidFill>
              </a:rPr>
              <a:t>catalyst to attract human capital</a:t>
            </a:r>
            <a:endParaRPr sz="1700" b="1">
              <a:solidFill>
                <a:schemeClr val="dk1"/>
              </a:solidFill>
            </a:endParaRPr>
          </a:p>
          <a:p>
            <a:pPr marL="0" lvl="0" indent="457200" algn="l" rtl="0">
              <a:spcBef>
                <a:spcPts val="1200"/>
              </a:spcBef>
              <a:spcAft>
                <a:spcPts val="0"/>
              </a:spcAft>
              <a:buClr>
                <a:schemeClr val="dk1"/>
              </a:buClr>
              <a:buSzPts val="1100"/>
              <a:buFont typeface="Arial"/>
              <a:buNone/>
            </a:pPr>
            <a:r>
              <a:rPr lang="en" sz="1600">
                <a:solidFill>
                  <a:schemeClr val="dk1"/>
                </a:solidFill>
              </a:rPr>
              <a:t>Sports is an amenity that leverages human capital</a:t>
            </a:r>
            <a:endParaRPr sz="1600">
              <a:solidFill>
                <a:schemeClr val="dk1"/>
              </a:solidFill>
            </a:endParaRPr>
          </a:p>
          <a:p>
            <a:pPr marL="0" lvl="0" indent="0" algn="l" rtl="0">
              <a:spcBef>
                <a:spcPts val="1200"/>
              </a:spcBef>
              <a:spcAft>
                <a:spcPts val="0"/>
              </a:spcAft>
              <a:buNone/>
            </a:pPr>
            <a:r>
              <a:rPr lang="en" sz="1700">
                <a:solidFill>
                  <a:schemeClr val="dk1"/>
                </a:solidFill>
              </a:rPr>
              <a:t>The proposed district can make</a:t>
            </a:r>
            <a:r>
              <a:rPr lang="en" sz="1700" b="1">
                <a:solidFill>
                  <a:schemeClr val="dk1"/>
                </a:solidFill>
              </a:rPr>
              <a:t> downtown Richmond a place to live, work, play</a:t>
            </a:r>
            <a:endParaRPr sz="1700" b="1">
              <a:solidFill>
                <a:schemeClr val="dk1"/>
              </a:solidFill>
            </a:endParaRPr>
          </a:p>
          <a:p>
            <a:pPr marL="0" lvl="0" indent="0" algn="l" rtl="0">
              <a:spcBef>
                <a:spcPts val="1200"/>
              </a:spcBef>
              <a:spcAft>
                <a:spcPts val="0"/>
              </a:spcAft>
              <a:buNone/>
            </a:pPr>
            <a:r>
              <a:rPr lang="en" sz="1700">
                <a:solidFill>
                  <a:schemeClr val="dk1"/>
                </a:solidFill>
              </a:rPr>
              <a:t>Richmond could also </a:t>
            </a:r>
            <a:r>
              <a:rPr lang="en" sz="1700" b="1">
                <a:solidFill>
                  <a:schemeClr val="dk1"/>
                </a:solidFill>
              </a:rPr>
              <a:t>benefit from the property, sales and income tax</a:t>
            </a:r>
            <a:r>
              <a:rPr lang="en" sz="1700">
                <a:solidFill>
                  <a:schemeClr val="dk1"/>
                </a:solidFill>
              </a:rPr>
              <a:t> of a district </a:t>
            </a:r>
            <a:endParaRPr sz="1700">
              <a:solidFill>
                <a:schemeClr val="dk1"/>
              </a:solidFill>
            </a:endParaRPr>
          </a:p>
          <a:p>
            <a:pPr marL="457200" lvl="0" indent="0" algn="l" rtl="0">
              <a:lnSpc>
                <a:spcPct val="100000"/>
              </a:lnSpc>
              <a:spcBef>
                <a:spcPts val="1200"/>
              </a:spcBef>
              <a:spcAft>
                <a:spcPts val="0"/>
              </a:spcAft>
              <a:buNone/>
            </a:pPr>
            <a:r>
              <a:rPr lang="en" sz="1600">
                <a:solidFill>
                  <a:schemeClr val="dk1"/>
                </a:solidFill>
                <a:highlight>
                  <a:srgbClr val="FAFAFA"/>
                </a:highlight>
              </a:rPr>
              <a:t>“...elaborate, single-sport facility that features numerous new revenue opportunities: luxury suites, club boxes, elaborate concessions, catering, signage, advertising, theme activities, and even bars, restaurants, and apartments with a view of the field. A new facility now can add $30 million annually to a team’s revenues for a few years after the stadium opens.”</a:t>
            </a:r>
            <a:endParaRPr sz="1600">
              <a:solidFill>
                <a:schemeClr val="dk1"/>
              </a:solidFill>
              <a:highlight>
                <a:srgbClr val="FAFAFA"/>
              </a:highlight>
            </a:endParaRPr>
          </a:p>
          <a:p>
            <a:pPr marL="0" lvl="0" indent="0" algn="l" rtl="0">
              <a:spcBef>
                <a:spcPts val="1200"/>
              </a:spcBef>
              <a:spcAft>
                <a:spcPts val="0"/>
              </a:spcAft>
              <a:buNone/>
            </a:pPr>
            <a:r>
              <a:rPr lang="en" sz="1700" b="1">
                <a:solidFill>
                  <a:schemeClr val="dk1"/>
                </a:solidFill>
              </a:rPr>
              <a:t>Public Good</a:t>
            </a:r>
            <a:r>
              <a:rPr lang="en" sz="1700">
                <a:solidFill>
                  <a:schemeClr val="dk1"/>
                </a:solidFill>
              </a:rPr>
              <a:t> or “Externality” Benefit</a:t>
            </a:r>
            <a:endParaRPr sz="1700">
              <a:solidFill>
                <a:schemeClr val="dk1"/>
              </a:solidFill>
            </a:endParaRPr>
          </a:p>
          <a:p>
            <a:pPr marL="0" lvl="0" indent="0" algn="l" rtl="0">
              <a:spcBef>
                <a:spcPts val="1200"/>
              </a:spcBef>
              <a:spcAft>
                <a:spcPts val="0"/>
              </a:spcAft>
              <a:buNone/>
            </a:pPr>
            <a:r>
              <a:rPr lang="en" sz="1500">
                <a:solidFill>
                  <a:schemeClr val="dk1"/>
                </a:solidFill>
              </a:rPr>
              <a:t>	</a:t>
            </a:r>
            <a:r>
              <a:rPr lang="en" sz="1600">
                <a:solidFill>
                  <a:schemeClr val="dk1"/>
                </a:solidFill>
              </a:rPr>
              <a:t>Consumers who follow sports regardless of whether they help pay for it.</a:t>
            </a:r>
            <a:endParaRPr sz="1600">
              <a:solidFill>
                <a:schemeClr val="dk1"/>
              </a:solidFill>
            </a:endParaRPr>
          </a:p>
          <a:p>
            <a:pPr marL="0" lvl="0" indent="0" algn="l" rtl="0">
              <a:spcBef>
                <a:spcPts val="1200"/>
              </a:spcBef>
              <a:spcAft>
                <a:spcPts val="0"/>
              </a:spcAft>
              <a:buClr>
                <a:schemeClr val="dk1"/>
              </a:buClr>
              <a:buSzPts val="1100"/>
              <a:buFont typeface="Arial"/>
              <a:buNone/>
            </a:pPr>
            <a:r>
              <a:rPr lang="en" sz="1600">
                <a:solidFill>
                  <a:schemeClr val="dk1"/>
                </a:solidFill>
              </a:rPr>
              <a:t>	Individuals want to be a part of communities with amenities such as these</a:t>
            </a:r>
            <a:endParaRPr sz="1600">
              <a:solidFill>
                <a:schemeClr val="dk1"/>
              </a:solidFill>
            </a:endParaRPr>
          </a:p>
          <a:p>
            <a:pPr marL="0" lvl="0" indent="0" algn="l" rtl="0">
              <a:lnSpc>
                <a:spcPct val="100000"/>
              </a:lnSpc>
              <a:spcBef>
                <a:spcPts val="1200"/>
              </a:spcBef>
              <a:spcAft>
                <a:spcPts val="0"/>
              </a:spcAft>
              <a:buClr>
                <a:schemeClr val="dk1"/>
              </a:buClr>
              <a:buSzPts val="1100"/>
              <a:buFont typeface="Arial"/>
              <a:buNone/>
            </a:pPr>
            <a:endParaRPr sz="1650">
              <a:solidFill>
                <a:schemeClr val="dk1"/>
              </a:solidFill>
              <a:highlight>
                <a:srgbClr val="FAFAFA"/>
              </a:highlight>
            </a:endParaRPr>
          </a:p>
          <a:p>
            <a:pPr marL="0" lvl="0" indent="0" algn="l" rtl="0">
              <a:spcBef>
                <a:spcPts val="0"/>
              </a:spcBef>
              <a:spcAft>
                <a:spcPts val="2700"/>
              </a:spcAft>
              <a:buClr>
                <a:schemeClr val="dk1"/>
              </a:buClr>
              <a:buSzPts val="1100"/>
              <a:buFont typeface="Arial"/>
              <a:buNone/>
            </a:pPr>
            <a:endParaRPr sz="17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4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4441"/>
              <a:buFont typeface="Arial"/>
              <a:buNone/>
            </a:pPr>
            <a:r>
              <a:rPr lang="en" sz="2874" b="1"/>
              <a:t>Sports and Entertainment as an Amenity (cont.)</a:t>
            </a:r>
            <a:endParaRPr sz="4404" b="1"/>
          </a:p>
          <a:p>
            <a:pPr marL="0" lvl="0" indent="0" algn="l" rtl="0">
              <a:spcBef>
                <a:spcPts val="0"/>
              </a:spcBef>
              <a:spcAft>
                <a:spcPts val="0"/>
              </a:spcAft>
              <a:buNone/>
            </a:pPr>
            <a:endParaRPr/>
          </a:p>
        </p:txBody>
      </p:sp>
      <p:sp>
        <p:nvSpPr>
          <p:cNvPr id="238" name="Google Shape;238;p47"/>
          <p:cNvSpPr txBox="1">
            <a:spLocks noGrp="1"/>
          </p:cNvSpPr>
          <p:nvPr>
            <p:ph type="body" idx="1"/>
          </p:nvPr>
        </p:nvSpPr>
        <p:spPr>
          <a:xfrm>
            <a:off x="0" y="1152475"/>
            <a:ext cx="9144000" cy="3990900"/>
          </a:xfrm>
          <a:prstGeom prst="rect">
            <a:avLst/>
          </a:prstGeom>
        </p:spPr>
        <p:txBody>
          <a:bodyPr spcFirstLastPara="1" wrap="square" lIns="91425" tIns="91425" rIns="91425" bIns="91425" anchor="t" anchorCtr="0">
            <a:noAutofit/>
          </a:bodyPr>
          <a:lstStyle/>
          <a:p>
            <a:pPr marL="0" lvl="0" indent="0" algn="l" rtl="0">
              <a:lnSpc>
                <a:spcPct val="95000"/>
              </a:lnSpc>
              <a:spcBef>
                <a:spcPts val="1200"/>
              </a:spcBef>
              <a:spcAft>
                <a:spcPts val="0"/>
              </a:spcAft>
              <a:buClr>
                <a:schemeClr val="dk1"/>
              </a:buClr>
              <a:buSzPts val="852"/>
              <a:buFont typeface="Arial"/>
              <a:buNone/>
            </a:pPr>
            <a:r>
              <a:rPr lang="en" sz="1740" u="sng">
                <a:solidFill>
                  <a:schemeClr val="dk1"/>
                </a:solidFill>
                <a:highlight>
                  <a:srgbClr val="FAFAFA"/>
                </a:highlight>
              </a:rPr>
              <a:t>Old View:</a:t>
            </a:r>
            <a:endParaRPr sz="1740" u="sng">
              <a:solidFill>
                <a:schemeClr val="dk1"/>
              </a:solidFill>
              <a:highlight>
                <a:srgbClr val="FAFAFA"/>
              </a:highlight>
            </a:endParaRPr>
          </a:p>
          <a:p>
            <a:pPr marL="457200" lvl="0" indent="0" algn="l" rtl="0">
              <a:lnSpc>
                <a:spcPct val="95000"/>
              </a:lnSpc>
              <a:spcBef>
                <a:spcPts val="1200"/>
              </a:spcBef>
              <a:spcAft>
                <a:spcPts val="0"/>
              </a:spcAft>
              <a:buClr>
                <a:schemeClr val="dk1"/>
              </a:buClr>
              <a:buSzPts val="852"/>
              <a:buFont typeface="Arial"/>
              <a:buNone/>
            </a:pPr>
            <a:r>
              <a:rPr lang="en" sz="1662">
                <a:solidFill>
                  <a:schemeClr val="dk1"/>
                </a:solidFill>
                <a:highlight>
                  <a:srgbClr val="FAFAFA"/>
                </a:highlight>
              </a:rPr>
              <a:t>“First, building the facility creates construction jobs. Second, people who attend games or work for the team generate new spending in the community, expanding local employment. Third, a team attracts tourists and companies to the host city, further increasing local spending and jobs. Finally, all this new spending has a “multiplier effect” as increased local income causes still more new spending and job creation.”</a:t>
            </a:r>
            <a:endParaRPr sz="1662">
              <a:solidFill>
                <a:schemeClr val="dk1"/>
              </a:solidFill>
              <a:highlight>
                <a:srgbClr val="FAFAFA"/>
              </a:highlight>
            </a:endParaRPr>
          </a:p>
          <a:p>
            <a:pPr marL="457200" lvl="0" indent="0" algn="l" rtl="0">
              <a:lnSpc>
                <a:spcPct val="80000"/>
              </a:lnSpc>
              <a:spcBef>
                <a:spcPts val="1200"/>
              </a:spcBef>
              <a:spcAft>
                <a:spcPts val="0"/>
              </a:spcAft>
              <a:buClr>
                <a:schemeClr val="dk1"/>
              </a:buClr>
              <a:buSzPts val="852"/>
              <a:buFont typeface="Arial"/>
              <a:buNone/>
            </a:pPr>
            <a:r>
              <a:rPr lang="en" sz="1662">
                <a:solidFill>
                  <a:schemeClr val="dk1"/>
                </a:solidFill>
                <a:highlight>
                  <a:srgbClr val="FAFAFA"/>
                </a:highlight>
              </a:rPr>
              <a:t>“A stadium can spur economic growth if sports is a significant export industry—that is, if it attracts outsiders to buy the local product and if it results in the sale of certain rights (broadcasting, product licensing) to national firms.”</a:t>
            </a:r>
            <a:endParaRPr sz="1662">
              <a:solidFill>
                <a:schemeClr val="dk1"/>
              </a:solidFill>
              <a:highlight>
                <a:srgbClr val="FAFAFA"/>
              </a:highlight>
            </a:endParaRPr>
          </a:p>
          <a:p>
            <a:pPr marL="0" lvl="0" indent="0" algn="l" rtl="0">
              <a:lnSpc>
                <a:spcPct val="95000"/>
              </a:lnSpc>
              <a:spcBef>
                <a:spcPts val="1200"/>
              </a:spcBef>
              <a:spcAft>
                <a:spcPts val="0"/>
              </a:spcAft>
              <a:buClr>
                <a:schemeClr val="dk1"/>
              </a:buClr>
              <a:buSzPts val="852"/>
              <a:buFont typeface="Arial"/>
              <a:buNone/>
            </a:pPr>
            <a:r>
              <a:rPr lang="en" sz="1900" b="1" u="sng">
                <a:solidFill>
                  <a:schemeClr val="dk1"/>
                </a:solidFill>
                <a:highlight>
                  <a:srgbClr val="FAFAFA"/>
                </a:highlight>
              </a:rPr>
              <a:t>New Paradigm for Venue Development:</a:t>
            </a:r>
            <a:endParaRPr sz="1900" b="1" u="sng">
              <a:solidFill>
                <a:schemeClr val="dk1"/>
              </a:solidFill>
              <a:highlight>
                <a:srgbClr val="FAFAFA"/>
              </a:highlight>
            </a:endParaRPr>
          </a:p>
          <a:p>
            <a:pPr marL="457200" lvl="0" indent="0" algn="l" rtl="0">
              <a:lnSpc>
                <a:spcPct val="95000"/>
              </a:lnSpc>
              <a:spcBef>
                <a:spcPts val="1200"/>
              </a:spcBef>
              <a:spcAft>
                <a:spcPts val="0"/>
              </a:spcAft>
              <a:buClr>
                <a:schemeClr val="dk1"/>
              </a:buClr>
              <a:buSzPts val="852"/>
              <a:buFont typeface="Arial"/>
              <a:buNone/>
            </a:pPr>
            <a:r>
              <a:rPr lang="en" sz="1850" b="1">
                <a:solidFill>
                  <a:schemeClr val="dk1"/>
                </a:solidFill>
                <a:highlight>
                  <a:srgbClr val="FAFAFA"/>
                </a:highlight>
              </a:rPr>
              <a:t>Professional Sports Districts bring individuals together to exchange ideas, create synergies for future project collaborations and develop internal feedback loops that drive economic growth within the district.</a:t>
            </a:r>
            <a:endParaRPr sz="1850" b="1">
              <a:solidFill>
                <a:schemeClr val="dk1"/>
              </a:solidFill>
              <a:highlight>
                <a:srgbClr val="FAFAFA"/>
              </a:highlight>
            </a:endParaRPr>
          </a:p>
          <a:p>
            <a:pPr marL="0" lvl="0" indent="0" algn="l" rtl="0">
              <a:lnSpc>
                <a:spcPct val="95000"/>
              </a:lnSpc>
              <a:spcBef>
                <a:spcPts val="1200"/>
              </a:spcBef>
              <a:spcAft>
                <a:spcPts val="1200"/>
              </a:spcAft>
              <a:buSzPts val="852"/>
              <a:buNone/>
            </a:pPr>
            <a:endParaRPr sz="1395"/>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48"/>
          <p:cNvSpPr txBox="1">
            <a:spLocks noGrp="1"/>
          </p:cNvSpPr>
          <p:nvPr>
            <p:ph type="title"/>
          </p:nvPr>
        </p:nvSpPr>
        <p:spPr>
          <a:xfrm>
            <a:off x="311700" y="208350"/>
            <a:ext cx="8520600" cy="8331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Comparable Cities with Minor League Venues</a:t>
            </a:r>
            <a:endParaRPr/>
          </a:p>
          <a:p>
            <a:pPr marL="0" lvl="0" indent="0" algn="l" rtl="0">
              <a:spcBef>
                <a:spcPts val="0"/>
              </a:spcBef>
              <a:spcAft>
                <a:spcPts val="0"/>
              </a:spcAft>
              <a:buNone/>
            </a:pPr>
            <a:r>
              <a:rPr lang="en"/>
              <a:t>Job Growth 2008-2018</a:t>
            </a:r>
            <a:endParaRPr/>
          </a:p>
        </p:txBody>
      </p:sp>
      <p:sp>
        <p:nvSpPr>
          <p:cNvPr id="244" name="Google Shape;244;p4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lnSpc>
                <a:spcPct val="115000"/>
              </a:lnSpc>
              <a:spcBef>
                <a:spcPts val="1200"/>
              </a:spcBef>
              <a:spcAft>
                <a:spcPts val="0"/>
              </a:spcAft>
              <a:buClr>
                <a:schemeClr val="dk1"/>
              </a:buClr>
              <a:buSzPts val="1100"/>
              <a:buFont typeface="Arial"/>
              <a:buNone/>
            </a:pPr>
            <a:r>
              <a:rPr lang="en" b="1">
                <a:solidFill>
                  <a:srgbClr val="101010"/>
                </a:solidFill>
              </a:rPr>
              <a:t>Fort Wayne, IN</a:t>
            </a:r>
            <a:r>
              <a:rPr lang="en">
                <a:solidFill>
                  <a:srgbClr val="101010"/>
                </a:solidFill>
              </a:rPr>
              <a:t>   Mad Ants   (Indiana Pacers G-League)   </a:t>
            </a:r>
            <a:r>
              <a:rPr lang="en" b="1">
                <a:solidFill>
                  <a:srgbClr val="101010"/>
                </a:solidFill>
              </a:rPr>
              <a:t>11% job increase</a:t>
            </a:r>
            <a:endParaRPr b="1">
              <a:solidFill>
                <a:srgbClr val="101010"/>
              </a:solidFill>
            </a:endParaRPr>
          </a:p>
          <a:p>
            <a:pPr marL="0" lvl="0" indent="0" algn="l" rtl="0">
              <a:lnSpc>
                <a:spcPct val="115000"/>
              </a:lnSpc>
              <a:spcBef>
                <a:spcPts val="1200"/>
              </a:spcBef>
              <a:spcAft>
                <a:spcPts val="0"/>
              </a:spcAft>
              <a:buClr>
                <a:schemeClr val="dk1"/>
              </a:buClr>
              <a:buSzPts val="1100"/>
              <a:buFont typeface="Arial"/>
              <a:buNone/>
            </a:pPr>
            <a:r>
              <a:rPr lang="en">
                <a:solidFill>
                  <a:srgbClr val="101010"/>
                </a:solidFill>
              </a:rPr>
              <a:t>Allen County War Memorial Coliseum	Seats 13,000	  </a:t>
            </a:r>
            <a:r>
              <a:rPr lang="en" b="1">
                <a:solidFill>
                  <a:srgbClr val="101010"/>
                </a:solidFill>
              </a:rPr>
              <a:t>Built 2007</a:t>
            </a:r>
            <a:r>
              <a:rPr lang="en">
                <a:solidFill>
                  <a:srgbClr val="101010"/>
                </a:solidFill>
              </a:rPr>
              <a:t>	</a:t>
            </a:r>
            <a:endParaRPr>
              <a:solidFill>
                <a:srgbClr val="101010"/>
              </a:solidFill>
            </a:endParaRPr>
          </a:p>
          <a:p>
            <a:pPr marL="0" lvl="0" indent="0" algn="l" rtl="0">
              <a:lnSpc>
                <a:spcPct val="115000"/>
              </a:lnSpc>
              <a:spcBef>
                <a:spcPts val="1200"/>
              </a:spcBef>
              <a:spcAft>
                <a:spcPts val="0"/>
              </a:spcAft>
              <a:buClr>
                <a:schemeClr val="dk1"/>
              </a:buClr>
              <a:buSzPts val="1100"/>
              <a:buFont typeface="Arial"/>
              <a:buNone/>
            </a:pPr>
            <a:r>
              <a:rPr lang="en" b="1">
                <a:solidFill>
                  <a:srgbClr val="101010"/>
                </a:solidFill>
              </a:rPr>
              <a:t>Greensboro, NC</a:t>
            </a:r>
            <a:r>
              <a:rPr lang="en">
                <a:solidFill>
                  <a:srgbClr val="101010"/>
                </a:solidFill>
              </a:rPr>
              <a:t>    Swarm   (Charlotte Hornets G-League)   </a:t>
            </a:r>
            <a:r>
              <a:rPr lang="en" b="1">
                <a:solidFill>
                  <a:srgbClr val="101010"/>
                </a:solidFill>
              </a:rPr>
              <a:t>9% job decrease</a:t>
            </a:r>
            <a:r>
              <a:rPr lang="en">
                <a:solidFill>
                  <a:srgbClr val="101010"/>
                </a:solidFill>
              </a:rPr>
              <a:t>   Greensboro Coliseum Fieldhouse	Seats 2,500	 </a:t>
            </a:r>
            <a:r>
              <a:rPr lang="en" b="1">
                <a:solidFill>
                  <a:srgbClr val="101010"/>
                </a:solidFill>
              </a:rPr>
              <a:t>Built 2016</a:t>
            </a:r>
            <a:endParaRPr b="1">
              <a:solidFill>
                <a:srgbClr val="101010"/>
              </a:solidFill>
            </a:endParaRPr>
          </a:p>
          <a:p>
            <a:pPr marL="0" lvl="0" indent="0" algn="l" rtl="0">
              <a:lnSpc>
                <a:spcPct val="115000"/>
              </a:lnSpc>
              <a:spcBef>
                <a:spcPts val="1200"/>
              </a:spcBef>
              <a:spcAft>
                <a:spcPts val="0"/>
              </a:spcAft>
              <a:buClr>
                <a:schemeClr val="dk1"/>
              </a:buClr>
              <a:buSzPts val="1100"/>
              <a:buFont typeface="Arial"/>
              <a:buNone/>
            </a:pPr>
            <a:r>
              <a:rPr lang="en" b="1">
                <a:solidFill>
                  <a:srgbClr val="101010"/>
                </a:solidFill>
              </a:rPr>
              <a:t>Ontario, CA</a:t>
            </a:r>
            <a:r>
              <a:rPr lang="en">
                <a:solidFill>
                  <a:srgbClr val="101010"/>
                </a:solidFill>
              </a:rPr>
              <a:t>    Reign   (Los Angeles Kings AHL)   </a:t>
            </a:r>
            <a:r>
              <a:rPr lang="en" b="1">
                <a:solidFill>
                  <a:srgbClr val="101010"/>
                </a:solidFill>
              </a:rPr>
              <a:t>26% job increase</a:t>
            </a:r>
            <a:endParaRPr b="1">
              <a:solidFill>
                <a:srgbClr val="101010"/>
              </a:solidFill>
            </a:endParaRPr>
          </a:p>
          <a:p>
            <a:pPr marL="0" lvl="0" indent="0" algn="l" rtl="0">
              <a:lnSpc>
                <a:spcPct val="115000"/>
              </a:lnSpc>
              <a:spcBef>
                <a:spcPts val="1200"/>
              </a:spcBef>
              <a:spcAft>
                <a:spcPts val="0"/>
              </a:spcAft>
              <a:buClr>
                <a:schemeClr val="dk1"/>
              </a:buClr>
              <a:buSzPts val="1100"/>
              <a:buFont typeface="Arial"/>
              <a:buNone/>
            </a:pPr>
            <a:r>
              <a:rPr lang="en">
                <a:solidFill>
                  <a:srgbClr val="101010"/>
                </a:solidFill>
              </a:rPr>
              <a:t>Toyota Center	Seats 9,700	 </a:t>
            </a:r>
            <a:r>
              <a:rPr lang="en" b="1">
                <a:solidFill>
                  <a:srgbClr val="101010"/>
                </a:solidFill>
              </a:rPr>
              <a:t>Built 2008</a:t>
            </a:r>
            <a:endParaRPr b="1"/>
          </a:p>
          <a:p>
            <a:pPr marL="0" lvl="0" indent="0" algn="l" rtl="0">
              <a:spcBef>
                <a:spcPts val="1200"/>
              </a:spcBef>
              <a:spcAft>
                <a:spcPts val="1200"/>
              </a:spcAft>
              <a:buClr>
                <a:schemeClr val="dk1"/>
              </a:buClr>
              <a:buSzPts val="1100"/>
              <a:buFont typeface="Arial"/>
              <a:buNone/>
            </a:pPr>
            <a:r>
              <a:rPr lang="en">
                <a:solidFill>
                  <a:srgbClr val="101010"/>
                </a:solidFill>
              </a:rPr>
              <a:t>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49"/>
          <p:cNvSpPr txBox="1">
            <a:spLocks noGrp="1"/>
          </p:cNvSpPr>
          <p:nvPr>
            <p:ph type="ctrTitle"/>
          </p:nvPr>
        </p:nvSpPr>
        <p:spPr>
          <a:xfrm>
            <a:off x="406958" y="2316200"/>
            <a:ext cx="8520600" cy="20526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a:t>Question 2:</a:t>
            </a:r>
            <a:endParaRPr/>
          </a:p>
          <a:p>
            <a:pPr marL="0" lvl="0" indent="0" algn="ctr" rtl="0">
              <a:spcBef>
                <a:spcPts val="0"/>
              </a:spcBef>
              <a:spcAft>
                <a:spcPts val="0"/>
              </a:spcAft>
              <a:buNone/>
            </a:pPr>
            <a:r>
              <a:rPr lang="en"/>
              <a:t> Is there an advantage for the Tampa Bay Rays to relocate?</a:t>
            </a:r>
            <a:endParaRPr/>
          </a:p>
        </p:txBody>
      </p:sp>
      <p:sp>
        <p:nvSpPr>
          <p:cNvPr id="250" name="Google Shape;250;p49"/>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251" name="Google Shape;251;p49"/>
          <p:cNvPicPr preferRelativeResize="0"/>
          <p:nvPr/>
        </p:nvPicPr>
        <p:blipFill rotWithShape="1">
          <a:blip r:embed="rId3">
            <a:alphaModFix amt="19000"/>
          </a:blip>
          <a:srcRect l="924" t="-669" r="737" b="670"/>
          <a:stretch/>
        </p:blipFill>
        <p:spPr>
          <a:xfrm>
            <a:off x="0" y="0"/>
            <a:ext cx="9144000" cy="51435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5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Competing Markets</a:t>
            </a:r>
            <a:endParaRPr/>
          </a:p>
        </p:txBody>
      </p:sp>
      <p:sp>
        <p:nvSpPr>
          <p:cNvPr id="257" name="Google Shape;257;p5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58" name="Google Shape;258;p50"/>
          <p:cNvPicPr preferRelativeResize="0"/>
          <p:nvPr/>
        </p:nvPicPr>
        <p:blipFill>
          <a:blip r:embed="rId3">
            <a:alphaModFix amt="34000"/>
          </a:blip>
          <a:stretch>
            <a:fillRect/>
          </a:stretch>
        </p:blipFill>
        <p:spPr>
          <a:xfrm>
            <a:off x="4572000" y="3226575"/>
            <a:ext cx="4260302" cy="2235351"/>
          </a:xfrm>
          <a:prstGeom prst="rect">
            <a:avLst/>
          </a:prstGeom>
          <a:noFill/>
          <a:ln>
            <a:noFill/>
          </a:ln>
        </p:spPr>
      </p:pic>
      <p:pic>
        <p:nvPicPr>
          <p:cNvPr id="259" name="Google Shape;259;p50"/>
          <p:cNvPicPr preferRelativeResize="0"/>
          <p:nvPr/>
        </p:nvPicPr>
        <p:blipFill>
          <a:blip r:embed="rId4">
            <a:alphaModFix amt="40000"/>
          </a:blip>
          <a:stretch>
            <a:fillRect/>
          </a:stretch>
        </p:blipFill>
        <p:spPr>
          <a:xfrm>
            <a:off x="261925" y="1051300"/>
            <a:ext cx="4310073" cy="2141699"/>
          </a:xfrm>
          <a:prstGeom prst="rect">
            <a:avLst/>
          </a:prstGeom>
          <a:noFill/>
          <a:ln>
            <a:noFill/>
          </a:ln>
        </p:spPr>
      </p:pic>
      <p:pic>
        <p:nvPicPr>
          <p:cNvPr id="260" name="Google Shape;260;p50"/>
          <p:cNvPicPr preferRelativeResize="0"/>
          <p:nvPr/>
        </p:nvPicPr>
        <p:blipFill>
          <a:blip r:embed="rId5">
            <a:alphaModFix amt="34000"/>
          </a:blip>
          <a:stretch>
            <a:fillRect/>
          </a:stretch>
        </p:blipFill>
        <p:spPr>
          <a:xfrm>
            <a:off x="4572001" y="1051300"/>
            <a:ext cx="4260301" cy="2141700"/>
          </a:xfrm>
          <a:prstGeom prst="rect">
            <a:avLst/>
          </a:prstGeom>
          <a:noFill/>
          <a:ln>
            <a:noFill/>
          </a:ln>
        </p:spPr>
      </p:pic>
      <p:pic>
        <p:nvPicPr>
          <p:cNvPr id="261" name="Google Shape;261;p50"/>
          <p:cNvPicPr preferRelativeResize="0"/>
          <p:nvPr/>
        </p:nvPicPr>
        <p:blipFill>
          <a:blip r:embed="rId6">
            <a:alphaModFix amt="27000"/>
          </a:blip>
          <a:stretch>
            <a:fillRect/>
          </a:stretch>
        </p:blipFill>
        <p:spPr>
          <a:xfrm>
            <a:off x="261925" y="3172400"/>
            <a:ext cx="4310074" cy="2302699"/>
          </a:xfrm>
          <a:prstGeom prst="rect">
            <a:avLst/>
          </a:prstGeom>
          <a:noFill/>
          <a:ln>
            <a:noFill/>
          </a:ln>
        </p:spPr>
      </p:pic>
      <p:sp>
        <p:nvSpPr>
          <p:cNvPr id="262" name="Google Shape;262;p50"/>
          <p:cNvSpPr txBox="1"/>
          <p:nvPr/>
        </p:nvSpPr>
        <p:spPr>
          <a:xfrm>
            <a:off x="1124825" y="1755375"/>
            <a:ext cx="31836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a:solidFill>
                  <a:srgbClr val="FFFFFF"/>
                </a:solidFill>
                <a:latin typeface="Montserrat Medium"/>
                <a:ea typeface="Montserrat Medium"/>
                <a:cs typeface="Montserrat Medium"/>
                <a:sym typeface="Montserrat Medium"/>
              </a:rPr>
              <a:t>Charlotte, NC</a:t>
            </a:r>
            <a:endParaRPr sz="2700">
              <a:solidFill>
                <a:srgbClr val="FFFFFF"/>
              </a:solidFill>
              <a:latin typeface="Montserrat Medium"/>
              <a:ea typeface="Montserrat Medium"/>
              <a:cs typeface="Montserrat Medium"/>
              <a:sym typeface="Montserrat Medium"/>
            </a:endParaRPr>
          </a:p>
        </p:txBody>
      </p:sp>
      <p:sp>
        <p:nvSpPr>
          <p:cNvPr id="263" name="Google Shape;263;p50"/>
          <p:cNvSpPr txBox="1"/>
          <p:nvPr/>
        </p:nvSpPr>
        <p:spPr>
          <a:xfrm>
            <a:off x="5190788" y="1755375"/>
            <a:ext cx="31836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a:solidFill>
                  <a:srgbClr val="FFFFFF"/>
                </a:solidFill>
                <a:latin typeface="Montserrat Medium"/>
                <a:ea typeface="Montserrat Medium"/>
                <a:cs typeface="Montserrat Medium"/>
                <a:sym typeface="Montserrat Medium"/>
              </a:rPr>
              <a:t>Nashville, TN</a:t>
            </a:r>
            <a:endParaRPr sz="2700">
              <a:solidFill>
                <a:srgbClr val="FFFFFF"/>
              </a:solidFill>
              <a:latin typeface="Montserrat Medium"/>
              <a:ea typeface="Montserrat Medium"/>
              <a:cs typeface="Montserrat Medium"/>
              <a:sym typeface="Montserrat Medium"/>
            </a:endParaRPr>
          </a:p>
        </p:txBody>
      </p:sp>
      <p:sp>
        <p:nvSpPr>
          <p:cNvPr id="264" name="Google Shape;264;p50"/>
          <p:cNvSpPr txBox="1"/>
          <p:nvPr/>
        </p:nvSpPr>
        <p:spPr>
          <a:xfrm>
            <a:off x="715250" y="3968575"/>
            <a:ext cx="31836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a:solidFill>
                  <a:srgbClr val="FFFFFF"/>
                </a:solidFill>
                <a:latin typeface="Montserrat Medium"/>
                <a:ea typeface="Montserrat Medium"/>
                <a:cs typeface="Montserrat Medium"/>
                <a:sym typeface="Montserrat Medium"/>
              </a:rPr>
              <a:t>Portland, OR</a:t>
            </a:r>
            <a:endParaRPr sz="2700">
              <a:solidFill>
                <a:srgbClr val="FFFFFF"/>
              </a:solidFill>
              <a:latin typeface="Montserrat Medium"/>
              <a:ea typeface="Montserrat Medium"/>
              <a:cs typeface="Montserrat Medium"/>
              <a:sym typeface="Montserrat Medium"/>
            </a:endParaRPr>
          </a:p>
        </p:txBody>
      </p:sp>
      <p:sp>
        <p:nvSpPr>
          <p:cNvPr id="265" name="Google Shape;265;p50"/>
          <p:cNvSpPr txBox="1"/>
          <p:nvPr/>
        </p:nvSpPr>
        <p:spPr>
          <a:xfrm>
            <a:off x="5110350" y="3968575"/>
            <a:ext cx="31836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a:solidFill>
                  <a:srgbClr val="FFFFFF"/>
                </a:solidFill>
                <a:latin typeface="Montserrat Medium"/>
                <a:ea typeface="Montserrat Medium"/>
                <a:cs typeface="Montserrat Medium"/>
                <a:sym typeface="Montserrat Medium"/>
              </a:rPr>
              <a:t>San Antonio, TX</a:t>
            </a:r>
            <a:endParaRPr sz="2700">
              <a:solidFill>
                <a:srgbClr val="FFFFFF"/>
              </a:solidFill>
              <a:latin typeface="Montserrat Medium"/>
              <a:ea typeface="Montserrat Medium"/>
              <a:cs typeface="Montserrat Medium"/>
              <a:sym typeface="Montserrat Medium"/>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9"/>
        <p:cNvGrpSpPr/>
        <p:nvPr/>
      </p:nvGrpSpPr>
      <p:grpSpPr>
        <a:xfrm>
          <a:off x="0" y="0"/>
          <a:ext cx="0" cy="0"/>
          <a:chOff x="0" y="0"/>
          <a:chExt cx="0" cy="0"/>
        </a:xfrm>
      </p:grpSpPr>
      <p:sp>
        <p:nvSpPr>
          <p:cNvPr id="270" name="Google Shape;270;p51"/>
          <p:cNvSpPr txBox="1">
            <a:spLocks noGrp="1"/>
          </p:cNvSpPr>
          <p:nvPr>
            <p:ph type="title"/>
          </p:nvPr>
        </p:nvSpPr>
        <p:spPr>
          <a:xfrm>
            <a:off x="336450" y="1423950"/>
            <a:ext cx="8471100" cy="2295600"/>
          </a:xfrm>
          <a:prstGeom prst="rect">
            <a:avLst/>
          </a:prstGeom>
          <a:solidFill>
            <a:srgbClr val="D9D9D9">
              <a:alpha val="77650"/>
            </a:srgbClr>
          </a:solidFill>
        </p:spPr>
        <p:txBody>
          <a:bodyPr spcFirstLastPara="1" wrap="square" lIns="91425" tIns="91425" rIns="91425" bIns="91425" anchor="ctr" anchorCtr="0">
            <a:normAutofit fontScale="90000"/>
          </a:bodyPr>
          <a:lstStyle/>
          <a:p>
            <a:pPr marL="0" lvl="0" indent="0" algn="ctr" rtl="0">
              <a:spcBef>
                <a:spcPts val="0"/>
              </a:spcBef>
              <a:spcAft>
                <a:spcPts val="0"/>
              </a:spcAft>
              <a:buSzPct val="33000"/>
              <a:buNone/>
            </a:pPr>
            <a:r>
              <a:rPr lang="en" sz="3000">
                <a:solidFill>
                  <a:srgbClr val="CC0000"/>
                </a:solidFill>
              </a:rPr>
              <a:t>Primary Concern:</a:t>
            </a:r>
            <a:endParaRPr sz="3000">
              <a:solidFill>
                <a:srgbClr val="CC0000"/>
              </a:solidFill>
            </a:endParaRPr>
          </a:p>
          <a:p>
            <a:pPr marL="0" lvl="0" indent="0" algn="l" rtl="0">
              <a:spcBef>
                <a:spcPts val="0"/>
              </a:spcBef>
              <a:spcAft>
                <a:spcPts val="0"/>
              </a:spcAft>
              <a:buSzPct val="33000"/>
              <a:buNone/>
            </a:pPr>
            <a:r>
              <a:rPr lang="en" sz="3000">
                <a:solidFill>
                  <a:srgbClr val="1155CC"/>
                </a:solidFill>
              </a:rPr>
              <a:t>What does the Tampa-St.Petersburg-Clearwater, FL MSA look like compared to the other 4 MSA’s demographics and economy?</a:t>
            </a:r>
            <a:endParaRPr sz="3000">
              <a:solidFill>
                <a:srgbClr val="1155CC"/>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52"/>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t>Market Comparison</a:t>
            </a:r>
            <a:endParaRPr/>
          </a:p>
        </p:txBody>
      </p:sp>
      <p:sp>
        <p:nvSpPr>
          <p:cNvPr id="276" name="Google Shape;276;p52"/>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sp>
        <p:nvSpPr>
          <p:cNvPr id="277" name="Google Shape;277;p52"/>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p>
            <a:pPr marL="457200" lvl="0" indent="-342900" algn="l" rtl="0">
              <a:spcBef>
                <a:spcPts val="0"/>
              </a:spcBef>
              <a:spcAft>
                <a:spcPts val="0"/>
              </a:spcAft>
              <a:buSzPts val="1800"/>
              <a:buAutoNum type="arabicPeriod"/>
            </a:pPr>
            <a:r>
              <a:rPr lang="en"/>
              <a:t>Demographic Analysis</a:t>
            </a:r>
            <a:endParaRPr/>
          </a:p>
          <a:p>
            <a:pPr marL="914400" lvl="1" indent="-317500" algn="l" rtl="0">
              <a:spcBef>
                <a:spcPts val="0"/>
              </a:spcBef>
              <a:spcAft>
                <a:spcPts val="0"/>
              </a:spcAft>
              <a:buSzPts val="1400"/>
              <a:buAutoNum type="alphaLcPeriod"/>
            </a:pPr>
            <a:r>
              <a:rPr lang="en"/>
              <a:t>Total Population/Growth</a:t>
            </a:r>
            <a:endParaRPr/>
          </a:p>
          <a:p>
            <a:pPr marL="914400" lvl="1" indent="-317500" algn="l" rtl="0">
              <a:spcBef>
                <a:spcPts val="0"/>
              </a:spcBef>
              <a:spcAft>
                <a:spcPts val="0"/>
              </a:spcAft>
              <a:buSzPts val="1400"/>
              <a:buAutoNum type="alphaLcPeriod"/>
            </a:pPr>
            <a:r>
              <a:rPr lang="en"/>
              <a:t>Population in Targeted Age Range</a:t>
            </a:r>
            <a:endParaRPr/>
          </a:p>
          <a:p>
            <a:pPr marL="914400" lvl="1" indent="-317500" algn="l" rtl="0">
              <a:spcBef>
                <a:spcPts val="0"/>
              </a:spcBef>
              <a:spcAft>
                <a:spcPts val="0"/>
              </a:spcAft>
              <a:buSzPts val="1400"/>
              <a:buAutoNum type="alphaLcPeriod"/>
            </a:pPr>
            <a:r>
              <a:rPr lang="en"/>
              <a:t>Percentage of population w/ at least a Bachelor's Degree</a:t>
            </a:r>
            <a:endParaRPr/>
          </a:p>
          <a:p>
            <a:pPr marL="914400" lvl="1" indent="-317500" algn="l" rtl="0">
              <a:spcBef>
                <a:spcPts val="0"/>
              </a:spcBef>
              <a:spcAft>
                <a:spcPts val="0"/>
              </a:spcAft>
              <a:buSzPts val="1400"/>
              <a:buAutoNum type="alphaLcPeriod"/>
            </a:pPr>
            <a:r>
              <a:rPr lang="en"/>
              <a:t>Median Household Income</a:t>
            </a:r>
            <a:endParaRPr/>
          </a:p>
          <a:p>
            <a:pPr marL="914400" lvl="1" indent="-317500" algn="l" rtl="0">
              <a:spcBef>
                <a:spcPts val="0"/>
              </a:spcBef>
              <a:spcAft>
                <a:spcPts val="0"/>
              </a:spcAft>
              <a:buSzPts val="1400"/>
              <a:buAutoNum type="alphaLcPeriod"/>
            </a:pPr>
            <a:r>
              <a:rPr lang="en"/>
              <a:t>Percentage of High Earners</a:t>
            </a:r>
            <a:endParaRPr/>
          </a:p>
          <a:p>
            <a:pPr marL="0" lvl="0" indent="0" algn="l" rtl="0">
              <a:spcBef>
                <a:spcPts val="1200"/>
              </a:spcBef>
              <a:spcAft>
                <a:spcPts val="1200"/>
              </a:spcAft>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53"/>
          <p:cNvSpPr txBox="1">
            <a:spLocks noGrp="1"/>
          </p:cNvSpPr>
          <p:nvPr>
            <p:ph type="title"/>
          </p:nvPr>
        </p:nvSpPr>
        <p:spPr>
          <a:xfrm>
            <a:off x="134925" y="64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1820"/>
              <a:t>Total Population and Growth (ACS, 2010, 2019)</a:t>
            </a:r>
            <a:endParaRPr sz="1820"/>
          </a:p>
        </p:txBody>
      </p:sp>
      <p:sp>
        <p:nvSpPr>
          <p:cNvPr id="283" name="Google Shape;283;p53"/>
          <p:cNvSpPr txBox="1"/>
          <p:nvPr/>
        </p:nvSpPr>
        <p:spPr>
          <a:xfrm>
            <a:off x="4087800" y="457925"/>
            <a:ext cx="3349800" cy="369300"/>
          </a:xfrm>
          <a:prstGeom prst="rect">
            <a:avLst/>
          </a:prstGeom>
          <a:solidFill>
            <a:srgbClr val="6FA8DC"/>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Montserrat Medium"/>
                <a:ea typeface="Montserrat Medium"/>
                <a:cs typeface="Montserrat Medium"/>
                <a:sym typeface="Montserrat Medium"/>
              </a:rPr>
              <a:t>Tampa Bay-St.Pete-Clearwater, FL MSA</a:t>
            </a:r>
            <a:endParaRPr sz="1200">
              <a:latin typeface="Montserrat Medium"/>
              <a:ea typeface="Montserrat Medium"/>
              <a:cs typeface="Montserrat Medium"/>
              <a:sym typeface="Montserrat Medium"/>
            </a:endParaRPr>
          </a:p>
        </p:txBody>
      </p:sp>
      <p:sp>
        <p:nvSpPr>
          <p:cNvPr id="284" name="Google Shape;284;p53"/>
          <p:cNvSpPr txBox="1"/>
          <p:nvPr/>
        </p:nvSpPr>
        <p:spPr>
          <a:xfrm>
            <a:off x="0" y="2816200"/>
            <a:ext cx="3516600" cy="369300"/>
          </a:xfrm>
          <a:prstGeom prst="rect">
            <a:avLst/>
          </a:prstGeom>
          <a:solidFill>
            <a:srgbClr val="6FA8DC"/>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Montserrat Medium"/>
                <a:ea typeface="Montserrat Medium"/>
                <a:cs typeface="Montserrat Medium"/>
                <a:sym typeface="Montserrat Medium"/>
              </a:rPr>
              <a:t>Portland-Vancouver-Hillsboro, OR-WA MSA</a:t>
            </a:r>
            <a:endParaRPr sz="1200">
              <a:latin typeface="Montserrat Medium"/>
              <a:ea typeface="Montserrat Medium"/>
              <a:cs typeface="Montserrat Medium"/>
              <a:sym typeface="Montserrat Medium"/>
            </a:endParaRPr>
          </a:p>
        </p:txBody>
      </p:sp>
      <p:sp>
        <p:nvSpPr>
          <p:cNvPr id="285" name="Google Shape;285;p53"/>
          <p:cNvSpPr txBox="1"/>
          <p:nvPr/>
        </p:nvSpPr>
        <p:spPr>
          <a:xfrm>
            <a:off x="-150" y="1544675"/>
            <a:ext cx="3516600" cy="554100"/>
          </a:xfrm>
          <a:prstGeom prst="rect">
            <a:avLst/>
          </a:prstGeom>
          <a:solidFill>
            <a:srgbClr val="6FA8DC"/>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Montserrat Medium"/>
                <a:ea typeface="Montserrat Medium"/>
                <a:cs typeface="Montserrat Medium"/>
                <a:sym typeface="Montserrat Medium"/>
              </a:rPr>
              <a:t>Nashville-Davidson-Murfreesboro-Franklin, TN MSA</a:t>
            </a:r>
            <a:endParaRPr sz="1200">
              <a:latin typeface="Montserrat Medium"/>
              <a:ea typeface="Montserrat Medium"/>
              <a:cs typeface="Montserrat Medium"/>
              <a:sym typeface="Montserrat Medium"/>
            </a:endParaRPr>
          </a:p>
        </p:txBody>
      </p:sp>
      <p:sp>
        <p:nvSpPr>
          <p:cNvPr id="286" name="Google Shape;286;p53"/>
          <p:cNvSpPr txBox="1"/>
          <p:nvPr/>
        </p:nvSpPr>
        <p:spPr>
          <a:xfrm>
            <a:off x="0" y="3913200"/>
            <a:ext cx="3516600" cy="369300"/>
          </a:xfrm>
          <a:prstGeom prst="rect">
            <a:avLst/>
          </a:prstGeom>
          <a:solidFill>
            <a:srgbClr val="6FA8DC"/>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Montserrat Medium"/>
                <a:ea typeface="Montserrat Medium"/>
                <a:cs typeface="Montserrat Medium"/>
                <a:sym typeface="Montserrat Medium"/>
              </a:rPr>
              <a:t>San Antonio-New Braunfels, TX MSA</a:t>
            </a:r>
            <a:endParaRPr sz="1200">
              <a:latin typeface="Montserrat Medium"/>
              <a:ea typeface="Montserrat Medium"/>
              <a:cs typeface="Montserrat Medium"/>
              <a:sym typeface="Montserrat Medium"/>
            </a:endParaRPr>
          </a:p>
        </p:txBody>
      </p:sp>
      <p:sp>
        <p:nvSpPr>
          <p:cNvPr id="287" name="Google Shape;287;p53"/>
          <p:cNvSpPr txBox="1"/>
          <p:nvPr/>
        </p:nvSpPr>
        <p:spPr>
          <a:xfrm>
            <a:off x="0" y="457925"/>
            <a:ext cx="3516600" cy="369300"/>
          </a:xfrm>
          <a:prstGeom prst="rect">
            <a:avLst/>
          </a:prstGeom>
          <a:solidFill>
            <a:srgbClr val="6FA8DC"/>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Montserrat Medium"/>
                <a:ea typeface="Montserrat Medium"/>
                <a:cs typeface="Montserrat Medium"/>
                <a:sym typeface="Montserrat Medium"/>
              </a:rPr>
              <a:t>Charlotte-Concord-Gastonia, NC-SC MSA</a:t>
            </a:r>
            <a:endParaRPr sz="1200">
              <a:latin typeface="Montserrat Medium"/>
              <a:ea typeface="Montserrat Medium"/>
              <a:cs typeface="Montserrat Medium"/>
              <a:sym typeface="Montserrat Medium"/>
            </a:endParaRPr>
          </a:p>
        </p:txBody>
      </p:sp>
      <p:sp>
        <p:nvSpPr>
          <p:cNvPr id="288" name="Google Shape;288;p53"/>
          <p:cNvSpPr txBox="1"/>
          <p:nvPr/>
        </p:nvSpPr>
        <p:spPr>
          <a:xfrm>
            <a:off x="85850" y="858600"/>
            <a:ext cx="3349800" cy="646500"/>
          </a:xfrm>
          <a:prstGeom prst="rect">
            <a:avLst/>
          </a:prstGeom>
          <a:noFill/>
          <a:ln>
            <a:noFill/>
          </a:ln>
        </p:spPr>
        <p:txBody>
          <a:bodyPr spcFirstLastPara="1" wrap="square" lIns="91425" tIns="91425" rIns="91425" bIns="91425" anchor="t" anchorCtr="0">
            <a:spAutoFit/>
          </a:bodyPr>
          <a:lstStyle/>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2010: 1,764,313		</a:t>
            </a:r>
            <a:endParaRPr sz="1000">
              <a:solidFill>
                <a:srgbClr val="FFFFFF"/>
              </a:solidFill>
              <a:latin typeface="Montserrat Medium"/>
              <a:ea typeface="Montserrat Medium"/>
              <a:cs typeface="Montserrat Medium"/>
              <a:sym typeface="Montserrat Medium"/>
            </a:endParaRPr>
          </a:p>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2019: 2,636,883 </a:t>
            </a:r>
            <a:r>
              <a:rPr lang="en" sz="1000">
                <a:solidFill>
                  <a:srgbClr val="FFFFFF"/>
                </a:solidFill>
                <a:highlight>
                  <a:srgbClr val="00FF00"/>
                </a:highlight>
                <a:latin typeface="Montserrat Medium"/>
                <a:ea typeface="Montserrat Medium"/>
                <a:cs typeface="Montserrat Medium"/>
                <a:sym typeface="Montserrat Medium"/>
              </a:rPr>
              <a:t>(+872,570)</a:t>
            </a:r>
            <a:r>
              <a:rPr lang="en" sz="1000">
                <a:solidFill>
                  <a:srgbClr val="FFFFFF"/>
                </a:solidFill>
                <a:highlight>
                  <a:srgbClr val="6AA84F"/>
                </a:highlight>
                <a:latin typeface="Montserrat Medium"/>
                <a:ea typeface="Montserrat Medium"/>
                <a:cs typeface="Montserrat Medium"/>
                <a:sym typeface="Montserrat Medium"/>
              </a:rPr>
              <a:t>	</a:t>
            </a:r>
            <a:endParaRPr sz="1000">
              <a:solidFill>
                <a:srgbClr val="FFFFFF"/>
              </a:solidFill>
              <a:highlight>
                <a:srgbClr val="6AA84F"/>
              </a:highlight>
              <a:latin typeface="Montserrat Medium"/>
              <a:ea typeface="Montserrat Medium"/>
              <a:cs typeface="Montserrat Medium"/>
              <a:sym typeface="Montserrat Medium"/>
            </a:endParaRPr>
          </a:p>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Total Growth Rate: 49.49%, AAGR: 4.95%</a:t>
            </a:r>
            <a:endParaRPr sz="1000">
              <a:solidFill>
                <a:srgbClr val="FFFFFF"/>
              </a:solidFill>
              <a:latin typeface="Montserrat Medium"/>
              <a:ea typeface="Montserrat Medium"/>
              <a:cs typeface="Montserrat Medium"/>
              <a:sym typeface="Montserrat Medium"/>
            </a:endParaRPr>
          </a:p>
        </p:txBody>
      </p:sp>
      <p:sp>
        <p:nvSpPr>
          <p:cNvPr id="289" name="Google Shape;289;p53"/>
          <p:cNvSpPr txBox="1"/>
          <p:nvPr/>
        </p:nvSpPr>
        <p:spPr>
          <a:xfrm>
            <a:off x="85850" y="2134238"/>
            <a:ext cx="3349800" cy="646500"/>
          </a:xfrm>
          <a:prstGeom prst="rect">
            <a:avLst/>
          </a:prstGeom>
          <a:noFill/>
          <a:ln>
            <a:noFill/>
          </a:ln>
        </p:spPr>
        <p:txBody>
          <a:bodyPr spcFirstLastPara="1" wrap="square" lIns="91425" tIns="91425" rIns="91425" bIns="91425" anchor="t" anchorCtr="0">
            <a:spAutoFit/>
          </a:bodyPr>
          <a:lstStyle/>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2010: 1,593,050		</a:t>
            </a:r>
            <a:endParaRPr sz="1000">
              <a:solidFill>
                <a:srgbClr val="FFFFFF"/>
              </a:solidFill>
              <a:latin typeface="Montserrat Medium"/>
              <a:ea typeface="Montserrat Medium"/>
              <a:cs typeface="Montserrat Medium"/>
              <a:sym typeface="Montserrat Medium"/>
            </a:endParaRPr>
          </a:p>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2019: 1,933,860 </a:t>
            </a:r>
            <a:r>
              <a:rPr lang="en" sz="1000">
                <a:solidFill>
                  <a:srgbClr val="FFFFFF"/>
                </a:solidFill>
                <a:highlight>
                  <a:srgbClr val="00FF00"/>
                </a:highlight>
                <a:latin typeface="Montserrat Medium"/>
                <a:ea typeface="Montserrat Medium"/>
                <a:cs typeface="Montserrat Medium"/>
                <a:sym typeface="Montserrat Medium"/>
              </a:rPr>
              <a:t>(+340,810)</a:t>
            </a:r>
            <a:r>
              <a:rPr lang="en" sz="1000">
                <a:solidFill>
                  <a:srgbClr val="FFFFFF"/>
                </a:solidFill>
                <a:highlight>
                  <a:srgbClr val="6AA84F"/>
                </a:highlight>
                <a:latin typeface="Montserrat Medium"/>
                <a:ea typeface="Montserrat Medium"/>
                <a:cs typeface="Montserrat Medium"/>
                <a:sym typeface="Montserrat Medium"/>
              </a:rPr>
              <a:t>	</a:t>
            </a:r>
            <a:endParaRPr sz="1000">
              <a:solidFill>
                <a:srgbClr val="FFFFFF"/>
              </a:solidFill>
              <a:highlight>
                <a:srgbClr val="6AA84F"/>
              </a:highlight>
              <a:latin typeface="Montserrat Medium"/>
              <a:ea typeface="Montserrat Medium"/>
              <a:cs typeface="Montserrat Medium"/>
              <a:sym typeface="Montserrat Medium"/>
            </a:endParaRPr>
          </a:p>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Total Growth Rate: 21.39%, AAGR: 2.14%</a:t>
            </a:r>
            <a:endParaRPr sz="1000">
              <a:solidFill>
                <a:srgbClr val="FFFFFF"/>
              </a:solidFill>
              <a:latin typeface="Montserrat Medium"/>
              <a:ea typeface="Montserrat Medium"/>
              <a:cs typeface="Montserrat Medium"/>
              <a:sym typeface="Montserrat Medium"/>
            </a:endParaRPr>
          </a:p>
        </p:txBody>
      </p:sp>
      <p:sp>
        <p:nvSpPr>
          <p:cNvPr id="290" name="Google Shape;290;p53"/>
          <p:cNvSpPr txBox="1"/>
          <p:nvPr/>
        </p:nvSpPr>
        <p:spPr>
          <a:xfrm>
            <a:off x="85850" y="3226100"/>
            <a:ext cx="3349800" cy="646500"/>
          </a:xfrm>
          <a:prstGeom prst="rect">
            <a:avLst/>
          </a:prstGeom>
          <a:noFill/>
          <a:ln>
            <a:noFill/>
          </a:ln>
        </p:spPr>
        <p:txBody>
          <a:bodyPr spcFirstLastPara="1" wrap="square" lIns="91425" tIns="91425" rIns="91425" bIns="91425" anchor="t" anchorCtr="0">
            <a:spAutoFit/>
          </a:bodyPr>
          <a:lstStyle/>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2010: 2,232,496		</a:t>
            </a:r>
            <a:endParaRPr sz="1000">
              <a:solidFill>
                <a:srgbClr val="FFFFFF"/>
              </a:solidFill>
              <a:latin typeface="Montserrat Medium"/>
              <a:ea typeface="Montserrat Medium"/>
              <a:cs typeface="Montserrat Medium"/>
              <a:sym typeface="Montserrat Medium"/>
            </a:endParaRPr>
          </a:p>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2019: 2,493,221 </a:t>
            </a:r>
            <a:r>
              <a:rPr lang="en" sz="1000">
                <a:solidFill>
                  <a:srgbClr val="FFFFFF"/>
                </a:solidFill>
                <a:highlight>
                  <a:srgbClr val="00FF00"/>
                </a:highlight>
                <a:latin typeface="Montserrat Medium"/>
                <a:ea typeface="Montserrat Medium"/>
                <a:cs typeface="Montserrat Medium"/>
                <a:sym typeface="Montserrat Medium"/>
              </a:rPr>
              <a:t>(+260,725)</a:t>
            </a:r>
            <a:r>
              <a:rPr lang="en" sz="1000">
                <a:solidFill>
                  <a:srgbClr val="FFFFFF"/>
                </a:solidFill>
                <a:highlight>
                  <a:srgbClr val="6AA84F"/>
                </a:highlight>
                <a:latin typeface="Montserrat Medium"/>
                <a:ea typeface="Montserrat Medium"/>
                <a:cs typeface="Montserrat Medium"/>
                <a:sym typeface="Montserrat Medium"/>
              </a:rPr>
              <a:t>	</a:t>
            </a:r>
            <a:endParaRPr sz="1000">
              <a:solidFill>
                <a:srgbClr val="FFFFFF"/>
              </a:solidFill>
              <a:highlight>
                <a:srgbClr val="6AA84F"/>
              </a:highlight>
              <a:latin typeface="Montserrat Medium"/>
              <a:ea typeface="Montserrat Medium"/>
              <a:cs typeface="Montserrat Medium"/>
              <a:sym typeface="Montserrat Medium"/>
            </a:endParaRPr>
          </a:p>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Total Growth Rate: 11.68%, AAGR: 1.17%</a:t>
            </a:r>
            <a:endParaRPr sz="1000">
              <a:solidFill>
                <a:srgbClr val="FFFFFF"/>
              </a:solidFill>
              <a:latin typeface="Montserrat Medium"/>
              <a:ea typeface="Montserrat Medium"/>
              <a:cs typeface="Montserrat Medium"/>
              <a:sym typeface="Montserrat Medium"/>
            </a:endParaRPr>
          </a:p>
        </p:txBody>
      </p:sp>
      <p:sp>
        <p:nvSpPr>
          <p:cNvPr id="291" name="Google Shape;291;p53"/>
          <p:cNvSpPr txBox="1"/>
          <p:nvPr/>
        </p:nvSpPr>
        <p:spPr>
          <a:xfrm>
            <a:off x="83400" y="4323100"/>
            <a:ext cx="3349800" cy="646500"/>
          </a:xfrm>
          <a:prstGeom prst="rect">
            <a:avLst/>
          </a:prstGeom>
          <a:noFill/>
          <a:ln>
            <a:noFill/>
          </a:ln>
        </p:spPr>
        <p:txBody>
          <a:bodyPr spcFirstLastPara="1" wrap="square" lIns="91425" tIns="91425" rIns="91425" bIns="91425" anchor="t" anchorCtr="0">
            <a:spAutoFit/>
          </a:bodyPr>
          <a:lstStyle/>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2010: 2,157,897		</a:t>
            </a:r>
            <a:endParaRPr sz="1000">
              <a:solidFill>
                <a:srgbClr val="FFFFFF"/>
              </a:solidFill>
              <a:latin typeface="Montserrat Medium"/>
              <a:ea typeface="Montserrat Medium"/>
              <a:cs typeface="Montserrat Medium"/>
              <a:sym typeface="Montserrat Medium"/>
            </a:endParaRPr>
          </a:p>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2019: 2,550,960 </a:t>
            </a:r>
            <a:r>
              <a:rPr lang="en" sz="1000">
                <a:solidFill>
                  <a:srgbClr val="FFFFFF"/>
                </a:solidFill>
                <a:highlight>
                  <a:srgbClr val="00FF00"/>
                </a:highlight>
                <a:latin typeface="Montserrat Medium"/>
                <a:ea typeface="Montserrat Medium"/>
                <a:cs typeface="Montserrat Medium"/>
                <a:sym typeface="Montserrat Medium"/>
              </a:rPr>
              <a:t>(+393,063)</a:t>
            </a:r>
            <a:r>
              <a:rPr lang="en" sz="1000">
                <a:solidFill>
                  <a:srgbClr val="FFFFFF"/>
                </a:solidFill>
                <a:highlight>
                  <a:srgbClr val="6AA84F"/>
                </a:highlight>
                <a:latin typeface="Montserrat Medium"/>
                <a:ea typeface="Montserrat Medium"/>
                <a:cs typeface="Montserrat Medium"/>
                <a:sym typeface="Montserrat Medium"/>
              </a:rPr>
              <a:t>	</a:t>
            </a:r>
            <a:endParaRPr sz="1000">
              <a:solidFill>
                <a:srgbClr val="FFFFFF"/>
              </a:solidFill>
              <a:highlight>
                <a:srgbClr val="6AA84F"/>
              </a:highlight>
              <a:latin typeface="Montserrat Medium"/>
              <a:ea typeface="Montserrat Medium"/>
              <a:cs typeface="Montserrat Medium"/>
              <a:sym typeface="Montserrat Medium"/>
            </a:endParaRPr>
          </a:p>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Total Growth Rate: 18.22%, AAGR: 1.82%</a:t>
            </a:r>
            <a:endParaRPr sz="1000">
              <a:solidFill>
                <a:srgbClr val="FFFFFF"/>
              </a:solidFill>
              <a:latin typeface="Montserrat Medium"/>
              <a:ea typeface="Montserrat Medium"/>
              <a:cs typeface="Montserrat Medium"/>
              <a:sym typeface="Montserrat Medium"/>
            </a:endParaRPr>
          </a:p>
        </p:txBody>
      </p:sp>
      <p:sp>
        <p:nvSpPr>
          <p:cNvPr id="292" name="Google Shape;292;p53"/>
          <p:cNvSpPr txBox="1"/>
          <p:nvPr/>
        </p:nvSpPr>
        <p:spPr>
          <a:xfrm>
            <a:off x="4087800" y="898175"/>
            <a:ext cx="3349800" cy="646500"/>
          </a:xfrm>
          <a:prstGeom prst="rect">
            <a:avLst/>
          </a:prstGeom>
          <a:noFill/>
          <a:ln>
            <a:noFill/>
          </a:ln>
        </p:spPr>
        <p:txBody>
          <a:bodyPr spcFirstLastPara="1" wrap="square" lIns="91425" tIns="91425" rIns="91425" bIns="91425" anchor="t" anchorCtr="0">
            <a:spAutoFit/>
          </a:bodyPr>
          <a:lstStyle/>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2010: 2,789,116		</a:t>
            </a:r>
            <a:endParaRPr sz="1000">
              <a:solidFill>
                <a:srgbClr val="FFFFFF"/>
              </a:solidFill>
              <a:latin typeface="Montserrat Medium"/>
              <a:ea typeface="Montserrat Medium"/>
              <a:cs typeface="Montserrat Medium"/>
              <a:sym typeface="Montserrat Medium"/>
            </a:endParaRPr>
          </a:p>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2019: 3,194,831 </a:t>
            </a:r>
            <a:r>
              <a:rPr lang="en" sz="1000">
                <a:solidFill>
                  <a:srgbClr val="FFFFFF"/>
                </a:solidFill>
                <a:highlight>
                  <a:srgbClr val="00FF00"/>
                </a:highlight>
                <a:latin typeface="Montserrat Medium"/>
                <a:ea typeface="Montserrat Medium"/>
                <a:cs typeface="Montserrat Medium"/>
                <a:sym typeface="Montserrat Medium"/>
              </a:rPr>
              <a:t>(+405,715)</a:t>
            </a:r>
            <a:r>
              <a:rPr lang="en" sz="1000">
                <a:solidFill>
                  <a:srgbClr val="FFFFFF"/>
                </a:solidFill>
                <a:highlight>
                  <a:srgbClr val="6AA84F"/>
                </a:highlight>
                <a:latin typeface="Montserrat Medium"/>
                <a:ea typeface="Montserrat Medium"/>
                <a:cs typeface="Montserrat Medium"/>
                <a:sym typeface="Montserrat Medium"/>
              </a:rPr>
              <a:t>	</a:t>
            </a:r>
            <a:endParaRPr sz="1000">
              <a:solidFill>
                <a:srgbClr val="FFFFFF"/>
              </a:solidFill>
              <a:highlight>
                <a:srgbClr val="6AA84F"/>
              </a:highlight>
              <a:latin typeface="Montserrat Medium"/>
              <a:ea typeface="Montserrat Medium"/>
              <a:cs typeface="Montserrat Medium"/>
              <a:sym typeface="Montserrat Medium"/>
            </a:endParaRPr>
          </a:p>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Total Growth Rate: 14.55%, AAGR: 1.45%</a:t>
            </a:r>
            <a:endParaRPr sz="1000">
              <a:solidFill>
                <a:srgbClr val="FFFFFF"/>
              </a:solidFill>
              <a:latin typeface="Montserrat Medium"/>
              <a:ea typeface="Montserrat Medium"/>
              <a:cs typeface="Montserrat Medium"/>
              <a:sym typeface="Montserrat Medium"/>
            </a:endParaRPr>
          </a:p>
        </p:txBody>
      </p:sp>
      <p:sp>
        <p:nvSpPr>
          <p:cNvPr id="293" name="Google Shape;293;p53"/>
          <p:cNvSpPr/>
          <p:nvPr/>
        </p:nvSpPr>
        <p:spPr>
          <a:xfrm>
            <a:off x="4747750" y="1533450"/>
            <a:ext cx="707700" cy="646500"/>
          </a:xfrm>
          <a:prstGeom prst="ellipse">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94" name="Google Shape;294;p53"/>
          <p:cNvCxnSpPr/>
          <p:nvPr/>
        </p:nvCxnSpPr>
        <p:spPr>
          <a:xfrm>
            <a:off x="4087800" y="2177150"/>
            <a:ext cx="7800" cy="2223900"/>
          </a:xfrm>
          <a:prstGeom prst="straightConnector1">
            <a:avLst/>
          </a:prstGeom>
          <a:noFill/>
          <a:ln w="9525" cap="flat" cmpd="sng">
            <a:solidFill>
              <a:schemeClr val="dk2"/>
            </a:solidFill>
            <a:prstDash val="solid"/>
            <a:round/>
            <a:headEnd type="none" w="med" len="med"/>
            <a:tailEnd type="triangle" w="med" len="med"/>
          </a:ln>
        </p:spPr>
      </p:cxnSp>
      <p:sp>
        <p:nvSpPr>
          <p:cNvPr id="295" name="Google Shape;295;p53"/>
          <p:cNvSpPr txBox="1"/>
          <p:nvPr/>
        </p:nvSpPr>
        <p:spPr>
          <a:xfrm>
            <a:off x="3740000" y="1959425"/>
            <a:ext cx="9174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rgbClr val="FFFFFF"/>
                </a:solidFill>
                <a:latin typeface="Montserrat Medium"/>
                <a:ea typeface="Montserrat Medium"/>
                <a:cs typeface="Montserrat Medium"/>
                <a:sym typeface="Montserrat Medium"/>
              </a:rPr>
              <a:t>Highest AAGR</a:t>
            </a:r>
            <a:endParaRPr sz="800">
              <a:solidFill>
                <a:srgbClr val="FFFFFF"/>
              </a:solidFill>
              <a:latin typeface="Montserrat Medium"/>
              <a:ea typeface="Montserrat Medium"/>
              <a:cs typeface="Montserrat Medium"/>
              <a:sym typeface="Montserrat Medium"/>
            </a:endParaRPr>
          </a:p>
        </p:txBody>
      </p:sp>
      <p:sp>
        <p:nvSpPr>
          <p:cNvPr id="296" name="Google Shape;296;p53"/>
          <p:cNvSpPr txBox="1"/>
          <p:nvPr/>
        </p:nvSpPr>
        <p:spPr>
          <a:xfrm>
            <a:off x="3740000" y="4401050"/>
            <a:ext cx="9174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rgbClr val="FFFFFF"/>
                </a:solidFill>
                <a:latin typeface="Montserrat Medium"/>
                <a:ea typeface="Montserrat Medium"/>
                <a:cs typeface="Montserrat Medium"/>
                <a:sym typeface="Montserrat Medium"/>
              </a:rPr>
              <a:t>Lowest AAGR</a:t>
            </a:r>
            <a:endParaRPr sz="800">
              <a:solidFill>
                <a:srgbClr val="FFFFFF"/>
              </a:solidFill>
              <a:latin typeface="Montserrat Medium"/>
              <a:ea typeface="Montserrat Medium"/>
              <a:cs typeface="Montserrat Medium"/>
              <a:sym typeface="Montserrat Medium"/>
            </a:endParaRPr>
          </a:p>
        </p:txBody>
      </p:sp>
      <p:sp>
        <p:nvSpPr>
          <p:cNvPr id="297" name="Google Shape;297;p53"/>
          <p:cNvSpPr/>
          <p:nvPr/>
        </p:nvSpPr>
        <p:spPr>
          <a:xfrm>
            <a:off x="4747750" y="2209813"/>
            <a:ext cx="707700" cy="646500"/>
          </a:xfrm>
          <a:prstGeom prst="ellipse">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53"/>
          <p:cNvSpPr/>
          <p:nvPr/>
        </p:nvSpPr>
        <p:spPr>
          <a:xfrm>
            <a:off x="4747750" y="3661988"/>
            <a:ext cx="707700" cy="646500"/>
          </a:xfrm>
          <a:prstGeom prst="ellipse">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53"/>
          <p:cNvSpPr/>
          <p:nvPr/>
        </p:nvSpPr>
        <p:spPr>
          <a:xfrm>
            <a:off x="4747750" y="2922913"/>
            <a:ext cx="707700" cy="646500"/>
          </a:xfrm>
          <a:prstGeom prst="ellipse">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53"/>
          <p:cNvSpPr/>
          <p:nvPr/>
        </p:nvSpPr>
        <p:spPr>
          <a:xfrm>
            <a:off x="4750200" y="4401050"/>
            <a:ext cx="707700" cy="646500"/>
          </a:xfrm>
          <a:prstGeom prst="ellipse">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53"/>
          <p:cNvSpPr txBox="1"/>
          <p:nvPr/>
        </p:nvSpPr>
        <p:spPr>
          <a:xfrm>
            <a:off x="4805275" y="1692600"/>
            <a:ext cx="801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FFFFFF"/>
                </a:solidFill>
                <a:latin typeface="Montserrat Medium"/>
                <a:ea typeface="Montserrat Medium"/>
                <a:cs typeface="Montserrat Medium"/>
                <a:sym typeface="Montserrat Medium"/>
              </a:rPr>
              <a:t>4.95%</a:t>
            </a:r>
            <a:endParaRPr sz="1100">
              <a:solidFill>
                <a:srgbClr val="FFFFFF"/>
              </a:solidFill>
              <a:latin typeface="Montserrat Medium"/>
              <a:ea typeface="Montserrat Medium"/>
              <a:cs typeface="Montserrat Medium"/>
              <a:sym typeface="Montserrat Medium"/>
            </a:endParaRPr>
          </a:p>
        </p:txBody>
      </p:sp>
      <p:sp>
        <p:nvSpPr>
          <p:cNvPr id="302" name="Google Shape;302;p53"/>
          <p:cNvSpPr txBox="1"/>
          <p:nvPr/>
        </p:nvSpPr>
        <p:spPr>
          <a:xfrm>
            <a:off x="5660575" y="1677150"/>
            <a:ext cx="2216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FFFF"/>
                </a:solidFill>
                <a:latin typeface="Montserrat Medium"/>
                <a:ea typeface="Montserrat Medium"/>
                <a:cs typeface="Montserrat Medium"/>
                <a:sym typeface="Montserrat Medium"/>
              </a:rPr>
              <a:t>Charlotte MSA AAGR</a:t>
            </a:r>
            <a:endParaRPr>
              <a:solidFill>
                <a:srgbClr val="FFFFFF"/>
              </a:solidFill>
              <a:latin typeface="Montserrat Medium"/>
              <a:ea typeface="Montserrat Medium"/>
              <a:cs typeface="Montserrat Medium"/>
              <a:sym typeface="Montserrat Medium"/>
            </a:endParaRPr>
          </a:p>
        </p:txBody>
      </p:sp>
      <p:sp>
        <p:nvSpPr>
          <p:cNvPr id="303" name="Google Shape;303;p53"/>
          <p:cNvSpPr txBox="1"/>
          <p:nvPr/>
        </p:nvSpPr>
        <p:spPr>
          <a:xfrm>
            <a:off x="5750775" y="2352888"/>
            <a:ext cx="2216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FFFF"/>
                </a:solidFill>
                <a:latin typeface="Montserrat Medium"/>
                <a:ea typeface="Montserrat Medium"/>
                <a:cs typeface="Montserrat Medium"/>
                <a:sym typeface="Montserrat Medium"/>
              </a:rPr>
              <a:t>Nashville MSA AAGR</a:t>
            </a:r>
            <a:endParaRPr>
              <a:solidFill>
                <a:srgbClr val="FFFFFF"/>
              </a:solidFill>
              <a:latin typeface="Montserrat Medium"/>
              <a:ea typeface="Montserrat Medium"/>
              <a:cs typeface="Montserrat Medium"/>
              <a:sym typeface="Montserrat Medium"/>
            </a:endParaRPr>
          </a:p>
        </p:txBody>
      </p:sp>
      <p:sp>
        <p:nvSpPr>
          <p:cNvPr id="304" name="Google Shape;304;p53"/>
          <p:cNvSpPr txBox="1"/>
          <p:nvPr/>
        </p:nvSpPr>
        <p:spPr>
          <a:xfrm>
            <a:off x="5750775" y="4481875"/>
            <a:ext cx="2216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FFFF"/>
                </a:solidFill>
                <a:latin typeface="Montserrat Medium"/>
                <a:ea typeface="Montserrat Medium"/>
                <a:cs typeface="Montserrat Medium"/>
                <a:sym typeface="Montserrat Medium"/>
              </a:rPr>
              <a:t>Portland MSA AAGR</a:t>
            </a:r>
            <a:endParaRPr>
              <a:solidFill>
                <a:srgbClr val="FFFFFF"/>
              </a:solidFill>
              <a:latin typeface="Montserrat Medium"/>
              <a:ea typeface="Montserrat Medium"/>
              <a:cs typeface="Montserrat Medium"/>
              <a:sym typeface="Montserrat Medium"/>
            </a:endParaRPr>
          </a:p>
        </p:txBody>
      </p:sp>
      <p:sp>
        <p:nvSpPr>
          <p:cNvPr id="305" name="Google Shape;305;p53"/>
          <p:cNvSpPr txBox="1"/>
          <p:nvPr/>
        </p:nvSpPr>
        <p:spPr>
          <a:xfrm>
            <a:off x="5660575" y="3028613"/>
            <a:ext cx="2746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FFFF"/>
                </a:solidFill>
                <a:latin typeface="Montserrat Medium"/>
                <a:ea typeface="Montserrat Medium"/>
                <a:cs typeface="Montserrat Medium"/>
                <a:sym typeface="Montserrat Medium"/>
              </a:rPr>
              <a:t>San Antonio MSA AAGR</a:t>
            </a:r>
            <a:endParaRPr>
              <a:solidFill>
                <a:srgbClr val="FFFFFF"/>
              </a:solidFill>
              <a:latin typeface="Montserrat Medium"/>
              <a:ea typeface="Montserrat Medium"/>
              <a:cs typeface="Montserrat Medium"/>
              <a:sym typeface="Montserrat Medium"/>
            </a:endParaRPr>
          </a:p>
        </p:txBody>
      </p:sp>
      <p:sp>
        <p:nvSpPr>
          <p:cNvPr id="306" name="Google Shape;306;p53"/>
          <p:cNvSpPr txBox="1"/>
          <p:nvPr/>
        </p:nvSpPr>
        <p:spPr>
          <a:xfrm>
            <a:off x="5750775" y="3799825"/>
            <a:ext cx="2873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FFFF"/>
                </a:solidFill>
                <a:latin typeface="Montserrat Medium"/>
                <a:ea typeface="Montserrat Medium"/>
                <a:cs typeface="Montserrat Medium"/>
                <a:sym typeface="Montserrat Medium"/>
              </a:rPr>
              <a:t>Tampa Bay MSA AAGR</a:t>
            </a:r>
            <a:endParaRPr>
              <a:solidFill>
                <a:srgbClr val="FFFFFF"/>
              </a:solidFill>
              <a:latin typeface="Montserrat Medium"/>
              <a:ea typeface="Montserrat Medium"/>
              <a:cs typeface="Montserrat Medium"/>
              <a:sym typeface="Montserrat Medium"/>
            </a:endParaRPr>
          </a:p>
        </p:txBody>
      </p:sp>
      <p:sp>
        <p:nvSpPr>
          <p:cNvPr id="307" name="Google Shape;307;p53"/>
          <p:cNvSpPr txBox="1"/>
          <p:nvPr/>
        </p:nvSpPr>
        <p:spPr>
          <a:xfrm>
            <a:off x="4805275" y="2307763"/>
            <a:ext cx="801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FFFFFF"/>
                </a:solidFill>
                <a:latin typeface="Montserrat Medium"/>
                <a:ea typeface="Montserrat Medium"/>
                <a:cs typeface="Montserrat Medium"/>
                <a:sym typeface="Montserrat Medium"/>
              </a:rPr>
              <a:t>2.14%</a:t>
            </a:r>
            <a:endParaRPr sz="1100">
              <a:solidFill>
                <a:srgbClr val="FFFFFF"/>
              </a:solidFill>
              <a:latin typeface="Montserrat Medium"/>
              <a:ea typeface="Montserrat Medium"/>
              <a:cs typeface="Montserrat Medium"/>
              <a:sym typeface="Montserrat Medium"/>
            </a:endParaRPr>
          </a:p>
        </p:txBody>
      </p:sp>
      <p:sp>
        <p:nvSpPr>
          <p:cNvPr id="308" name="Google Shape;308;p53"/>
          <p:cNvSpPr txBox="1"/>
          <p:nvPr/>
        </p:nvSpPr>
        <p:spPr>
          <a:xfrm>
            <a:off x="4805275" y="4556025"/>
            <a:ext cx="801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FFFFFF"/>
                </a:solidFill>
                <a:latin typeface="Montserrat Medium"/>
                <a:ea typeface="Montserrat Medium"/>
                <a:cs typeface="Montserrat Medium"/>
                <a:sym typeface="Montserrat Medium"/>
              </a:rPr>
              <a:t>1.17%</a:t>
            </a:r>
            <a:endParaRPr sz="1100">
              <a:solidFill>
                <a:srgbClr val="FFFFFF"/>
              </a:solidFill>
              <a:latin typeface="Montserrat Medium"/>
              <a:ea typeface="Montserrat Medium"/>
              <a:cs typeface="Montserrat Medium"/>
              <a:sym typeface="Montserrat Medium"/>
            </a:endParaRPr>
          </a:p>
        </p:txBody>
      </p:sp>
      <p:sp>
        <p:nvSpPr>
          <p:cNvPr id="309" name="Google Shape;309;p53"/>
          <p:cNvSpPr txBox="1"/>
          <p:nvPr/>
        </p:nvSpPr>
        <p:spPr>
          <a:xfrm>
            <a:off x="4747750" y="3074513"/>
            <a:ext cx="801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FFFFFF"/>
                </a:solidFill>
                <a:latin typeface="Montserrat Medium"/>
                <a:ea typeface="Montserrat Medium"/>
                <a:cs typeface="Montserrat Medium"/>
                <a:sym typeface="Montserrat Medium"/>
              </a:rPr>
              <a:t>1.82%</a:t>
            </a:r>
            <a:endParaRPr sz="1100">
              <a:solidFill>
                <a:srgbClr val="FFFFFF"/>
              </a:solidFill>
              <a:latin typeface="Montserrat Medium"/>
              <a:ea typeface="Montserrat Medium"/>
              <a:cs typeface="Montserrat Medium"/>
              <a:sym typeface="Montserrat Medium"/>
            </a:endParaRPr>
          </a:p>
        </p:txBody>
      </p:sp>
      <p:sp>
        <p:nvSpPr>
          <p:cNvPr id="310" name="Google Shape;310;p53"/>
          <p:cNvSpPr txBox="1"/>
          <p:nvPr/>
        </p:nvSpPr>
        <p:spPr>
          <a:xfrm>
            <a:off x="4747750" y="3815275"/>
            <a:ext cx="801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FFFFFF"/>
                </a:solidFill>
                <a:latin typeface="Montserrat Medium"/>
                <a:ea typeface="Montserrat Medium"/>
                <a:cs typeface="Montserrat Medium"/>
                <a:sym typeface="Montserrat Medium"/>
              </a:rPr>
              <a:t>1.45%</a:t>
            </a:r>
            <a:endParaRPr sz="1100">
              <a:solidFill>
                <a:srgbClr val="FFFFFF"/>
              </a:solidFill>
              <a:latin typeface="Montserrat Medium"/>
              <a:ea typeface="Montserrat Medium"/>
              <a:cs typeface="Montserrat Medium"/>
              <a:sym typeface="Montserrat Medium"/>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t>Question #1a:  Demographics, Employment Data, Regional Comparison, Decentralization Trends</a:t>
            </a:r>
            <a:endParaRPr b="1"/>
          </a:p>
        </p:txBody>
      </p:sp>
      <p:sp>
        <p:nvSpPr>
          <p:cNvPr id="114" name="Google Shape;114;p27"/>
          <p:cNvSpPr txBox="1"/>
          <p:nvPr/>
        </p:nvSpPr>
        <p:spPr>
          <a:xfrm>
            <a:off x="311700" y="596450"/>
            <a:ext cx="85206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100">
              <a:solidFill>
                <a:schemeClr val="dk1"/>
              </a:solidFill>
            </a:endParaRPr>
          </a:p>
        </p:txBody>
      </p:sp>
      <p:sp>
        <p:nvSpPr>
          <p:cNvPr id="115" name="Google Shape;115;p27"/>
          <p:cNvSpPr txBox="1">
            <a:spLocks noGrp="1"/>
          </p:cNvSpPr>
          <p:nvPr>
            <p:ph type="body" idx="1"/>
          </p:nvPr>
        </p:nvSpPr>
        <p:spPr>
          <a:xfrm>
            <a:off x="392275" y="1515075"/>
            <a:ext cx="8520600" cy="3416400"/>
          </a:xfrm>
          <a:prstGeom prst="rect">
            <a:avLst/>
          </a:prstGeom>
        </p:spPr>
        <p:txBody>
          <a:bodyPr spcFirstLastPara="1" wrap="square" lIns="91425" tIns="91425" rIns="91425" bIns="91425" anchor="t" anchorCtr="0">
            <a:normAutofit/>
          </a:bodyPr>
          <a:lstStyle/>
          <a:p>
            <a:pPr marL="914400" lvl="0" indent="0" algn="l" rtl="0">
              <a:lnSpc>
                <a:spcPct val="100000"/>
              </a:lnSpc>
              <a:spcBef>
                <a:spcPts val="1200"/>
              </a:spcBef>
              <a:spcAft>
                <a:spcPts val="0"/>
              </a:spcAft>
              <a:buNone/>
            </a:pPr>
            <a:r>
              <a:rPr lang="en">
                <a:solidFill>
                  <a:schemeClr val="dk1"/>
                </a:solidFill>
              </a:rPr>
              <a:t>Using demographic and employment data explain the changes taking place in Richmond compared to its region.  Explain the factors that sustain decentralization trends that you have observed.</a:t>
            </a:r>
            <a:endParaRPr>
              <a:solidFill>
                <a:schemeClr val="dk1"/>
              </a:solidFill>
            </a:endParaRPr>
          </a:p>
          <a:p>
            <a:pPr marL="0" lvl="0" indent="0" algn="l" rtl="0">
              <a:lnSpc>
                <a:spcPct val="100000"/>
              </a:lnSpc>
              <a:spcBef>
                <a:spcPts val="0"/>
              </a:spcBef>
              <a:spcAft>
                <a:spcPts val="0"/>
              </a:spcAft>
              <a:buNone/>
            </a:pPr>
            <a:endParaRPr sz="1400">
              <a:solidFill>
                <a:srgbClr val="000000"/>
              </a:solidFill>
            </a:endParaRPr>
          </a:p>
          <a:p>
            <a:pPr marL="0" lvl="0" indent="0" algn="l" rtl="0">
              <a:spcBef>
                <a:spcPts val="0"/>
              </a:spcBef>
              <a:spcAft>
                <a:spcPts val="1200"/>
              </a:spcAft>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54"/>
          <p:cNvSpPr txBox="1">
            <a:spLocks noGrp="1"/>
          </p:cNvSpPr>
          <p:nvPr>
            <p:ph type="title"/>
          </p:nvPr>
        </p:nvSpPr>
        <p:spPr>
          <a:xfrm>
            <a:off x="134925" y="64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1820"/>
              <a:t>Percent Population in 18-44 Range (ACS, 2012-2017, 2019)</a:t>
            </a:r>
            <a:endParaRPr sz="1820"/>
          </a:p>
        </p:txBody>
      </p:sp>
      <p:sp>
        <p:nvSpPr>
          <p:cNvPr id="316" name="Google Shape;316;p54"/>
          <p:cNvSpPr/>
          <p:nvPr/>
        </p:nvSpPr>
        <p:spPr>
          <a:xfrm>
            <a:off x="832975" y="2399825"/>
            <a:ext cx="707700" cy="646500"/>
          </a:xfrm>
          <a:prstGeom prst="ellipse">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17" name="Google Shape;317;p54"/>
          <p:cNvCxnSpPr/>
          <p:nvPr/>
        </p:nvCxnSpPr>
        <p:spPr>
          <a:xfrm>
            <a:off x="365100" y="1345525"/>
            <a:ext cx="7800" cy="2223900"/>
          </a:xfrm>
          <a:prstGeom prst="straightConnector1">
            <a:avLst/>
          </a:prstGeom>
          <a:noFill/>
          <a:ln w="9525" cap="flat" cmpd="sng">
            <a:solidFill>
              <a:schemeClr val="dk2"/>
            </a:solidFill>
            <a:prstDash val="solid"/>
            <a:round/>
            <a:headEnd type="none" w="med" len="med"/>
            <a:tailEnd type="triangle" w="med" len="med"/>
          </a:ln>
        </p:spPr>
      </p:cxnSp>
      <p:sp>
        <p:nvSpPr>
          <p:cNvPr id="318" name="Google Shape;318;p54"/>
          <p:cNvSpPr txBox="1"/>
          <p:nvPr/>
        </p:nvSpPr>
        <p:spPr>
          <a:xfrm>
            <a:off x="64950" y="1037725"/>
            <a:ext cx="9174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rgbClr val="FFFFFF"/>
                </a:solidFill>
                <a:latin typeface="Montserrat Medium"/>
                <a:ea typeface="Montserrat Medium"/>
                <a:cs typeface="Montserrat Medium"/>
                <a:sym typeface="Montserrat Medium"/>
              </a:rPr>
              <a:t>Highest PCT</a:t>
            </a:r>
            <a:endParaRPr sz="800">
              <a:solidFill>
                <a:srgbClr val="FFFFFF"/>
              </a:solidFill>
              <a:latin typeface="Montserrat Medium"/>
              <a:ea typeface="Montserrat Medium"/>
              <a:cs typeface="Montserrat Medium"/>
              <a:sym typeface="Montserrat Medium"/>
            </a:endParaRPr>
          </a:p>
        </p:txBody>
      </p:sp>
      <p:sp>
        <p:nvSpPr>
          <p:cNvPr id="319" name="Google Shape;319;p54"/>
          <p:cNvSpPr txBox="1"/>
          <p:nvPr/>
        </p:nvSpPr>
        <p:spPr>
          <a:xfrm>
            <a:off x="64950" y="3569425"/>
            <a:ext cx="9174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rgbClr val="FFFFFF"/>
                </a:solidFill>
                <a:latin typeface="Montserrat Medium"/>
                <a:ea typeface="Montserrat Medium"/>
                <a:cs typeface="Montserrat Medium"/>
                <a:sym typeface="Montserrat Medium"/>
              </a:rPr>
              <a:t>Lowest PCT</a:t>
            </a:r>
            <a:endParaRPr sz="800">
              <a:solidFill>
                <a:srgbClr val="FFFFFF"/>
              </a:solidFill>
              <a:latin typeface="Montserrat Medium"/>
              <a:ea typeface="Montserrat Medium"/>
              <a:cs typeface="Montserrat Medium"/>
              <a:sym typeface="Montserrat Medium"/>
            </a:endParaRPr>
          </a:p>
        </p:txBody>
      </p:sp>
      <p:sp>
        <p:nvSpPr>
          <p:cNvPr id="320" name="Google Shape;320;p54"/>
          <p:cNvSpPr/>
          <p:nvPr/>
        </p:nvSpPr>
        <p:spPr>
          <a:xfrm>
            <a:off x="918700" y="636713"/>
            <a:ext cx="707700" cy="646500"/>
          </a:xfrm>
          <a:prstGeom prst="ellipse">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54"/>
          <p:cNvSpPr/>
          <p:nvPr/>
        </p:nvSpPr>
        <p:spPr>
          <a:xfrm>
            <a:off x="832975" y="1518275"/>
            <a:ext cx="707700" cy="646500"/>
          </a:xfrm>
          <a:prstGeom prst="ellipse">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54"/>
          <p:cNvSpPr/>
          <p:nvPr/>
        </p:nvSpPr>
        <p:spPr>
          <a:xfrm>
            <a:off x="1861675" y="636713"/>
            <a:ext cx="707700" cy="646500"/>
          </a:xfrm>
          <a:prstGeom prst="ellipse">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54"/>
          <p:cNvSpPr/>
          <p:nvPr/>
        </p:nvSpPr>
        <p:spPr>
          <a:xfrm>
            <a:off x="832975" y="3281375"/>
            <a:ext cx="707700" cy="646500"/>
          </a:xfrm>
          <a:prstGeom prst="ellipse">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54"/>
          <p:cNvSpPr txBox="1"/>
          <p:nvPr/>
        </p:nvSpPr>
        <p:spPr>
          <a:xfrm>
            <a:off x="872050" y="2538425"/>
            <a:ext cx="801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FFFFFF"/>
                </a:solidFill>
                <a:latin typeface="Montserrat Medium"/>
                <a:ea typeface="Montserrat Medium"/>
                <a:cs typeface="Montserrat Medium"/>
                <a:sym typeface="Montserrat Medium"/>
              </a:rPr>
              <a:t>36.6 %</a:t>
            </a:r>
            <a:endParaRPr sz="1100">
              <a:solidFill>
                <a:srgbClr val="FFFFFF"/>
              </a:solidFill>
              <a:latin typeface="Montserrat Medium"/>
              <a:ea typeface="Montserrat Medium"/>
              <a:cs typeface="Montserrat Medium"/>
              <a:sym typeface="Montserrat Medium"/>
            </a:endParaRPr>
          </a:p>
        </p:txBody>
      </p:sp>
      <p:sp>
        <p:nvSpPr>
          <p:cNvPr id="325" name="Google Shape;325;p54"/>
          <p:cNvSpPr txBox="1"/>
          <p:nvPr/>
        </p:nvSpPr>
        <p:spPr>
          <a:xfrm>
            <a:off x="1673050" y="2522975"/>
            <a:ext cx="2216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FFFF"/>
                </a:solidFill>
                <a:latin typeface="Montserrat Medium"/>
                <a:ea typeface="Montserrat Medium"/>
                <a:cs typeface="Montserrat Medium"/>
                <a:sym typeface="Montserrat Medium"/>
              </a:rPr>
              <a:t>Charlotte MSA </a:t>
            </a:r>
            <a:endParaRPr>
              <a:solidFill>
                <a:srgbClr val="FFFFFF"/>
              </a:solidFill>
              <a:latin typeface="Montserrat Medium"/>
              <a:ea typeface="Montserrat Medium"/>
              <a:cs typeface="Montserrat Medium"/>
              <a:sym typeface="Montserrat Medium"/>
            </a:endParaRPr>
          </a:p>
        </p:txBody>
      </p:sp>
      <p:sp>
        <p:nvSpPr>
          <p:cNvPr id="326" name="Google Shape;326;p54"/>
          <p:cNvSpPr txBox="1"/>
          <p:nvPr/>
        </p:nvSpPr>
        <p:spPr>
          <a:xfrm>
            <a:off x="2711350" y="973613"/>
            <a:ext cx="2216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FFFF"/>
                </a:solidFill>
                <a:latin typeface="Montserrat Medium"/>
                <a:ea typeface="Montserrat Medium"/>
                <a:cs typeface="Montserrat Medium"/>
                <a:sym typeface="Montserrat Medium"/>
              </a:rPr>
              <a:t>Nashville MSA </a:t>
            </a:r>
            <a:endParaRPr>
              <a:solidFill>
                <a:srgbClr val="FFFFFF"/>
              </a:solidFill>
              <a:latin typeface="Montserrat Medium"/>
              <a:ea typeface="Montserrat Medium"/>
              <a:cs typeface="Montserrat Medium"/>
              <a:sym typeface="Montserrat Medium"/>
            </a:endParaRPr>
          </a:p>
        </p:txBody>
      </p:sp>
      <p:sp>
        <p:nvSpPr>
          <p:cNvPr id="327" name="Google Shape;327;p54"/>
          <p:cNvSpPr txBox="1"/>
          <p:nvPr/>
        </p:nvSpPr>
        <p:spPr>
          <a:xfrm>
            <a:off x="1626400" y="1710713"/>
            <a:ext cx="2216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FFFF"/>
                </a:solidFill>
                <a:latin typeface="Montserrat Medium"/>
                <a:ea typeface="Montserrat Medium"/>
                <a:cs typeface="Montserrat Medium"/>
                <a:sym typeface="Montserrat Medium"/>
              </a:rPr>
              <a:t>Portland MSA </a:t>
            </a:r>
            <a:endParaRPr>
              <a:solidFill>
                <a:srgbClr val="FFFFFF"/>
              </a:solidFill>
              <a:latin typeface="Montserrat Medium"/>
              <a:ea typeface="Montserrat Medium"/>
              <a:cs typeface="Montserrat Medium"/>
              <a:sym typeface="Montserrat Medium"/>
            </a:endParaRPr>
          </a:p>
        </p:txBody>
      </p:sp>
      <p:sp>
        <p:nvSpPr>
          <p:cNvPr id="328" name="Google Shape;328;p54"/>
          <p:cNvSpPr txBox="1"/>
          <p:nvPr/>
        </p:nvSpPr>
        <p:spPr>
          <a:xfrm>
            <a:off x="2641150" y="666050"/>
            <a:ext cx="2746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FFFF"/>
                </a:solidFill>
                <a:latin typeface="Montserrat Medium"/>
                <a:ea typeface="Montserrat Medium"/>
                <a:cs typeface="Montserrat Medium"/>
                <a:sym typeface="Montserrat Medium"/>
              </a:rPr>
              <a:t>San Antonio MSA </a:t>
            </a:r>
            <a:endParaRPr>
              <a:solidFill>
                <a:srgbClr val="FFFFFF"/>
              </a:solidFill>
              <a:latin typeface="Montserrat Medium"/>
              <a:ea typeface="Montserrat Medium"/>
              <a:cs typeface="Montserrat Medium"/>
              <a:sym typeface="Montserrat Medium"/>
            </a:endParaRPr>
          </a:p>
        </p:txBody>
      </p:sp>
      <p:sp>
        <p:nvSpPr>
          <p:cNvPr id="329" name="Google Shape;329;p54"/>
          <p:cNvSpPr txBox="1"/>
          <p:nvPr/>
        </p:nvSpPr>
        <p:spPr>
          <a:xfrm>
            <a:off x="1673050" y="3335225"/>
            <a:ext cx="2873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FFFF"/>
                </a:solidFill>
                <a:latin typeface="Montserrat Medium"/>
                <a:ea typeface="Montserrat Medium"/>
                <a:cs typeface="Montserrat Medium"/>
                <a:sym typeface="Montserrat Medium"/>
              </a:rPr>
              <a:t>Tampa Bay MSA </a:t>
            </a:r>
            <a:endParaRPr>
              <a:solidFill>
                <a:srgbClr val="FFFFFF"/>
              </a:solidFill>
              <a:latin typeface="Montserrat Medium"/>
              <a:ea typeface="Montserrat Medium"/>
              <a:cs typeface="Montserrat Medium"/>
              <a:sym typeface="Montserrat Medium"/>
            </a:endParaRPr>
          </a:p>
        </p:txBody>
      </p:sp>
      <p:sp>
        <p:nvSpPr>
          <p:cNvPr id="330" name="Google Shape;330;p54"/>
          <p:cNvSpPr txBox="1"/>
          <p:nvPr/>
        </p:nvSpPr>
        <p:spPr>
          <a:xfrm>
            <a:off x="918700" y="775325"/>
            <a:ext cx="801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FFFFFF"/>
                </a:solidFill>
                <a:latin typeface="Montserrat Medium"/>
                <a:ea typeface="Montserrat Medium"/>
                <a:cs typeface="Montserrat Medium"/>
                <a:sym typeface="Montserrat Medium"/>
              </a:rPr>
              <a:t>38.6%</a:t>
            </a:r>
            <a:endParaRPr sz="1100">
              <a:solidFill>
                <a:srgbClr val="FFFFFF"/>
              </a:solidFill>
              <a:latin typeface="Montserrat Medium"/>
              <a:ea typeface="Montserrat Medium"/>
              <a:cs typeface="Montserrat Medium"/>
              <a:sym typeface="Montserrat Medium"/>
            </a:endParaRPr>
          </a:p>
        </p:txBody>
      </p:sp>
      <p:sp>
        <p:nvSpPr>
          <p:cNvPr id="331" name="Google Shape;331;p54"/>
          <p:cNvSpPr txBox="1"/>
          <p:nvPr/>
        </p:nvSpPr>
        <p:spPr>
          <a:xfrm>
            <a:off x="872050" y="3419975"/>
            <a:ext cx="801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FFFFFF"/>
                </a:solidFill>
                <a:latin typeface="Montserrat Medium"/>
                <a:ea typeface="Montserrat Medium"/>
                <a:cs typeface="Montserrat Medium"/>
                <a:sym typeface="Montserrat Medium"/>
              </a:rPr>
              <a:t>33.5%</a:t>
            </a:r>
            <a:endParaRPr sz="1100">
              <a:solidFill>
                <a:srgbClr val="FFFFFF"/>
              </a:solidFill>
              <a:latin typeface="Montserrat Medium"/>
              <a:ea typeface="Montserrat Medium"/>
              <a:cs typeface="Montserrat Medium"/>
              <a:sym typeface="Montserrat Medium"/>
            </a:endParaRPr>
          </a:p>
        </p:txBody>
      </p:sp>
      <p:sp>
        <p:nvSpPr>
          <p:cNvPr id="332" name="Google Shape;332;p54"/>
          <p:cNvSpPr txBox="1"/>
          <p:nvPr/>
        </p:nvSpPr>
        <p:spPr>
          <a:xfrm>
            <a:off x="1937875" y="775313"/>
            <a:ext cx="801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FFFFFF"/>
                </a:solidFill>
                <a:latin typeface="Montserrat Medium"/>
                <a:ea typeface="Montserrat Medium"/>
                <a:cs typeface="Montserrat Medium"/>
                <a:sym typeface="Montserrat Medium"/>
              </a:rPr>
              <a:t>38.6%</a:t>
            </a:r>
            <a:endParaRPr sz="1100">
              <a:solidFill>
                <a:srgbClr val="FFFFFF"/>
              </a:solidFill>
              <a:latin typeface="Montserrat Medium"/>
              <a:ea typeface="Montserrat Medium"/>
              <a:cs typeface="Montserrat Medium"/>
              <a:sym typeface="Montserrat Medium"/>
            </a:endParaRPr>
          </a:p>
        </p:txBody>
      </p:sp>
      <p:sp>
        <p:nvSpPr>
          <p:cNvPr id="333" name="Google Shape;333;p54"/>
          <p:cNvSpPr txBox="1"/>
          <p:nvPr/>
        </p:nvSpPr>
        <p:spPr>
          <a:xfrm>
            <a:off x="872050" y="1605475"/>
            <a:ext cx="1002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FFFFFF"/>
                </a:solidFill>
                <a:latin typeface="Montserrat Medium"/>
                <a:ea typeface="Montserrat Medium"/>
                <a:cs typeface="Montserrat Medium"/>
                <a:sym typeface="Montserrat Medium"/>
              </a:rPr>
              <a:t>38.4%</a:t>
            </a:r>
            <a:endParaRPr sz="1100">
              <a:solidFill>
                <a:srgbClr val="FFFFFF"/>
              </a:solidFill>
              <a:latin typeface="Montserrat Medium"/>
              <a:ea typeface="Montserrat Medium"/>
              <a:cs typeface="Montserrat Medium"/>
              <a:sym typeface="Montserrat Medium"/>
            </a:endParaRPr>
          </a:p>
        </p:txBody>
      </p:sp>
      <p:pic>
        <p:nvPicPr>
          <p:cNvPr id="334" name="Google Shape;334;p54"/>
          <p:cNvPicPr preferRelativeResize="0"/>
          <p:nvPr/>
        </p:nvPicPr>
        <p:blipFill>
          <a:blip r:embed="rId3">
            <a:alphaModFix/>
          </a:blip>
          <a:stretch>
            <a:fillRect/>
          </a:stretch>
        </p:blipFill>
        <p:spPr>
          <a:xfrm>
            <a:off x="4848225" y="914450"/>
            <a:ext cx="4248150" cy="422904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55"/>
          <p:cNvSpPr txBox="1">
            <a:spLocks noGrp="1"/>
          </p:cNvSpPr>
          <p:nvPr>
            <p:ph type="title"/>
          </p:nvPr>
        </p:nvSpPr>
        <p:spPr>
          <a:xfrm>
            <a:off x="83400" y="37325"/>
            <a:ext cx="7894800" cy="446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891"/>
              <a:buNone/>
            </a:pPr>
            <a:r>
              <a:rPr lang="en" sz="1438"/>
              <a:t>Educated Population/Growth (ACS, 2010, 2019)   *At least a Bachelor's Degree</a:t>
            </a:r>
            <a:endParaRPr sz="1438"/>
          </a:p>
        </p:txBody>
      </p:sp>
      <p:sp>
        <p:nvSpPr>
          <p:cNvPr id="340" name="Google Shape;340;p55"/>
          <p:cNvSpPr txBox="1"/>
          <p:nvPr/>
        </p:nvSpPr>
        <p:spPr>
          <a:xfrm>
            <a:off x="4087800" y="457925"/>
            <a:ext cx="3349800" cy="369300"/>
          </a:xfrm>
          <a:prstGeom prst="rect">
            <a:avLst/>
          </a:prstGeom>
          <a:solidFill>
            <a:srgbClr val="6FA8DC"/>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Montserrat Medium"/>
                <a:ea typeface="Montserrat Medium"/>
                <a:cs typeface="Montserrat Medium"/>
                <a:sym typeface="Montserrat Medium"/>
              </a:rPr>
              <a:t>Tampa Bay-St.Pete-Clearwater, FL MSA</a:t>
            </a:r>
            <a:endParaRPr sz="1200">
              <a:latin typeface="Montserrat Medium"/>
              <a:ea typeface="Montserrat Medium"/>
              <a:cs typeface="Montserrat Medium"/>
              <a:sym typeface="Montserrat Medium"/>
            </a:endParaRPr>
          </a:p>
        </p:txBody>
      </p:sp>
      <p:sp>
        <p:nvSpPr>
          <p:cNvPr id="341" name="Google Shape;341;p55"/>
          <p:cNvSpPr txBox="1"/>
          <p:nvPr/>
        </p:nvSpPr>
        <p:spPr>
          <a:xfrm>
            <a:off x="0" y="2816200"/>
            <a:ext cx="3516600" cy="369300"/>
          </a:xfrm>
          <a:prstGeom prst="rect">
            <a:avLst/>
          </a:prstGeom>
          <a:solidFill>
            <a:srgbClr val="6FA8DC"/>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Montserrat Medium"/>
                <a:ea typeface="Montserrat Medium"/>
                <a:cs typeface="Montserrat Medium"/>
                <a:sym typeface="Montserrat Medium"/>
              </a:rPr>
              <a:t>Portland-Vancouver-Hillsboro, OR-WA MSA</a:t>
            </a:r>
            <a:endParaRPr sz="1200">
              <a:latin typeface="Montserrat Medium"/>
              <a:ea typeface="Montserrat Medium"/>
              <a:cs typeface="Montserrat Medium"/>
              <a:sym typeface="Montserrat Medium"/>
            </a:endParaRPr>
          </a:p>
        </p:txBody>
      </p:sp>
      <p:sp>
        <p:nvSpPr>
          <p:cNvPr id="342" name="Google Shape;342;p55"/>
          <p:cNvSpPr txBox="1"/>
          <p:nvPr/>
        </p:nvSpPr>
        <p:spPr>
          <a:xfrm>
            <a:off x="-150" y="1544675"/>
            <a:ext cx="3516600" cy="554100"/>
          </a:xfrm>
          <a:prstGeom prst="rect">
            <a:avLst/>
          </a:prstGeom>
          <a:solidFill>
            <a:srgbClr val="6FA8DC"/>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Montserrat Medium"/>
                <a:ea typeface="Montserrat Medium"/>
                <a:cs typeface="Montserrat Medium"/>
                <a:sym typeface="Montserrat Medium"/>
              </a:rPr>
              <a:t>Nashville-Davidson-Murfreesboro-Franklin, TN MSA</a:t>
            </a:r>
            <a:endParaRPr sz="1200">
              <a:latin typeface="Montserrat Medium"/>
              <a:ea typeface="Montserrat Medium"/>
              <a:cs typeface="Montserrat Medium"/>
              <a:sym typeface="Montserrat Medium"/>
            </a:endParaRPr>
          </a:p>
        </p:txBody>
      </p:sp>
      <p:sp>
        <p:nvSpPr>
          <p:cNvPr id="343" name="Google Shape;343;p55"/>
          <p:cNvSpPr txBox="1"/>
          <p:nvPr/>
        </p:nvSpPr>
        <p:spPr>
          <a:xfrm>
            <a:off x="0" y="3913200"/>
            <a:ext cx="3516600" cy="369300"/>
          </a:xfrm>
          <a:prstGeom prst="rect">
            <a:avLst/>
          </a:prstGeom>
          <a:solidFill>
            <a:srgbClr val="6FA8DC"/>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Montserrat Medium"/>
                <a:ea typeface="Montserrat Medium"/>
                <a:cs typeface="Montserrat Medium"/>
                <a:sym typeface="Montserrat Medium"/>
              </a:rPr>
              <a:t>San Antonio-New Braunfels, TX MSA</a:t>
            </a:r>
            <a:endParaRPr sz="1200">
              <a:latin typeface="Montserrat Medium"/>
              <a:ea typeface="Montserrat Medium"/>
              <a:cs typeface="Montserrat Medium"/>
              <a:sym typeface="Montserrat Medium"/>
            </a:endParaRPr>
          </a:p>
        </p:txBody>
      </p:sp>
      <p:sp>
        <p:nvSpPr>
          <p:cNvPr id="344" name="Google Shape;344;p55"/>
          <p:cNvSpPr txBox="1"/>
          <p:nvPr/>
        </p:nvSpPr>
        <p:spPr>
          <a:xfrm>
            <a:off x="0" y="457925"/>
            <a:ext cx="3516600" cy="369300"/>
          </a:xfrm>
          <a:prstGeom prst="rect">
            <a:avLst/>
          </a:prstGeom>
          <a:solidFill>
            <a:srgbClr val="6FA8DC"/>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Montserrat Medium"/>
                <a:ea typeface="Montserrat Medium"/>
                <a:cs typeface="Montserrat Medium"/>
                <a:sym typeface="Montserrat Medium"/>
              </a:rPr>
              <a:t>Charlotte-Concord-Gastonia, NC-SC MSA</a:t>
            </a:r>
            <a:endParaRPr sz="1200">
              <a:latin typeface="Montserrat Medium"/>
              <a:ea typeface="Montserrat Medium"/>
              <a:cs typeface="Montserrat Medium"/>
              <a:sym typeface="Montserrat Medium"/>
            </a:endParaRPr>
          </a:p>
        </p:txBody>
      </p:sp>
      <p:sp>
        <p:nvSpPr>
          <p:cNvPr id="345" name="Google Shape;345;p55"/>
          <p:cNvSpPr txBox="1"/>
          <p:nvPr/>
        </p:nvSpPr>
        <p:spPr>
          <a:xfrm>
            <a:off x="85850" y="858600"/>
            <a:ext cx="3349800" cy="646500"/>
          </a:xfrm>
          <a:prstGeom prst="rect">
            <a:avLst/>
          </a:prstGeom>
          <a:noFill/>
          <a:ln>
            <a:noFill/>
          </a:ln>
        </p:spPr>
        <p:txBody>
          <a:bodyPr spcFirstLastPara="1" wrap="square" lIns="91425" tIns="91425" rIns="91425" bIns="91425" anchor="t" anchorCtr="0">
            <a:spAutoFit/>
          </a:bodyPr>
          <a:lstStyle/>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2010: 32.2 %		</a:t>
            </a:r>
            <a:endParaRPr sz="1000">
              <a:solidFill>
                <a:srgbClr val="FFFFFF"/>
              </a:solidFill>
              <a:latin typeface="Montserrat Medium"/>
              <a:ea typeface="Montserrat Medium"/>
              <a:cs typeface="Montserrat Medium"/>
              <a:sym typeface="Montserrat Medium"/>
            </a:endParaRPr>
          </a:p>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2019: 36.2 % </a:t>
            </a:r>
            <a:r>
              <a:rPr lang="en" sz="1000">
                <a:solidFill>
                  <a:srgbClr val="FFFFFF"/>
                </a:solidFill>
                <a:highlight>
                  <a:srgbClr val="00FF00"/>
                </a:highlight>
                <a:latin typeface="Montserrat Medium"/>
                <a:ea typeface="Montserrat Medium"/>
                <a:cs typeface="Montserrat Medium"/>
                <a:sym typeface="Montserrat Medium"/>
              </a:rPr>
              <a:t>(+4%)</a:t>
            </a:r>
            <a:r>
              <a:rPr lang="en" sz="1000">
                <a:solidFill>
                  <a:srgbClr val="FFFFFF"/>
                </a:solidFill>
                <a:highlight>
                  <a:srgbClr val="6AA84F"/>
                </a:highlight>
                <a:latin typeface="Montserrat Medium"/>
                <a:ea typeface="Montserrat Medium"/>
                <a:cs typeface="Montserrat Medium"/>
                <a:sym typeface="Montserrat Medium"/>
              </a:rPr>
              <a:t>	</a:t>
            </a:r>
            <a:endParaRPr sz="1000">
              <a:solidFill>
                <a:srgbClr val="FFFFFF"/>
              </a:solidFill>
              <a:highlight>
                <a:srgbClr val="6AA84F"/>
              </a:highlight>
              <a:latin typeface="Montserrat Medium"/>
              <a:ea typeface="Montserrat Medium"/>
              <a:cs typeface="Montserrat Medium"/>
              <a:sym typeface="Montserrat Medium"/>
            </a:endParaRPr>
          </a:p>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Total Growth Rate: 12.42%, AAGR: 1.24%</a:t>
            </a:r>
            <a:endParaRPr sz="1000">
              <a:solidFill>
                <a:srgbClr val="FFFFFF"/>
              </a:solidFill>
              <a:latin typeface="Montserrat Medium"/>
              <a:ea typeface="Montserrat Medium"/>
              <a:cs typeface="Montserrat Medium"/>
              <a:sym typeface="Montserrat Medium"/>
            </a:endParaRPr>
          </a:p>
        </p:txBody>
      </p:sp>
      <p:sp>
        <p:nvSpPr>
          <p:cNvPr id="346" name="Google Shape;346;p55"/>
          <p:cNvSpPr txBox="1"/>
          <p:nvPr/>
        </p:nvSpPr>
        <p:spPr>
          <a:xfrm>
            <a:off x="85850" y="2134238"/>
            <a:ext cx="3349800" cy="646500"/>
          </a:xfrm>
          <a:prstGeom prst="rect">
            <a:avLst/>
          </a:prstGeom>
          <a:noFill/>
          <a:ln>
            <a:noFill/>
          </a:ln>
        </p:spPr>
        <p:txBody>
          <a:bodyPr spcFirstLastPara="1" wrap="square" lIns="91425" tIns="91425" rIns="91425" bIns="91425" anchor="t" anchorCtr="0">
            <a:spAutoFit/>
          </a:bodyPr>
          <a:lstStyle/>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2010: 29.7%		</a:t>
            </a:r>
            <a:endParaRPr sz="1000">
              <a:solidFill>
                <a:srgbClr val="FFFFFF"/>
              </a:solidFill>
              <a:latin typeface="Montserrat Medium"/>
              <a:ea typeface="Montserrat Medium"/>
              <a:cs typeface="Montserrat Medium"/>
              <a:sym typeface="Montserrat Medium"/>
            </a:endParaRPr>
          </a:p>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2019: 38.5% </a:t>
            </a:r>
            <a:r>
              <a:rPr lang="en" sz="1000">
                <a:solidFill>
                  <a:srgbClr val="FFFFFF"/>
                </a:solidFill>
                <a:highlight>
                  <a:srgbClr val="00FF00"/>
                </a:highlight>
                <a:latin typeface="Montserrat Medium"/>
                <a:ea typeface="Montserrat Medium"/>
                <a:cs typeface="Montserrat Medium"/>
                <a:sym typeface="Montserrat Medium"/>
              </a:rPr>
              <a:t>(+8.8%)</a:t>
            </a:r>
            <a:r>
              <a:rPr lang="en" sz="1000">
                <a:solidFill>
                  <a:srgbClr val="FFFFFF"/>
                </a:solidFill>
                <a:highlight>
                  <a:srgbClr val="6AA84F"/>
                </a:highlight>
                <a:latin typeface="Montserrat Medium"/>
                <a:ea typeface="Montserrat Medium"/>
                <a:cs typeface="Montserrat Medium"/>
                <a:sym typeface="Montserrat Medium"/>
              </a:rPr>
              <a:t>	</a:t>
            </a:r>
            <a:endParaRPr sz="1000">
              <a:solidFill>
                <a:srgbClr val="FFFFFF"/>
              </a:solidFill>
              <a:highlight>
                <a:srgbClr val="6AA84F"/>
              </a:highlight>
              <a:latin typeface="Montserrat Medium"/>
              <a:ea typeface="Montserrat Medium"/>
              <a:cs typeface="Montserrat Medium"/>
              <a:sym typeface="Montserrat Medium"/>
            </a:endParaRPr>
          </a:p>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Total Growth Rate: 29.639%, AAGR: 2.96%</a:t>
            </a:r>
            <a:endParaRPr sz="1000">
              <a:solidFill>
                <a:srgbClr val="FFFFFF"/>
              </a:solidFill>
              <a:latin typeface="Montserrat Medium"/>
              <a:ea typeface="Montserrat Medium"/>
              <a:cs typeface="Montserrat Medium"/>
              <a:sym typeface="Montserrat Medium"/>
            </a:endParaRPr>
          </a:p>
        </p:txBody>
      </p:sp>
      <p:sp>
        <p:nvSpPr>
          <p:cNvPr id="347" name="Google Shape;347;p55"/>
          <p:cNvSpPr txBox="1"/>
          <p:nvPr/>
        </p:nvSpPr>
        <p:spPr>
          <a:xfrm>
            <a:off x="85850" y="3226100"/>
            <a:ext cx="3349800" cy="646500"/>
          </a:xfrm>
          <a:prstGeom prst="rect">
            <a:avLst/>
          </a:prstGeom>
          <a:noFill/>
          <a:ln>
            <a:noFill/>
          </a:ln>
        </p:spPr>
        <p:txBody>
          <a:bodyPr spcFirstLastPara="1" wrap="square" lIns="91425" tIns="91425" rIns="91425" bIns="91425" anchor="t" anchorCtr="0">
            <a:spAutoFit/>
          </a:bodyPr>
          <a:lstStyle/>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2010: 33%		</a:t>
            </a:r>
            <a:endParaRPr sz="1000">
              <a:solidFill>
                <a:srgbClr val="FFFFFF"/>
              </a:solidFill>
              <a:latin typeface="Montserrat Medium"/>
              <a:ea typeface="Montserrat Medium"/>
              <a:cs typeface="Montserrat Medium"/>
              <a:sym typeface="Montserrat Medium"/>
            </a:endParaRPr>
          </a:p>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2019: 40.3% </a:t>
            </a:r>
            <a:r>
              <a:rPr lang="en" sz="1000">
                <a:solidFill>
                  <a:srgbClr val="FFFFFF"/>
                </a:solidFill>
                <a:highlight>
                  <a:srgbClr val="00FF00"/>
                </a:highlight>
                <a:latin typeface="Montserrat Medium"/>
                <a:ea typeface="Montserrat Medium"/>
                <a:cs typeface="Montserrat Medium"/>
                <a:sym typeface="Montserrat Medium"/>
              </a:rPr>
              <a:t>(+7.3%)</a:t>
            </a:r>
            <a:r>
              <a:rPr lang="en" sz="1000">
                <a:solidFill>
                  <a:srgbClr val="FFFFFF"/>
                </a:solidFill>
                <a:highlight>
                  <a:srgbClr val="6AA84F"/>
                </a:highlight>
                <a:latin typeface="Montserrat Medium"/>
                <a:ea typeface="Montserrat Medium"/>
                <a:cs typeface="Montserrat Medium"/>
                <a:sym typeface="Montserrat Medium"/>
              </a:rPr>
              <a:t>	</a:t>
            </a:r>
            <a:endParaRPr sz="1000">
              <a:solidFill>
                <a:srgbClr val="FFFFFF"/>
              </a:solidFill>
              <a:highlight>
                <a:srgbClr val="6AA84F"/>
              </a:highlight>
              <a:latin typeface="Montserrat Medium"/>
              <a:ea typeface="Montserrat Medium"/>
              <a:cs typeface="Montserrat Medium"/>
              <a:sym typeface="Montserrat Medium"/>
            </a:endParaRPr>
          </a:p>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Total Growth Rate: 22.12%, AAGR: 2.21%</a:t>
            </a:r>
            <a:endParaRPr sz="1000">
              <a:solidFill>
                <a:srgbClr val="FFFFFF"/>
              </a:solidFill>
              <a:latin typeface="Montserrat Medium"/>
              <a:ea typeface="Montserrat Medium"/>
              <a:cs typeface="Montserrat Medium"/>
              <a:sym typeface="Montserrat Medium"/>
            </a:endParaRPr>
          </a:p>
        </p:txBody>
      </p:sp>
      <p:sp>
        <p:nvSpPr>
          <p:cNvPr id="348" name="Google Shape;348;p55"/>
          <p:cNvSpPr txBox="1"/>
          <p:nvPr/>
        </p:nvSpPr>
        <p:spPr>
          <a:xfrm>
            <a:off x="83400" y="4323100"/>
            <a:ext cx="3349800" cy="646500"/>
          </a:xfrm>
          <a:prstGeom prst="rect">
            <a:avLst/>
          </a:prstGeom>
          <a:noFill/>
          <a:ln>
            <a:noFill/>
          </a:ln>
        </p:spPr>
        <p:txBody>
          <a:bodyPr spcFirstLastPara="1" wrap="square" lIns="91425" tIns="91425" rIns="91425" bIns="91425" anchor="t" anchorCtr="0">
            <a:spAutoFit/>
          </a:bodyPr>
          <a:lstStyle/>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2010: 25.4%		</a:t>
            </a:r>
            <a:endParaRPr sz="1000">
              <a:solidFill>
                <a:srgbClr val="FFFFFF"/>
              </a:solidFill>
              <a:latin typeface="Montserrat Medium"/>
              <a:ea typeface="Montserrat Medium"/>
              <a:cs typeface="Montserrat Medium"/>
              <a:sym typeface="Montserrat Medium"/>
            </a:endParaRPr>
          </a:p>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2019: 28.8% </a:t>
            </a:r>
            <a:r>
              <a:rPr lang="en" sz="1000">
                <a:solidFill>
                  <a:srgbClr val="FFFFFF"/>
                </a:solidFill>
                <a:highlight>
                  <a:srgbClr val="00FF00"/>
                </a:highlight>
                <a:latin typeface="Montserrat Medium"/>
                <a:ea typeface="Montserrat Medium"/>
                <a:cs typeface="Montserrat Medium"/>
                <a:sym typeface="Montserrat Medium"/>
              </a:rPr>
              <a:t>(+3.4%)</a:t>
            </a:r>
            <a:r>
              <a:rPr lang="en" sz="1000">
                <a:solidFill>
                  <a:srgbClr val="FFFFFF"/>
                </a:solidFill>
                <a:highlight>
                  <a:srgbClr val="6AA84F"/>
                </a:highlight>
                <a:latin typeface="Montserrat Medium"/>
                <a:ea typeface="Montserrat Medium"/>
                <a:cs typeface="Montserrat Medium"/>
                <a:sym typeface="Montserrat Medium"/>
              </a:rPr>
              <a:t>	</a:t>
            </a:r>
            <a:endParaRPr sz="1000">
              <a:solidFill>
                <a:srgbClr val="FFFFFF"/>
              </a:solidFill>
              <a:highlight>
                <a:srgbClr val="6AA84F"/>
              </a:highlight>
              <a:latin typeface="Montserrat Medium"/>
              <a:ea typeface="Montserrat Medium"/>
              <a:cs typeface="Montserrat Medium"/>
              <a:sym typeface="Montserrat Medium"/>
            </a:endParaRPr>
          </a:p>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Total Growth Rate: 13.39%, AAGR: 1.34%</a:t>
            </a:r>
            <a:endParaRPr sz="1000">
              <a:solidFill>
                <a:srgbClr val="FFFFFF"/>
              </a:solidFill>
              <a:latin typeface="Montserrat Medium"/>
              <a:ea typeface="Montserrat Medium"/>
              <a:cs typeface="Montserrat Medium"/>
              <a:sym typeface="Montserrat Medium"/>
            </a:endParaRPr>
          </a:p>
        </p:txBody>
      </p:sp>
      <p:sp>
        <p:nvSpPr>
          <p:cNvPr id="349" name="Google Shape;349;p55"/>
          <p:cNvSpPr txBox="1"/>
          <p:nvPr/>
        </p:nvSpPr>
        <p:spPr>
          <a:xfrm>
            <a:off x="4087800" y="898175"/>
            <a:ext cx="3349800" cy="646500"/>
          </a:xfrm>
          <a:prstGeom prst="rect">
            <a:avLst/>
          </a:prstGeom>
          <a:noFill/>
          <a:ln>
            <a:noFill/>
          </a:ln>
        </p:spPr>
        <p:txBody>
          <a:bodyPr spcFirstLastPara="1" wrap="square" lIns="91425" tIns="91425" rIns="91425" bIns="91425" anchor="t" anchorCtr="0">
            <a:spAutoFit/>
          </a:bodyPr>
          <a:lstStyle/>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2010: 26.2%		</a:t>
            </a:r>
            <a:endParaRPr sz="1000">
              <a:solidFill>
                <a:srgbClr val="FFFFFF"/>
              </a:solidFill>
              <a:latin typeface="Montserrat Medium"/>
              <a:ea typeface="Montserrat Medium"/>
              <a:cs typeface="Montserrat Medium"/>
              <a:sym typeface="Montserrat Medium"/>
            </a:endParaRPr>
          </a:p>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2019: 31.6% </a:t>
            </a:r>
            <a:r>
              <a:rPr lang="en" sz="1000">
                <a:solidFill>
                  <a:srgbClr val="FFFFFF"/>
                </a:solidFill>
                <a:highlight>
                  <a:srgbClr val="00FF00"/>
                </a:highlight>
                <a:latin typeface="Montserrat Medium"/>
                <a:ea typeface="Montserrat Medium"/>
                <a:cs typeface="Montserrat Medium"/>
                <a:sym typeface="Montserrat Medium"/>
              </a:rPr>
              <a:t>(+5.4%)</a:t>
            </a:r>
            <a:r>
              <a:rPr lang="en" sz="1000">
                <a:solidFill>
                  <a:srgbClr val="FFFFFF"/>
                </a:solidFill>
                <a:highlight>
                  <a:srgbClr val="6AA84F"/>
                </a:highlight>
                <a:latin typeface="Montserrat Medium"/>
                <a:ea typeface="Montserrat Medium"/>
                <a:cs typeface="Montserrat Medium"/>
                <a:sym typeface="Montserrat Medium"/>
              </a:rPr>
              <a:t>	</a:t>
            </a:r>
            <a:endParaRPr sz="1000">
              <a:solidFill>
                <a:srgbClr val="FFFFFF"/>
              </a:solidFill>
              <a:highlight>
                <a:srgbClr val="6AA84F"/>
              </a:highlight>
              <a:latin typeface="Montserrat Medium"/>
              <a:ea typeface="Montserrat Medium"/>
              <a:cs typeface="Montserrat Medium"/>
              <a:sym typeface="Montserrat Medium"/>
            </a:endParaRPr>
          </a:p>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Total Growth Rate: 20.61%, AAGR: 2.06%</a:t>
            </a:r>
            <a:endParaRPr sz="1000">
              <a:solidFill>
                <a:srgbClr val="FFFFFF"/>
              </a:solidFill>
              <a:latin typeface="Montserrat Medium"/>
              <a:ea typeface="Montserrat Medium"/>
              <a:cs typeface="Montserrat Medium"/>
              <a:sym typeface="Montserrat Medium"/>
            </a:endParaRPr>
          </a:p>
        </p:txBody>
      </p:sp>
      <p:sp>
        <p:nvSpPr>
          <p:cNvPr id="350" name="Google Shape;350;p55"/>
          <p:cNvSpPr/>
          <p:nvPr/>
        </p:nvSpPr>
        <p:spPr>
          <a:xfrm>
            <a:off x="4747750" y="1533450"/>
            <a:ext cx="707700" cy="646500"/>
          </a:xfrm>
          <a:prstGeom prst="ellipse">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51" name="Google Shape;351;p55"/>
          <p:cNvCxnSpPr/>
          <p:nvPr/>
        </p:nvCxnSpPr>
        <p:spPr>
          <a:xfrm>
            <a:off x="4087800" y="2177150"/>
            <a:ext cx="7800" cy="2223900"/>
          </a:xfrm>
          <a:prstGeom prst="straightConnector1">
            <a:avLst/>
          </a:prstGeom>
          <a:noFill/>
          <a:ln w="9525" cap="flat" cmpd="sng">
            <a:solidFill>
              <a:schemeClr val="dk2"/>
            </a:solidFill>
            <a:prstDash val="solid"/>
            <a:round/>
            <a:headEnd type="none" w="med" len="med"/>
            <a:tailEnd type="triangle" w="med" len="med"/>
          </a:ln>
        </p:spPr>
      </p:cxnSp>
      <p:sp>
        <p:nvSpPr>
          <p:cNvPr id="352" name="Google Shape;352;p55"/>
          <p:cNvSpPr txBox="1"/>
          <p:nvPr/>
        </p:nvSpPr>
        <p:spPr>
          <a:xfrm>
            <a:off x="3740000" y="1959425"/>
            <a:ext cx="9174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rgbClr val="FFFFFF"/>
                </a:solidFill>
                <a:latin typeface="Montserrat Medium"/>
                <a:ea typeface="Montserrat Medium"/>
                <a:cs typeface="Montserrat Medium"/>
                <a:sym typeface="Montserrat Medium"/>
              </a:rPr>
              <a:t>Highest AAGR</a:t>
            </a:r>
            <a:endParaRPr sz="800">
              <a:solidFill>
                <a:srgbClr val="FFFFFF"/>
              </a:solidFill>
              <a:latin typeface="Montserrat Medium"/>
              <a:ea typeface="Montserrat Medium"/>
              <a:cs typeface="Montserrat Medium"/>
              <a:sym typeface="Montserrat Medium"/>
            </a:endParaRPr>
          </a:p>
        </p:txBody>
      </p:sp>
      <p:sp>
        <p:nvSpPr>
          <p:cNvPr id="353" name="Google Shape;353;p55"/>
          <p:cNvSpPr txBox="1"/>
          <p:nvPr/>
        </p:nvSpPr>
        <p:spPr>
          <a:xfrm>
            <a:off x="3740000" y="4401050"/>
            <a:ext cx="9174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rgbClr val="FFFFFF"/>
                </a:solidFill>
                <a:latin typeface="Montserrat Medium"/>
                <a:ea typeface="Montserrat Medium"/>
                <a:cs typeface="Montserrat Medium"/>
                <a:sym typeface="Montserrat Medium"/>
              </a:rPr>
              <a:t>Lowest AAGR</a:t>
            </a:r>
            <a:endParaRPr sz="800">
              <a:solidFill>
                <a:srgbClr val="FFFFFF"/>
              </a:solidFill>
              <a:latin typeface="Montserrat Medium"/>
              <a:ea typeface="Montserrat Medium"/>
              <a:cs typeface="Montserrat Medium"/>
              <a:sym typeface="Montserrat Medium"/>
            </a:endParaRPr>
          </a:p>
        </p:txBody>
      </p:sp>
      <p:sp>
        <p:nvSpPr>
          <p:cNvPr id="354" name="Google Shape;354;p55"/>
          <p:cNvSpPr/>
          <p:nvPr/>
        </p:nvSpPr>
        <p:spPr>
          <a:xfrm>
            <a:off x="4747750" y="2209813"/>
            <a:ext cx="707700" cy="646500"/>
          </a:xfrm>
          <a:prstGeom prst="ellipse">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55"/>
          <p:cNvSpPr/>
          <p:nvPr/>
        </p:nvSpPr>
        <p:spPr>
          <a:xfrm>
            <a:off x="4747750" y="3661988"/>
            <a:ext cx="707700" cy="646500"/>
          </a:xfrm>
          <a:prstGeom prst="ellipse">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55"/>
          <p:cNvSpPr/>
          <p:nvPr/>
        </p:nvSpPr>
        <p:spPr>
          <a:xfrm>
            <a:off x="4747750" y="2922913"/>
            <a:ext cx="707700" cy="646500"/>
          </a:xfrm>
          <a:prstGeom prst="ellipse">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55"/>
          <p:cNvSpPr/>
          <p:nvPr/>
        </p:nvSpPr>
        <p:spPr>
          <a:xfrm>
            <a:off x="4750200" y="4401050"/>
            <a:ext cx="707700" cy="646500"/>
          </a:xfrm>
          <a:prstGeom prst="ellipse">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55"/>
          <p:cNvSpPr txBox="1"/>
          <p:nvPr/>
        </p:nvSpPr>
        <p:spPr>
          <a:xfrm>
            <a:off x="4805275" y="1692600"/>
            <a:ext cx="801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FFFFFF"/>
                </a:solidFill>
                <a:latin typeface="Montserrat Medium"/>
                <a:ea typeface="Montserrat Medium"/>
                <a:cs typeface="Montserrat Medium"/>
                <a:sym typeface="Montserrat Medium"/>
              </a:rPr>
              <a:t>2.96%</a:t>
            </a:r>
            <a:endParaRPr sz="1100">
              <a:solidFill>
                <a:srgbClr val="FFFFFF"/>
              </a:solidFill>
              <a:latin typeface="Montserrat Medium"/>
              <a:ea typeface="Montserrat Medium"/>
              <a:cs typeface="Montserrat Medium"/>
              <a:sym typeface="Montserrat Medium"/>
            </a:endParaRPr>
          </a:p>
        </p:txBody>
      </p:sp>
      <p:sp>
        <p:nvSpPr>
          <p:cNvPr id="359" name="Google Shape;359;p55"/>
          <p:cNvSpPr txBox="1"/>
          <p:nvPr/>
        </p:nvSpPr>
        <p:spPr>
          <a:xfrm>
            <a:off x="5660575" y="4571025"/>
            <a:ext cx="2216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FFFF"/>
                </a:solidFill>
                <a:latin typeface="Montserrat Medium"/>
                <a:ea typeface="Montserrat Medium"/>
                <a:cs typeface="Montserrat Medium"/>
                <a:sym typeface="Montserrat Medium"/>
              </a:rPr>
              <a:t>Charlotte MSA AAGR</a:t>
            </a:r>
            <a:endParaRPr>
              <a:solidFill>
                <a:srgbClr val="FFFFFF"/>
              </a:solidFill>
              <a:latin typeface="Montserrat Medium"/>
              <a:ea typeface="Montserrat Medium"/>
              <a:cs typeface="Montserrat Medium"/>
              <a:sym typeface="Montserrat Medium"/>
            </a:endParaRPr>
          </a:p>
        </p:txBody>
      </p:sp>
      <p:sp>
        <p:nvSpPr>
          <p:cNvPr id="360" name="Google Shape;360;p55"/>
          <p:cNvSpPr txBox="1"/>
          <p:nvPr/>
        </p:nvSpPr>
        <p:spPr>
          <a:xfrm>
            <a:off x="5754150" y="1656588"/>
            <a:ext cx="2216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FFFF"/>
                </a:solidFill>
                <a:latin typeface="Montserrat Medium"/>
                <a:ea typeface="Montserrat Medium"/>
                <a:cs typeface="Montserrat Medium"/>
                <a:sym typeface="Montserrat Medium"/>
              </a:rPr>
              <a:t>Nashville MSA AAGR</a:t>
            </a:r>
            <a:endParaRPr>
              <a:solidFill>
                <a:srgbClr val="FFFFFF"/>
              </a:solidFill>
              <a:latin typeface="Montserrat Medium"/>
              <a:ea typeface="Montserrat Medium"/>
              <a:cs typeface="Montserrat Medium"/>
              <a:sym typeface="Montserrat Medium"/>
            </a:endParaRPr>
          </a:p>
        </p:txBody>
      </p:sp>
      <p:sp>
        <p:nvSpPr>
          <p:cNvPr id="361" name="Google Shape;361;p55"/>
          <p:cNvSpPr txBox="1"/>
          <p:nvPr/>
        </p:nvSpPr>
        <p:spPr>
          <a:xfrm>
            <a:off x="5814525" y="2318025"/>
            <a:ext cx="2216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FFFF"/>
                </a:solidFill>
                <a:latin typeface="Montserrat Medium"/>
                <a:ea typeface="Montserrat Medium"/>
                <a:cs typeface="Montserrat Medium"/>
                <a:sym typeface="Montserrat Medium"/>
              </a:rPr>
              <a:t>Portland MSA AAGR</a:t>
            </a:r>
            <a:endParaRPr>
              <a:solidFill>
                <a:srgbClr val="FFFFFF"/>
              </a:solidFill>
              <a:latin typeface="Montserrat Medium"/>
              <a:ea typeface="Montserrat Medium"/>
              <a:cs typeface="Montserrat Medium"/>
              <a:sym typeface="Montserrat Medium"/>
            </a:endParaRPr>
          </a:p>
        </p:txBody>
      </p:sp>
      <p:sp>
        <p:nvSpPr>
          <p:cNvPr id="362" name="Google Shape;362;p55"/>
          <p:cNvSpPr txBox="1"/>
          <p:nvPr/>
        </p:nvSpPr>
        <p:spPr>
          <a:xfrm>
            <a:off x="5814525" y="3820013"/>
            <a:ext cx="2746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FFFF"/>
                </a:solidFill>
                <a:latin typeface="Montserrat Medium"/>
                <a:ea typeface="Montserrat Medium"/>
                <a:cs typeface="Montserrat Medium"/>
                <a:sym typeface="Montserrat Medium"/>
              </a:rPr>
              <a:t>San Antonio MSA AAGR</a:t>
            </a:r>
            <a:endParaRPr>
              <a:solidFill>
                <a:srgbClr val="FFFFFF"/>
              </a:solidFill>
              <a:latin typeface="Montserrat Medium"/>
              <a:ea typeface="Montserrat Medium"/>
              <a:cs typeface="Montserrat Medium"/>
              <a:sym typeface="Montserrat Medium"/>
            </a:endParaRPr>
          </a:p>
        </p:txBody>
      </p:sp>
      <p:sp>
        <p:nvSpPr>
          <p:cNvPr id="363" name="Google Shape;363;p55"/>
          <p:cNvSpPr txBox="1"/>
          <p:nvPr/>
        </p:nvSpPr>
        <p:spPr>
          <a:xfrm>
            <a:off x="5750775" y="3069025"/>
            <a:ext cx="2873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FFFF"/>
                </a:solidFill>
                <a:latin typeface="Montserrat Medium"/>
                <a:ea typeface="Montserrat Medium"/>
                <a:cs typeface="Montserrat Medium"/>
                <a:sym typeface="Montserrat Medium"/>
              </a:rPr>
              <a:t>Tampa Bay MSA AAGR</a:t>
            </a:r>
            <a:endParaRPr>
              <a:solidFill>
                <a:srgbClr val="FFFFFF"/>
              </a:solidFill>
              <a:latin typeface="Montserrat Medium"/>
              <a:ea typeface="Montserrat Medium"/>
              <a:cs typeface="Montserrat Medium"/>
              <a:sym typeface="Montserrat Medium"/>
            </a:endParaRPr>
          </a:p>
        </p:txBody>
      </p:sp>
      <p:sp>
        <p:nvSpPr>
          <p:cNvPr id="364" name="Google Shape;364;p55"/>
          <p:cNvSpPr txBox="1"/>
          <p:nvPr/>
        </p:nvSpPr>
        <p:spPr>
          <a:xfrm>
            <a:off x="4805275" y="2307750"/>
            <a:ext cx="801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FFFFFF"/>
                </a:solidFill>
                <a:latin typeface="Montserrat Medium"/>
                <a:ea typeface="Montserrat Medium"/>
                <a:cs typeface="Montserrat Medium"/>
                <a:sym typeface="Montserrat Medium"/>
              </a:rPr>
              <a:t>2.21%</a:t>
            </a:r>
            <a:endParaRPr sz="1100">
              <a:solidFill>
                <a:srgbClr val="FFFFFF"/>
              </a:solidFill>
              <a:latin typeface="Montserrat Medium"/>
              <a:ea typeface="Montserrat Medium"/>
              <a:cs typeface="Montserrat Medium"/>
              <a:sym typeface="Montserrat Medium"/>
            </a:endParaRPr>
          </a:p>
        </p:txBody>
      </p:sp>
      <p:sp>
        <p:nvSpPr>
          <p:cNvPr id="365" name="Google Shape;365;p55"/>
          <p:cNvSpPr txBox="1"/>
          <p:nvPr/>
        </p:nvSpPr>
        <p:spPr>
          <a:xfrm>
            <a:off x="4805275" y="4556025"/>
            <a:ext cx="801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FFFFFF"/>
                </a:solidFill>
                <a:latin typeface="Montserrat Medium"/>
                <a:ea typeface="Montserrat Medium"/>
                <a:cs typeface="Montserrat Medium"/>
                <a:sym typeface="Montserrat Medium"/>
              </a:rPr>
              <a:t>1.24%</a:t>
            </a:r>
            <a:endParaRPr sz="1100">
              <a:solidFill>
                <a:srgbClr val="FFFFFF"/>
              </a:solidFill>
              <a:latin typeface="Montserrat Medium"/>
              <a:ea typeface="Montserrat Medium"/>
              <a:cs typeface="Montserrat Medium"/>
              <a:sym typeface="Montserrat Medium"/>
            </a:endParaRPr>
          </a:p>
        </p:txBody>
      </p:sp>
      <p:sp>
        <p:nvSpPr>
          <p:cNvPr id="366" name="Google Shape;366;p55"/>
          <p:cNvSpPr txBox="1"/>
          <p:nvPr/>
        </p:nvSpPr>
        <p:spPr>
          <a:xfrm>
            <a:off x="4747750" y="3074513"/>
            <a:ext cx="801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FFFFFF"/>
                </a:solidFill>
                <a:latin typeface="Montserrat Medium"/>
                <a:ea typeface="Montserrat Medium"/>
                <a:cs typeface="Montserrat Medium"/>
                <a:sym typeface="Montserrat Medium"/>
              </a:rPr>
              <a:t>2.06%</a:t>
            </a:r>
            <a:endParaRPr sz="1100">
              <a:solidFill>
                <a:srgbClr val="FFFFFF"/>
              </a:solidFill>
              <a:latin typeface="Montserrat Medium"/>
              <a:ea typeface="Montserrat Medium"/>
              <a:cs typeface="Montserrat Medium"/>
              <a:sym typeface="Montserrat Medium"/>
            </a:endParaRPr>
          </a:p>
        </p:txBody>
      </p:sp>
      <p:sp>
        <p:nvSpPr>
          <p:cNvPr id="367" name="Google Shape;367;p55"/>
          <p:cNvSpPr txBox="1"/>
          <p:nvPr/>
        </p:nvSpPr>
        <p:spPr>
          <a:xfrm>
            <a:off x="4747750" y="3815275"/>
            <a:ext cx="801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FFFFFF"/>
                </a:solidFill>
                <a:latin typeface="Montserrat Medium"/>
                <a:ea typeface="Montserrat Medium"/>
                <a:cs typeface="Montserrat Medium"/>
                <a:sym typeface="Montserrat Medium"/>
              </a:rPr>
              <a:t>1.34%</a:t>
            </a:r>
            <a:endParaRPr sz="1100">
              <a:solidFill>
                <a:srgbClr val="FFFFFF"/>
              </a:solidFill>
              <a:latin typeface="Montserrat Medium"/>
              <a:ea typeface="Montserrat Medium"/>
              <a:cs typeface="Montserrat Medium"/>
              <a:sym typeface="Montserrat Medium"/>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56"/>
          <p:cNvSpPr txBox="1">
            <a:spLocks noGrp="1"/>
          </p:cNvSpPr>
          <p:nvPr>
            <p:ph type="title"/>
          </p:nvPr>
        </p:nvSpPr>
        <p:spPr>
          <a:xfrm>
            <a:off x="134925" y="64025"/>
            <a:ext cx="7894800" cy="446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891"/>
              <a:buNone/>
            </a:pPr>
            <a:r>
              <a:rPr lang="en" sz="1637"/>
              <a:t>Median Household Income/Growth (ACS, 2010, 2019)   </a:t>
            </a:r>
            <a:endParaRPr sz="1637"/>
          </a:p>
        </p:txBody>
      </p:sp>
      <p:sp>
        <p:nvSpPr>
          <p:cNvPr id="373" name="Google Shape;373;p56"/>
          <p:cNvSpPr txBox="1"/>
          <p:nvPr/>
        </p:nvSpPr>
        <p:spPr>
          <a:xfrm>
            <a:off x="4087800" y="457925"/>
            <a:ext cx="3349800" cy="369300"/>
          </a:xfrm>
          <a:prstGeom prst="rect">
            <a:avLst/>
          </a:prstGeom>
          <a:solidFill>
            <a:srgbClr val="6FA8DC"/>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Montserrat Medium"/>
                <a:ea typeface="Montserrat Medium"/>
                <a:cs typeface="Montserrat Medium"/>
                <a:sym typeface="Montserrat Medium"/>
              </a:rPr>
              <a:t>Tampa Bay-St.Pete-Clearwater, FL MSA</a:t>
            </a:r>
            <a:endParaRPr sz="1200">
              <a:latin typeface="Montserrat Medium"/>
              <a:ea typeface="Montserrat Medium"/>
              <a:cs typeface="Montserrat Medium"/>
              <a:sym typeface="Montserrat Medium"/>
            </a:endParaRPr>
          </a:p>
        </p:txBody>
      </p:sp>
      <p:sp>
        <p:nvSpPr>
          <p:cNvPr id="374" name="Google Shape;374;p56"/>
          <p:cNvSpPr txBox="1"/>
          <p:nvPr/>
        </p:nvSpPr>
        <p:spPr>
          <a:xfrm>
            <a:off x="0" y="2816200"/>
            <a:ext cx="3516600" cy="369300"/>
          </a:xfrm>
          <a:prstGeom prst="rect">
            <a:avLst/>
          </a:prstGeom>
          <a:solidFill>
            <a:srgbClr val="6FA8DC"/>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Montserrat Medium"/>
                <a:ea typeface="Montserrat Medium"/>
                <a:cs typeface="Montserrat Medium"/>
                <a:sym typeface="Montserrat Medium"/>
              </a:rPr>
              <a:t>Portland-Vancouver-Hillsboro, OR-WA MSA</a:t>
            </a:r>
            <a:endParaRPr sz="1200">
              <a:latin typeface="Montserrat Medium"/>
              <a:ea typeface="Montserrat Medium"/>
              <a:cs typeface="Montserrat Medium"/>
              <a:sym typeface="Montserrat Medium"/>
            </a:endParaRPr>
          </a:p>
        </p:txBody>
      </p:sp>
      <p:sp>
        <p:nvSpPr>
          <p:cNvPr id="375" name="Google Shape;375;p56"/>
          <p:cNvSpPr txBox="1"/>
          <p:nvPr/>
        </p:nvSpPr>
        <p:spPr>
          <a:xfrm>
            <a:off x="-150" y="1544675"/>
            <a:ext cx="3516600" cy="554100"/>
          </a:xfrm>
          <a:prstGeom prst="rect">
            <a:avLst/>
          </a:prstGeom>
          <a:solidFill>
            <a:srgbClr val="6FA8DC"/>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Montserrat Medium"/>
                <a:ea typeface="Montserrat Medium"/>
                <a:cs typeface="Montserrat Medium"/>
                <a:sym typeface="Montserrat Medium"/>
              </a:rPr>
              <a:t>Nashville-Davidson-Murfreesboro-Franklin, TN MSA</a:t>
            </a:r>
            <a:endParaRPr sz="1200">
              <a:latin typeface="Montserrat Medium"/>
              <a:ea typeface="Montserrat Medium"/>
              <a:cs typeface="Montserrat Medium"/>
              <a:sym typeface="Montserrat Medium"/>
            </a:endParaRPr>
          </a:p>
        </p:txBody>
      </p:sp>
      <p:sp>
        <p:nvSpPr>
          <p:cNvPr id="376" name="Google Shape;376;p56"/>
          <p:cNvSpPr txBox="1"/>
          <p:nvPr/>
        </p:nvSpPr>
        <p:spPr>
          <a:xfrm>
            <a:off x="0" y="3913200"/>
            <a:ext cx="3516600" cy="369300"/>
          </a:xfrm>
          <a:prstGeom prst="rect">
            <a:avLst/>
          </a:prstGeom>
          <a:solidFill>
            <a:srgbClr val="6FA8DC"/>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Montserrat Medium"/>
                <a:ea typeface="Montserrat Medium"/>
                <a:cs typeface="Montserrat Medium"/>
                <a:sym typeface="Montserrat Medium"/>
              </a:rPr>
              <a:t>San Antonio-New Braunfels, TX MSA</a:t>
            </a:r>
            <a:endParaRPr sz="1200">
              <a:latin typeface="Montserrat Medium"/>
              <a:ea typeface="Montserrat Medium"/>
              <a:cs typeface="Montserrat Medium"/>
              <a:sym typeface="Montserrat Medium"/>
            </a:endParaRPr>
          </a:p>
        </p:txBody>
      </p:sp>
      <p:sp>
        <p:nvSpPr>
          <p:cNvPr id="377" name="Google Shape;377;p56"/>
          <p:cNvSpPr txBox="1"/>
          <p:nvPr/>
        </p:nvSpPr>
        <p:spPr>
          <a:xfrm>
            <a:off x="0" y="457925"/>
            <a:ext cx="3516600" cy="369300"/>
          </a:xfrm>
          <a:prstGeom prst="rect">
            <a:avLst/>
          </a:prstGeom>
          <a:solidFill>
            <a:srgbClr val="6FA8DC"/>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Montserrat Medium"/>
                <a:ea typeface="Montserrat Medium"/>
                <a:cs typeface="Montserrat Medium"/>
                <a:sym typeface="Montserrat Medium"/>
              </a:rPr>
              <a:t>Charlotte-Concord-Gastonia, NC-SC MSA</a:t>
            </a:r>
            <a:endParaRPr sz="1200">
              <a:latin typeface="Montserrat Medium"/>
              <a:ea typeface="Montserrat Medium"/>
              <a:cs typeface="Montserrat Medium"/>
              <a:sym typeface="Montserrat Medium"/>
            </a:endParaRPr>
          </a:p>
        </p:txBody>
      </p:sp>
      <p:sp>
        <p:nvSpPr>
          <p:cNvPr id="378" name="Google Shape;378;p56"/>
          <p:cNvSpPr txBox="1"/>
          <p:nvPr/>
        </p:nvSpPr>
        <p:spPr>
          <a:xfrm>
            <a:off x="85850" y="858600"/>
            <a:ext cx="3349800" cy="646500"/>
          </a:xfrm>
          <a:prstGeom prst="rect">
            <a:avLst/>
          </a:prstGeom>
          <a:noFill/>
          <a:ln>
            <a:noFill/>
          </a:ln>
        </p:spPr>
        <p:txBody>
          <a:bodyPr spcFirstLastPara="1" wrap="square" lIns="91425" tIns="91425" rIns="91425" bIns="91425" anchor="t" anchorCtr="0">
            <a:spAutoFit/>
          </a:bodyPr>
          <a:lstStyle/>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2010: $59,282		</a:t>
            </a:r>
            <a:endParaRPr sz="1000">
              <a:solidFill>
                <a:srgbClr val="FFFFFF"/>
              </a:solidFill>
              <a:latin typeface="Montserrat Medium"/>
              <a:ea typeface="Montserrat Medium"/>
              <a:cs typeface="Montserrat Medium"/>
              <a:sym typeface="Montserrat Medium"/>
            </a:endParaRPr>
          </a:p>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2019: $66,399 </a:t>
            </a:r>
            <a:r>
              <a:rPr lang="en" sz="1000">
                <a:solidFill>
                  <a:srgbClr val="FFFFFF"/>
                </a:solidFill>
                <a:highlight>
                  <a:srgbClr val="00FF00"/>
                </a:highlight>
                <a:latin typeface="Montserrat Medium"/>
                <a:ea typeface="Montserrat Medium"/>
                <a:cs typeface="Montserrat Medium"/>
                <a:sym typeface="Montserrat Medium"/>
              </a:rPr>
              <a:t>(+7,117)</a:t>
            </a:r>
            <a:r>
              <a:rPr lang="en" sz="1000">
                <a:solidFill>
                  <a:srgbClr val="FFFFFF"/>
                </a:solidFill>
                <a:highlight>
                  <a:srgbClr val="6AA84F"/>
                </a:highlight>
                <a:latin typeface="Montserrat Medium"/>
                <a:ea typeface="Montserrat Medium"/>
                <a:cs typeface="Montserrat Medium"/>
                <a:sym typeface="Montserrat Medium"/>
              </a:rPr>
              <a:t>	</a:t>
            </a:r>
            <a:endParaRPr sz="1000">
              <a:solidFill>
                <a:srgbClr val="FFFFFF"/>
              </a:solidFill>
              <a:highlight>
                <a:srgbClr val="6AA84F"/>
              </a:highlight>
              <a:latin typeface="Montserrat Medium"/>
              <a:ea typeface="Montserrat Medium"/>
              <a:cs typeface="Montserrat Medium"/>
              <a:sym typeface="Montserrat Medium"/>
            </a:endParaRPr>
          </a:p>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Total Growth Rate: 12.01%, AAGR: 1.20%</a:t>
            </a:r>
            <a:endParaRPr sz="1000">
              <a:solidFill>
                <a:srgbClr val="FFFFFF"/>
              </a:solidFill>
              <a:latin typeface="Montserrat Medium"/>
              <a:ea typeface="Montserrat Medium"/>
              <a:cs typeface="Montserrat Medium"/>
              <a:sym typeface="Montserrat Medium"/>
            </a:endParaRPr>
          </a:p>
        </p:txBody>
      </p:sp>
      <p:sp>
        <p:nvSpPr>
          <p:cNvPr id="379" name="Google Shape;379;p56"/>
          <p:cNvSpPr txBox="1"/>
          <p:nvPr/>
        </p:nvSpPr>
        <p:spPr>
          <a:xfrm>
            <a:off x="85850" y="2134238"/>
            <a:ext cx="3349800" cy="646500"/>
          </a:xfrm>
          <a:prstGeom prst="rect">
            <a:avLst/>
          </a:prstGeom>
          <a:noFill/>
          <a:ln>
            <a:noFill/>
          </a:ln>
        </p:spPr>
        <p:txBody>
          <a:bodyPr spcFirstLastPara="1" wrap="square" lIns="91425" tIns="91425" rIns="91425" bIns="91425" anchor="t" anchorCtr="0">
            <a:spAutoFit/>
          </a:bodyPr>
          <a:lstStyle/>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2010: $56,375		</a:t>
            </a:r>
            <a:endParaRPr sz="1000">
              <a:solidFill>
                <a:srgbClr val="FFFFFF"/>
              </a:solidFill>
              <a:latin typeface="Montserrat Medium"/>
              <a:ea typeface="Montserrat Medium"/>
              <a:cs typeface="Montserrat Medium"/>
              <a:sym typeface="Montserrat Medium"/>
            </a:endParaRPr>
          </a:p>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2019: $70,262 </a:t>
            </a:r>
            <a:r>
              <a:rPr lang="en" sz="1000">
                <a:solidFill>
                  <a:srgbClr val="FFFFFF"/>
                </a:solidFill>
                <a:highlight>
                  <a:srgbClr val="00FF00"/>
                </a:highlight>
                <a:latin typeface="Montserrat Medium"/>
                <a:ea typeface="Montserrat Medium"/>
                <a:cs typeface="Montserrat Medium"/>
                <a:sym typeface="Montserrat Medium"/>
              </a:rPr>
              <a:t>(+13,877)</a:t>
            </a:r>
            <a:r>
              <a:rPr lang="en" sz="1000">
                <a:solidFill>
                  <a:srgbClr val="FFFFFF"/>
                </a:solidFill>
                <a:highlight>
                  <a:srgbClr val="6AA84F"/>
                </a:highlight>
                <a:latin typeface="Montserrat Medium"/>
                <a:ea typeface="Montserrat Medium"/>
                <a:cs typeface="Montserrat Medium"/>
                <a:sym typeface="Montserrat Medium"/>
              </a:rPr>
              <a:t>	</a:t>
            </a:r>
            <a:endParaRPr sz="1000">
              <a:solidFill>
                <a:srgbClr val="FFFFFF"/>
              </a:solidFill>
              <a:highlight>
                <a:srgbClr val="6AA84F"/>
              </a:highlight>
              <a:latin typeface="Montserrat Medium"/>
              <a:ea typeface="Montserrat Medium"/>
              <a:cs typeface="Montserrat Medium"/>
              <a:sym typeface="Montserrat Medium"/>
            </a:endParaRPr>
          </a:p>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Total Growth Rate: 24.63%, AAGR: 2..46%</a:t>
            </a:r>
            <a:endParaRPr sz="1000">
              <a:solidFill>
                <a:srgbClr val="FFFFFF"/>
              </a:solidFill>
              <a:latin typeface="Montserrat Medium"/>
              <a:ea typeface="Montserrat Medium"/>
              <a:cs typeface="Montserrat Medium"/>
              <a:sym typeface="Montserrat Medium"/>
            </a:endParaRPr>
          </a:p>
        </p:txBody>
      </p:sp>
      <p:sp>
        <p:nvSpPr>
          <p:cNvPr id="380" name="Google Shape;380;p56"/>
          <p:cNvSpPr txBox="1"/>
          <p:nvPr/>
        </p:nvSpPr>
        <p:spPr>
          <a:xfrm>
            <a:off x="85850" y="3226100"/>
            <a:ext cx="3349800" cy="646500"/>
          </a:xfrm>
          <a:prstGeom prst="rect">
            <a:avLst/>
          </a:prstGeom>
          <a:noFill/>
          <a:ln>
            <a:noFill/>
          </a:ln>
        </p:spPr>
        <p:txBody>
          <a:bodyPr spcFirstLastPara="1" wrap="square" lIns="91425" tIns="91425" rIns="91425" bIns="91425" anchor="t" anchorCtr="0">
            <a:spAutoFit/>
          </a:bodyPr>
          <a:lstStyle/>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2010: $62,372		</a:t>
            </a:r>
            <a:endParaRPr sz="1000">
              <a:solidFill>
                <a:srgbClr val="FFFFFF"/>
              </a:solidFill>
              <a:latin typeface="Montserrat Medium"/>
              <a:ea typeface="Montserrat Medium"/>
              <a:cs typeface="Montserrat Medium"/>
              <a:sym typeface="Montserrat Medium"/>
            </a:endParaRPr>
          </a:p>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2019: $78,439 </a:t>
            </a:r>
            <a:r>
              <a:rPr lang="en" sz="1000">
                <a:solidFill>
                  <a:srgbClr val="FFFFFF"/>
                </a:solidFill>
                <a:highlight>
                  <a:srgbClr val="00FF00"/>
                </a:highlight>
                <a:latin typeface="Montserrat Medium"/>
                <a:ea typeface="Montserrat Medium"/>
                <a:cs typeface="Montserrat Medium"/>
                <a:sym typeface="Montserrat Medium"/>
              </a:rPr>
              <a:t>(+16,067)</a:t>
            </a:r>
            <a:r>
              <a:rPr lang="en" sz="1000">
                <a:solidFill>
                  <a:srgbClr val="FFFFFF"/>
                </a:solidFill>
                <a:highlight>
                  <a:srgbClr val="6AA84F"/>
                </a:highlight>
                <a:latin typeface="Montserrat Medium"/>
                <a:ea typeface="Montserrat Medium"/>
                <a:cs typeface="Montserrat Medium"/>
                <a:sym typeface="Montserrat Medium"/>
              </a:rPr>
              <a:t>	</a:t>
            </a:r>
            <a:endParaRPr sz="1000">
              <a:solidFill>
                <a:srgbClr val="FFFFFF"/>
              </a:solidFill>
              <a:highlight>
                <a:srgbClr val="6AA84F"/>
              </a:highlight>
              <a:latin typeface="Montserrat Medium"/>
              <a:ea typeface="Montserrat Medium"/>
              <a:cs typeface="Montserrat Medium"/>
              <a:sym typeface="Montserrat Medium"/>
            </a:endParaRPr>
          </a:p>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Total Growth Rate: 25.76%, AAGR: 2.58%</a:t>
            </a:r>
            <a:endParaRPr sz="1000">
              <a:solidFill>
                <a:srgbClr val="FFFFFF"/>
              </a:solidFill>
              <a:latin typeface="Montserrat Medium"/>
              <a:ea typeface="Montserrat Medium"/>
              <a:cs typeface="Montserrat Medium"/>
              <a:sym typeface="Montserrat Medium"/>
            </a:endParaRPr>
          </a:p>
        </p:txBody>
      </p:sp>
      <p:sp>
        <p:nvSpPr>
          <p:cNvPr id="381" name="Google Shape;381;p56"/>
          <p:cNvSpPr txBox="1"/>
          <p:nvPr/>
        </p:nvSpPr>
        <p:spPr>
          <a:xfrm>
            <a:off x="83400" y="4323100"/>
            <a:ext cx="3349800" cy="646500"/>
          </a:xfrm>
          <a:prstGeom prst="rect">
            <a:avLst/>
          </a:prstGeom>
          <a:noFill/>
          <a:ln>
            <a:noFill/>
          </a:ln>
        </p:spPr>
        <p:txBody>
          <a:bodyPr spcFirstLastPara="1" wrap="square" lIns="91425" tIns="91425" rIns="91425" bIns="91425" anchor="t" anchorCtr="0">
            <a:spAutoFit/>
          </a:bodyPr>
          <a:lstStyle/>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2010: $59,019		</a:t>
            </a:r>
            <a:endParaRPr sz="1000">
              <a:solidFill>
                <a:srgbClr val="FFFFFF"/>
              </a:solidFill>
              <a:latin typeface="Montserrat Medium"/>
              <a:ea typeface="Montserrat Medium"/>
              <a:cs typeface="Montserrat Medium"/>
              <a:sym typeface="Montserrat Medium"/>
            </a:endParaRPr>
          </a:p>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2019: $62,355 </a:t>
            </a:r>
            <a:r>
              <a:rPr lang="en" sz="1000">
                <a:solidFill>
                  <a:srgbClr val="FFFFFF"/>
                </a:solidFill>
                <a:highlight>
                  <a:srgbClr val="00FF00"/>
                </a:highlight>
                <a:latin typeface="Montserrat Medium"/>
                <a:ea typeface="Montserrat Medium"/>
                <a:cs typeface="Montserrat Medium"/>
                <a:sym typeface="Montserrat Medium"/>
              </a:rPr>
              <a:t>(+3,336)</a:t>
            </a:r>
            <a:r>
              <a:rPr lang="en" sz="1000">
                <a:solidFill>
                  <a:srgbClr val="FFFFFF"/>
                </a:solidFill>
                <a:highlight>
                  <a:srgbClr val="6AA84F"/>
                </a:highlight>
                <a:latin typeface="Montserrat Medium"/>
                <a:ea typeface="Montserrat Medium"/>
                <a:cs typeface="Montserrat Medium"/>
                <a:sym typeface="Montserrat Medium"/>
              </a:rPr>
              <a:t>	</a:t>
            </a:r>
            <a:endParaRPr sz="1000">
              <a:solidFill>
                <a:srgbClr val="FFFFFF"/>
              </a:solidFill>
              <a:highlight>
                <a:srgbClr val="6AA84F"/>
              </a:highlight>
              <a:latin typeface="Montserrat Medium"/>
              <a:ea typeface="Montserrat Medium"/>
              <a:cs typeface="Montserrat Medium"/>
              <a:sym typeface="Montserrat Medium"/>
            </a:endParaRPr>
          </a:p>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Total Growth Rate: 5.65%, AAGR: 0.57%</a:t>
            </a:r>
            <a:endParaRPr sz="1000">
              <a:solidFill>
                <a:srgbClr val="FFFFFF"/>
              </a:solidFill>
              <a:latin typeface="Montserrat Medium"/>
              <a:ea typeface="Montserrat Medium"/>
              <a:cs typeface="Montserrat Medium"/>
              <a:sym typeface="Montserrat Medium"/>
            </a:endParaRPr>
          </a:p>
        </p:txBody>
      </p:sp>
      <p:sp>
        <p:nvSpPr>
          <p:cNvPr id="382" name="Google Shape;382;p56"/>
          <p:cNvSpPr txBox="1"/>
          <p:nvPr/>
        </p:nvSpPr>
        <p:spPr>
          <a:xfrm>
            <a:off x="4087800" y="898175"/>
            <a:ext cx="3349800" cy="646500"/>
          </a:xfrm>
          <a:prstGeom prst="rect">
            <a:avLst/>
          </a:prstGeom>
          <a:noFill/>
          <a:ln>
            <a:noFill/>
          </a:ln>
        </p:spPr>
        <p:txBody>
          <a:bodyPr spcFirstLastPara="1" wrap="square" lIns="91425" tIns="91425" rIns="91425" bIns="91425" anchor="t" anchorCtr="0">
            <a:spAutoFit/>
          </a:bodyPr>
          <a:lstStyle/>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2010: $51,752		</a:t>
            </a:r>
            <a:endParaRPr sz="1000">
              <a:solidFill>
                <a:srgbClr val="FFFFFF"/>
              </a:solidFill>
              <a:latin typeface="Montserrat Medium"/>
              <a:ea typeface="Montserrat Medium"/>
              <a:cs typeface="Montserrat Medium"/>
              <a:sym typeface="Montserrat Medium"/>
            </a:endParaRPr>
          </a:p>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2019: $57,061 </a:t>
            </a:r>
            <a:r>
              <a:rPr lang="en" sz="1000">
                <a:solidFill>
                  <a:srgbClr val="FFFFFF"/>
                </a:solidFill>
                <a:highlight>
                  <a:srgbClr val="00FF00"/>
                </a:highlight>
                <a:latin typeface="Montserrat Medium"/>
                <a:ea typeface="Montserrat Medium"/>
                <a:cs typeface="Montserrat Medium"/>
                <a:sym typeface="Montserrat Medium"/>
              </a:rPr>
              <a:t>(+6,734)</a:t>
            </a:r>
            <a:r>
              <a:rPr lang="en" sz="1000">
                <a:solidFill>
                  <a:srgbClr val="FFFFFF"/>
                </a:solidFill>
                <a:highlight>
                  <a:srgbClr val="6AA84F"/>
                </a:highlight>
                <a:latin typeface="Montserrat Medium"/>
                <a:ea typeface="Montserrat Medium"/>
                <a:cs typeface="Montserrat Medium"/>
                <a:sym typeface="Montserrat Medium"/>
              </a:rPr>
              <a:t>	</a:t>
            </a:r>
            <a:endParaRPr sz="1000">
              <a:solidFill>
                <a:srgbClr val="FFFFFF"/>
              </a:solidFill>
              <a:highlight>
                <a:srgbClr val="6AA84F"/>
              </a:highlight>
              <a:latin typeface="Montserrat Medium"/>
              <a:ea typeface="Montserrat Medium"/>
              <a:cs typeface="Montserrat Medium"/>
              <a:sym typeface="Montserrat Medium"/>
            </a:endParaRPr>
          </a:p>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Total Growth Rate: 13.16%, AAGR: 1.32%</a:t>
            </a:r>
            <a:endParaRPr sz="1000">
              <a:solidFill>
                <a:srgbClr val="FFFFFF"/>
              </a:solidFill>
              <a:latin typeface="Montserrat Medium"/>
              <a:ea typeface="Montserrat Medium"/>
              <a:cs typeface="Montserrat Medium"/>
              <a:sym typeface="Montserrat Medium"/>
            </a:endParaRPr>
          </a:p>
        </p:txBody>
      </p:sp>
      <p:sp>
        <p:nvSpPr>
          <p:cNvPr id="383" name="Google Shape;383;p56"/>
          <p:cNvSpPr/>
          <p:nvPr/>
        </p:nvSpPr>
        <p:spPr>
          <a:xfrm>
            <a:off x="4747750" y="1533450"/>
            <a:ext cx="707700" cy="646500"/>
          </a:xfrm>
          <a:prstGeom prst="ellipse">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84" name="Google Shape;384;p56"/>
          <p:cNvCxnSpPr/>
          <p:nvPr/>
        </p:nvCxnSpPr>
        <p:spPr>
          <a:xfrm>
            <a:off x="4087800" y="2177150"/>
            <a:ext cx="7800" cy="2223900"/>
          </a:xfrm>
          <a:prstGeom prst="straightConnector1">
            <a:avLst/>
          </a:prstGeom>
          <a:noFill/>
          <a:ln w="9525" cap="flat" cmpd="sng">
            <a:solidFill>
              <a:schemeClr val="dk2"/>
            </a:solidFill>
            <a:prstDash val="solid"/>
            <a:round/>
            <a:headEnd type="none" w="med" len="med"/>
            <a:tailEnd type="triangle" w="med" len="med"/>
          </a:ln>
        </p:spPr>
      </p:cxnSp>
      <p:sp>
        <p:nvSpPr>
          <p:cNvPr id="385" name="Google Shape;385;p56"/>
          <p:cNvSpPr txBox="1"/>
          <p:nvPr/>
        </p:nvSpPr>
        <p:spPr>
          <a:xfrm>
            <a:off x="3740000" y="1959425"/>
            <a:ext cx="9174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rgbClr val="FFFFFF"/>
                </a:solidFill>
                <a:latin typeface="Montserrat Medium"/>
                <a:ea typeface="Montserrat Medium"/>
                <a:cs typeface="Montserrat Medium"/>
                <a:sym typeface="Montserrat Medium"/>
              </a:rPr>
              <a:t>Highest AAGR</a:t>
            </a:r>
            <a:endParaRPr sz="800">
              <a:solidFill>
                <a:srgbClr val="FFFFFF"/>
              </a:solidFill>
              <a:latin typeface="Montserrat Medium"/>
              <a:ea typeface="Montserrat Medium"/>
              <a:cs typeface="Montserrat Medium"/>
              <a:sym typeface="Montserrat Medium"/>
            </a:endParaRPr>
          </a:p>
        </p:txBody>
      </p:sp>
      <p:sp>
        <p:nvSpPr>
          <p:cNvPr id="386" name="Google Shape;386;p56"/>
          <p:cNvSpPr txBox="1"/>
          <p:nvPr/>
        </p:nvSpPr>
        <p:spPr>
          <a:xfrm>
            <a:off x="3740000" y="4401050"/>
            <a:ext cx="9174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rgbClr val="FFFFFF"/>
                </a:solidFill>
                <a:latin typeface="Montserrat Medium"/>
                <a:ea typeface="Montserrat Medium"/>
                <a:cs typeface="Montserrat Medium"/>
                <a:sym typeface="Montserrat Medium"/>
              </a:rPr>
              <a:t>Lowest AAGR</a:t>
            </a:r>
            <a:endParaRPr sz="800">
              <a:solidFill>
                <a:srgbClr val="FFFFFF"/>
              </a:solidFill>
              <a:latin typeface="Montserrat Medium"/>
              <a:ea typeface="Montserrat Medium"/>
              <a:cs typeface="Montserrat Medium"/>
              <a:sym typeface="Montserrat Medium"/>
            </a:endParaRPr>
          </a:p>
        </p:txBody>
      </p:sp>
      <p:sp>
        <p:nvSpPr>
          <p:cNvPr id="387" name="Google Shape;387;p56"/>
          <p:cNvSpPr/>
          <p:nvPr/>
        </p:nvSpPr>
        <p:spPr>
          <a:xfrm>
            <a:off x="4747750" y="2209813"/>
            <a:ext cx="707700" cy="646500"/>
          </a:xfrm>
          <a:prstGeom prst="ellipse">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56"/>
          <p:cNvSpPr/>
          <p:nvPr/>
        </p:nvSpPr>
        <p:spPr>
          <a:xfrm>
            <a:off x="4747750" y="3661988"/>
            <a:ext cx="707700" cy="646500"/>
          </a:xfrm>
          <a:prstGeom prst="ellipse">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56"/>
          <p:cNvSpPr/>
          <p:nvPr/>
        </p:nvSpPr>
        <p:spPr>
          <a:xfrm>
            <a:off x="4747750" y="2922913"/>
            <a:ext cx="707700" cy="646500"/>
          </a:xfrm>
          <a:prstGeom prst="ellipse">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56"/>
          <p:cNvSpPr/>
          <p:nvPr/>
        </p:nvSpPr>
        <p:spPr>
          <a:xfrm>
            <a:off x="4750200" y="4401050"/>
            <a:ext cx="707700" cy="646500"/>
          </a:xfrm>
          <a:prstGeom prst="ellipse">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56"/>
          <p:cNvSpPr txBox="1"/>
          <p:nvPr/>
        </p:nvSpPr>
        <p:spPr>
          <a:xfrm>
            <a:off x="4805275" y="1692600"/>
            <a:ext cx="801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FFFFFF"/>
                </a:solidFill>
                <a:latin typeface="Montserrat Medium"/>
                <a:ea typeface="Montserrat Medium"/>
                <a:cs typeface="Montserrat Medium"/>
                <a:sym typeface="Montserrat Medium"/>
              </a:rPr>
              <a:t>2.58%</a:t>
            </a:r>
            <a:endParaRPr sz="1100">
              <a:solidFill>
                <a:srgbClr val="FFFFFF"/>
              </a:solidFill>
              <a:latin typeface="Montserrat Medium"/>
              <a:ea typeface="Montserrat Medium"/>
              <a:cs typeface="Montserrat Medium"/>
              <a:sym typeface="Montserrat Medium"/>
            </a:endParaRPr>
          </a:p>
        </p:txBody>
      </p:sp>
      <p:sp>
        <p:nvSpPr>
          <p:cNvPr id="392" name="Google Shape;392;p56"/>
          <p:cNvSpPr txBox="1"/>
          <p:nvPr/>
        </p:nvSpPr>
        <p:spPr>
          <a:xfrm>
            <a:off x="5750775" y="3776413"/>
            <a:ext cx="2216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FFFF"/>
                </a:solidFill>
                <a:latin typeface="Montserrat Medium"/>
                <a:ea typeface="Montserrat Medium"/>
                <a:cs typeface="Montserrat Medium"/>
                <a:sym typeface="Montserrat Medium"/>
              </a:rPr>
              <a:t>Charlotte MSA AAGR</a:t>
            </a:r>
            <a:endParaRPr>
              <a:solidFill>
                <a:srgbClr val="FFFFFF"/>
              </a:solidFill>
              <a:latin typeface="Montserrat Medium"/>
              <a:ea typeface="Montserrat Medium"/>
              <a:cs typeface="Montserrat Medium"/>
              <a:sym typeface="Montserrat Medium"/>
            </a:endParaRPr>
          </a:p>
        </p:txBody>
      </p:sp>
      <p:sp>
        <p:nvSpPr>
          <p:cNvPr id="393" name="Google Shape;393;p56"/>
          <p:cNvSpPr txBox="1"/>
          <p:nvPr/>
        </p:nvSpPr>
        <p:spPr>
          <a:xfrm>
            <a:off x="5750775" y="2352888"/>
            <a:ext cx="2216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FFFF"/>
                </a:solidFill>
                <a:latin typeface="Montserrat Medium"/>
                <a:ea typeface="Montserrat Medium"/>
                <a:cs typeface="Montserrat Medium"/>
                <a:sym typeface="Montserrat Medium"/>
              </a:rPr>
              <a:t>Nashville MSA AAGR</a:t>
            </a:r>
            <a:endParaRPr>
              <a:solidFill>
                <a:srgbClr val="FFFFFF"/>
              </a:solidFill>
              <a:latin typeface="Montserrat Medium"/>
              <a:ea typeface="Montserrat Medium"/>
              <a:cs typeface="Montserrat Medium"/>
              <a:sym typeface="Montserrat Medium"/>
            </a:endParaRPr>
          </a:p>
        </p:txBody>
      </p:sp>
      <p:sp>
        <p:nvSpPr>
          <p:cNvPr id="394" name="Google Shape;394;p56"/>
          <p:cNvSpPr txBox="1"/>
          <p:nvPr/>
        </p:nvSpPr>
        <p:spPr>
          <a:xfrm>
            <a:off x="5814525" y="1677175"/>
            <a:ext cx="2216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FFFF"/>
                </a:solidFill>
                <a:latin typeface="Montserrat Medium"/>
                <a:ea typeface="Montserrat Medium"/>
                <a:cs typeface="Montserrat Medium"/>
                <a:sym typeface="Montserrat Medium"/>
              </a:rPr>
              <a:t>Portland MSA AAGR</a:t>
            </a:r>
            <a:endParaRPr>
              <a:solidFill>
                <a:srgbClr val="FFFFFF"/>
              </a:solidFill>
              <a:latin typeface="Montserrat Medium"/>
              <a:ea typeface="Montserrat Medium"/>
              <a:cs typeface="Montserrat Medium"/>
              <a:sym typeface="Montserrat Medium"/>
            </a:endParaRPr>
          </a:p>
        </p:txBody>
      </p:sp>
      <p:sp>
        <p:nvSpPr>
          <p:cNvPr id="395" name="Google Shape;395;p56"/>
          <p:cNvSpPr txBox="1"/>
          <p:nvPr/>
        </p:nvSpPr>
        <p:spPr>
          <a:xfrm>
            <a:off x="5814525" y="4524188"/>
            <a:ext cx="2746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FFFF"/>
                </a:solidFill>
                <a:latin typeface="Montserrat Medium"/>
                <a:ea typeface="Montserrat Medium"/>
                <a:cs typeface="Montserrat Medium"/>
                <a:sym typeface="Montserrat Medium"/>
              </a:rPr>
              <a:t>San Antonio MSA AAGR</a:t>
            </a:r>
            <a:endParaRPr>
              <a:solidFill>
                <a:srgbClr val="FFFFFF"/>
              </a:solidFill>
              <a:latin typeface="Montserrat Medium"/>
              <a:ea typeface="Montserrat Medium"/>
              <a:cs typeface="Montserrat Medium"/>
              <a:sym typeface="Montserrat Medium"/>
            </a:endParaRPr>
          </a:p>
        </p:txBody>
      </p:sp>
      <p:sp>
        <p:nvSpPr>
          <p:cNvPr id="396" name="Google Shape;396;p56"/>
          <p:cNvSpPr txBox="1"/>
          <p:nvPr/>
        </p:nvSpPr>
        <p:spPr>
          <a:xfrm>
            <a:off x="5750775" y="3028625"/>
            <a:ext cx="2873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FFFF"/>
                </a:solidFill>
                <a:latin typeface="Montserrat Medium"/>
                <a:ea typeface="Montserrat Medium"/>
                <a:cs typeface="Montserrat Medium"/>
                <a:sym typeface="Montserrat Medium"/>
              </a:rPr>
              <a:t>Tampa Bay MSA AAGR</a:t>
            </a:r>
            <a:endParaRPr>
              <a:solidFill>
                <a:srgbClr val="FFFFFF"/>
              </a:solidFill>
              <a:latin typeface="Montserrat Medium"/>
              <a:ea typeface="Montserrat Medium"/>
              <a:cs typeface="Montserrat Medium"/>
              <a:sym typeface="Montserrat Medium"/>
            </a:endParaRPr>
          </a:p>
        </p:txBody>
      </p:sp>
      <p:sp>
        <p:nvSpPr>
          <p:cNvPr id="397" name="Google Shape;397;p56"/>
          <p:cNvSpPr txBox="1"/>
          <p:nvPr/>
        </p:nvSpPr>
        <p:spPr>
          <a:xfrm>
            <a:off x="4805275" y="2307763"/>
            <a:ext cx="801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FFFFFF"/>
                </a:solidFill>
                <a:latin typeface="Montserrat Medium"/>
                <a:ea typeface="Montserrat Medium"/>
                <a:cs typeface="Montserrat Medium"/>
                <a:sym typeface="Montserrat Medium"/>
              </a:rPr>
              <a:t>2.46%</a:t>
            </a:r>
            <a:endParaRPr sz="1100">
              <a:solidFill>
                <a:srgbClr val="FFFFFF"/>
              </a:solidFill>
              <a:latin typeface="Montserrat Medium"/>
              <a:ea typeface="Montserrat Medium"/>
              <a:cs typeface="Montserrat Medium"/>
              <a:sym typeface="Montserrat Medium"/>
            </a:endParaRPr>
          </a:p>
        </p:txBody>
      </p:sp>
      <p:sp>
        <p:nvSpPr>
          <p:cNvPr id="398" name="Google Shape;398;p56"/>
          <p:cNvSpPr txBox="1"/>
          <p:nvPr/>
        </p:nvSpPr>
        <p:spPr>
          <a:xfrm>
            <a:off x="4805275" y="4556025"/>
            <a:ext cx="801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FFFFFF"/>
                </a:solidFill>
                <a:latin typeface="Montserrat Medium"/>
                <a:ea typeface="Montserrat Medium"/>
                <a:cs typeface="Montserrat Medium"/>
                <a:sym typeface="Montserrat Medium"/>
              </a:rPr>
              <a:t>0.57%</a:t>
            </a:r>
            <a:endParaRPr sz="1100">
              <a:solidFill>
                <a:srgbClr val="FFFFFF"/>
              </a:solidFill>
              <a:latin typeface="Montserrat Medium"/>
              <a:ea typeface="Montserrat Medium"/>
              <a:cs typeface="Montserrat Medium"/>
              <a:sym typeface="Montserrat Medium"/>
            </a:endParaRPr>
          </a:p>
        </p:txBody>
      </p:sp>
      <p:sp>
        <p:nvSpPr>
          <p:cNvPr id="399" name="Google Shape;399;p56"/>
          <p:cNvSpPr txBox="1"/>
          <p:nvPr/>
        </p:nvSpPr>
        <p:spPr>
          <a:xfrm>
            <a:off x="4747750" y="3074513"/>
            <a:ext cx="801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FFFFFF"/>
                </a:solidFill>
                <a:latin typeface="Montserrat Medium"/>
                <a:ea typeface="Montserrat Medium"/>
                <a:cs typeface="Montserrat Medium"/>
                <a:sym typeface="Montserrat Medium"/>
              </a:rPr>
              <a:t>1.32%</a:t>
            </a:r>
            <a:endParaRPr sz="1100">
              <a:solidFill>
                <a:srgbClr val="FFFFFF"/>
              </a:solidFill>
              <a:latin typeface="Montserrat Medium"/>
              <a:ea typeface="Montserrat Medium"/>
              <a:cs typeface="Montserrat Medium"/>
              <a:sym typeface="Montserrat Medium"/>
            </a:endParaRPr>
          </a:p>
        </p:txBody>
      </p:sp>
      <p:sp>
        <p:nvSpPr>
          <p:cNvPr id="400" name="Google Shape;400;p56"/>
          <p:cNvSpPr txBox="1"/>
          <p:nvPr/>
        </p:nvSpPr>
        <p:spPr>
          <a:xfrm>
            <a:off x="4747750" y="3815275"/>
            <a:ext cx="801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FFFFFF"/>
                </a:solidFill>
                <a:latin typeface="Montserrat Medium"/>
                <a:ea typeface="Montserrat Medium"/>
                <a:cs typeface="Montserrat Medium"/>
                <a:sym typeface="Montserrat Medium"/>
              </a:rPr>
              <a:t>1.20%</a:t>
            </a:r>
            <a:endParaRPr sz="1100">
              <a:solidFill>
                <a:srgbClr val="FFFFFF"/>
              </a:solidFill>
              <a:latin typeface="Montserrat Medium"/>
              <a:ea typeface="Montserrat Medium"/>
              <a:cs typeface="Montserrat Medium"/>
              <a:sym typeface="Montserrat Medium"/>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57"/>
          <p:cNvSpPr txBox="1">
            <a:spLocks noGrp="1"/>
          </p:cNvSpPr>
          <p:nvPr>
            <p:ph type="title"/>
          </p:nvPr>
        </p:nvSpPr>
        <p:spPr>
          <a:xfrm>
            <a:off x="134925" y="64025"/>
            <a:ext cx="7894800" cy="446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891"/>
              <a:buNone/>
            </a:pPr>
            <a:r>
              <a:rPr lang="en" sz="1538"/>
              <a:t>PCT of High Earners/Growth (ACS, 2010, 2019)   *At least $75,000 annual</a:t>
            </a:r>
            <a:endParaRPr sz="1538"/>
          </a:p>
        </p:txBody>
      </p:sp>
      <p:sp>
        <p:nvSpPr>
          <p:cNvPr id="406" name="Google Shape;406;p57"/>
          <p:cNvSpPr txBox="1"/>
          <p:nvPr/>
        </p:nvSpPr>
        <p:spPr>
          <a:xfrm>
            <a:off x="4087800" y="457925"/>
            <a:ext cx="3349800" cy="369300"/>
          </a:xfrm>
          <a:prstGeom prst="rect">
            <a:avLst/>
          </a:prstGeom>
          <a:solidFill>
            <a:srgbClr val="6FA8DC"/>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Montserrat Medium"/>
                <a:ea typeface="Montserrat Medium"/>
                <a:cs typeface="Montserrat Medium"/>
                <a:sym typeface="Montserrat Medium"/>
              </a:rPr>
              <a:t>Tampa Bay-St.Pete-Clearwater, FL MSA</a:t>
            </a:r>
            <a:endParaRPr sz="1200">
              <a:latin typeface="Montserrat Medium"/>
              <a:ea typeface="Montserrat Medium"/>
              <a:cs typeface="Montserrat Medium"/>
              <a:sym typeface="Montserrat Medium"/>
            </a:endParaRPr>
          </a:p>
        </p:txBody>
      </p:sp>
      <p:sp>
        <p:nvSpPr>
          <p:cNvPr id="407" name="Google Shape;407;p57"/>
          <p:cNvSpPr txBox="1"/>
          <p:nvPr/>
        </p:nvSpPr>
        <p:spPr>
          <a:xfrm>
            <a:off x="0" y="2816200"/>
            <a:ext cx="3516600" cy="369300"/>
          </a:xfrm>
          <a:prstGeom prst="rect">
            <a:avLst/>
          </a:prstGeom>
          <a:solidFill>
            <a:srgbClr val="6FA8DC"/>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Montserrat Medium"/>
                <a:ea typeface="Montserrat Medium"/>
                <a:cs typeface="Montserrat Medium"/>
                <a:sym typeface="Montserrat Medium"/>
              </a:rPr>
              <a:t>Portland-Vancouver-Hillsboro, OR-WA MSA</a:t>
            </a:r>
            <a:endParaRPr sz="1200">
              <a:latin typeface="Montserrat Medium"/>
              <a:ea typeface="Montserrat Medium"/>
              <a:cs typeface="Montserrat Medium"/>
              <a:sym typeface="Montserrat Medium"/>
            </a:endParaRPr>
          </a:p>
        </p:txBody>
      </p:sp>
      <p:sp>
        <p:nvSpPr>
          <p:cNvPr id="408" name="Google Shape;408;p57"/>
          <p:cNvSpPr txBox="1"/>
          <p:nvPr/>
        </p:nvSpPr>
        <p:spPr>
          <a:xfrm>
            <a:off x="-150" y="1544675"/>
            <a:ext cx="3516600" cy="554100"/>
          </a:xfrm>
          <a:prstGeom prst="rect">
            <a:avLst/>
          </a:prstGeom>
          <a:solidFill>
            <a:srgbClr val="6FA8DC"/>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Montserrat Medium"/>
                <a:ea typeface="Montserrat Medium"/>
                <a:cs typeface="Montserrat Medium"/>
                <a:sym typeface="Montserrat Medium"/>
              </a:rPr>
              <a:t>Nashville-Davidson-Murfreesboro-Franklin, TN MSA</a:t>
            </a:r>
            <a:endParaRPr sz="1200">
              <a:latin typeface="Montserrat Medium"/>
              <a:ea typeface="Montserrat Medium"/>
              <a:cs typeface="Montserrat Medium"/>
              <a:sym typeface="Montserrat Medium"/>
            </a:endParaRPr>
          </a:p>
        </p:txBody>
      </p:sp>
      <p:sp>
        <p:nvSpPr>
          <p:cNvPr id="409" name="Google Shape;409;p57"/>
          <p:cNvSpPr txBox="1"/>
          <p:nvPr/>
        </p:nvSpPr>
        <p:spPr>
          <a:xfrm>
            <a:off x="0" y="3913200"/>
            <a:ext cx="3516600" cy="369300"/>
          </a:xfrm>
          <a:prstGeom prst="rect">
            <a:avLst/>
          </a:prstGeom>
          <a:solidFill>
            <a:srgbClr val="6FA8DC"/>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Montserrat Medium"/>
                <a:ea typeface="Montserrat Medium"/>
                <a:cs typeface="Montserrat Medium"/>
                <a:sym typeface="Montserrat Medium"/>
              </a:rPr>
              <a:t>San Antonio-New Braunfels, TX MSA</a:t>
            </a:r>
            <a:endParaRPr sz="1200">
              <a:latin typeface="Montserrat Medium"/>
              <a:ea typeface="Montserrat Medium"/>
              <a:cs typeface="Montserrat Medium"/>
              <a:sym typeface="Montserrat Medium"/>
            </a:endParaRPr>
          </a:p>
        </p:txBody>
      </p:sp>
      <p:sp>
        <p:nvSpPr>
          <p:cNvPr id="410" name="Google Shape;410;p57"/>
          <p:cNvSpPr txBox="1"/>
          <p:nvPr/>
        </p:nvSpPr>
        <p:spPr>
          <a:xfrm>
            <a:off x="0" y="457925"/>
            <a:ext cx="3516600" cy="369300"/>
          </a:xfrm>
          <a:prstGeom prst="rect">
            <a:avLst/>
          </a:prstGeom>
          <a:solidFill>
            <a:srgbClr val="6FA8DC"/>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Montserrat Medium"/>
                <a:ea typeface="Montserrat Medium"/>
                <a:cs typeface="Montserrat Medium"/>
                <a:sym typeface="Montserrat Medium"/>
              </a:rPr>
              <a:t>Charlotte-Concord-Gastonia, NC-SC MSA</a:t>
            </a:r>
            <a:endParaRPr sz="1200">
              <a:latin typeface="Montserrat Medium"/>
              <a:ea typeface="Montserrat Medium"/>
              <a:cs typeface="Montserrat Medium"/>
              <a:sym typeface="Montserrat Medium"/>
            </a:endParaRPr>
          </a:p>
        </p:txBody>
      </p:sp>
      <p:sp>
        <p:nvSpPr>
          <p:cNvPr id="411" name="Google Shape;411;p57"/>
          <p:cNvSpPr txBox="1"/>
          <p:nvPr/>
        </p:nvSpPr>
        <p:spPr>
          <a:xfrm>
            <a:off x="85850" y="858600"/>
            <a:ext cx="3349800" cy="646500"/>
          </a:xfrm>
          <a:prstGeom prst="rect">
            <a:avLst/>
          </a:prstGeom>
          <a:noFill/>
          <a:ln>
            <a:noFill/>
          </a:ln>
        </p:spPr>
        <p:txBody>
          <a:bodyPr spcFirstLastPara="1" wrap="square" lIns="91425" tIns="91425" rIns="91425" bIns="91425" anchor="t" anchorCtr="0">
            <a:spAutoFit/>
          </a:bodyPr>
          <a:lstStyle/>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2010: 39.3%		</a:t>
            </a:r>
            <a:endParaRPr sz="1000">
              <a:solidFill>
                <a:srgbClr val="FFFFFF"/>
              </a:solidFill>
              <a:latin typeface="Montserrat Medium"/>
              <a:ea typeface="Montserrat Medium"/>
              <a:cs typeface="Montserrat Medium"/>
              <a:sym typeface="Montserrat Medium"/>
            </a:endParaRPr>
          </a:p>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2019: 44.4% </a:t>
            </a:r>
            <a:r>
              <a:rPr lang="en" sz="1000">
                <a:solidFill>
                  <a:srgbClr val="FFFFFF"/>
                </a:solidFill>
                <a:highlight>
                  <a:srgbClr val="00FF00"/>
                </a:highlight>
                <a:latin typeface="Montserrat Medium"/>
                <a:ea typeface="Montserrat Medium"/>
                <a:cs typeface="Montserrat Medium"/>
                <a:sym typeface="Montserrat Medium"/>
              </a:rPr>
              <a:t>(+5.1%)</a:t>
            </a:r>
            <a:r>
              <a:rPr lang="en" sz="1000">
                <a:solidFill>
                  <a:srgbClr val="FFFFFF"/>
                </a:solidFill>
                <a:highlight>
                  <a:srgbClr val="6AA84F"/>
                </a:highlight>
                <a:latin typeface="Montserrat Medium"/>
                <a:ea typeface="Montserrat Medium"/>
                <a:cs typeface="Montserrat Medium"/>
                <a:sym typeface="Montserrat Medium"/>
              </a:rPr>
              <a:t>	</a:t>
            </a:r>
            <a:endParaRPr sz="1000">
              <a:solidFill>
                <a:srgbClr val="FFFFFF"/>
              </a:solidFill>
              <a:highlight>
                <a:srgbClr val="6AA84F"/>
              </a:highlight>
              <a:latin typeface="Montserrat Medium"/>
              <a:ea typeface="Montserrat Medium"/>
              <a:cs typeface="Montserrat Medium"/>
              <a:sym typeface="Montserrat Medium"/>
            </a:endParaRPr>
          </a:p>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Total Growth Rate: 12.98%, AAGR: 1.30%</a:t>
            </a:r>
            <a:endParaRPr sz="1000">
              <a:solidFill>
                <a:srgbClr val="FFFFFF"/>
              </a:solidFill>
              <a:latin typeface="Montserrat Medium"/>
              <a:ea typeface="Montserrat Medium"/>
              <a:cs typeface="Montserrat Medium"/>
              <a:sym typeface="Montserrat Medium"/>
            </a:endParaRPr>
          </a:p>
        </p:txBody>
      </p:sp>
      <p:sp>
        <p:nvSpPr>
          <p:cNvPr id="412" name="Google Shape;412;p57"/>
          <p:cNvSpPr txBox="1"/>
          <p:nvPr/>
        </p:nvSpPr>
        <p:spPr>
          <a:xfrm>
            <a:off x="85850" y="2134238"/>
            <a:ext cx="3349800" cy="646500"/>
          </a:xfrm>
          <a:prstGeom prst="rect">
            <a:avLst/>
          </a:prstGeom>
          <a:noFill/>
          <a:ln>
            <a:noFill/>
          </a:ln>
        </p:spPr>
        <p:txBody>
          <a:bodyPr spcFirstLastPara="1" wrap="square" lIns="91425" tIns="91425" rIns="91425" bIns="91425" anchor="t" anchorCtr="0">
            <a:spAutoFit/>
          </a:bodyPr>
          <a:lstStyle/>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2010: 37.6%		</a:t>
            </a:r>
            <a:endParaRPr sz="1000">
              <a:solidFill>
                <a:srgbClr val="FFFFFF"/>
              </a:solidFill>
              <a:latin typeface="Montserrat Medium"/>
              <a:ea typeface="Montserrat Medium"/>
              <a:cs typeface="Montserrat Medium"/>
              <a:sym typeface="Montserrat Medium"/>
            </a:endParaRPr>
          </a:p>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2019: 46.8% </a:t>
            </a:r>
            <a:r>
              <a:rPr lang="en" sz="1000">
                <a:solidFill>
                  <a:srgbClr val="FFFFFF"/>
                </a:solidFill>
                <a:highlight>
                  <a:srgbClr val="00FF00"/>
                </a:highlight>
                <a:latin typeface="Montserrat Medium"/>
                <a:ea typeface="Montserrat Medium"/>
                <a:cs typeface="Montserrat Medium"/>
                <a:sym typeface="Montserrat Medium"/>
              </a:rPr>
              <a:t>(+9.2%)</a:t>
            </a:r>
            <a:r>
              <a:rPr lang="en" sz="1000">
                <a:solidFill>
                  <a:srgbClr val="FFFFFF"/>
                </a:solidFill>
                <a:highlight>
                  <a:srgbClr val="6AA84F"/>
                </a:highlight>
                <a:latin typeface="Montserrat Medium"/>
                <a:ea typeface="Montserrat Medium"/>
                <a:cs typeface="Montserrat Medium"/>
                <a:sym typeface="Montserrat Medium"/>
              </a:rPr>
              <a:t>	</a:t>
            </a:r>
            <a:endParaRPr sz="1000">
              <a:solidFill>
                <a:srgbClr val="FFFFFF"/>
              </a:solidFill>
              <a:highlight>
                <a:srgbClr val="6AA84F"/>
              </a:highlight>
              <a:latin typeface="Montserrat Medium"/>
              <a:ea typeface="Montserrat Medium"/>
              <a:cs typeface="Montserrat Medium"/>
              <a:sym typeface="Montserrat Medium"/>
            </a:endParaRPr>
          </a:p>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Total Growth Rate: 24.47%, AAGR: 2.45%</a:t>
            </a:r>
            <a:endParaRPr sz="1000">
              <a:solidFill>
                <a:srgbClr val="FFFFFF"/>
              </a:solidFill>
              <a:latin typeface="Montserrat Medium"/>
              <a:ea typeface="Montserrat Medium"/>
              <a:cs typeface="Montserrat Medium"/>
              <a:sym typeface="Montserrat Medium"/>
            </a:endParaRPr>
          </a:p>
        </p:txBody>
      </p:sp>
      <p:sp>
        <p:nvSpPr>
          <p:cNvPr id="413" name="Google Shape;413;p57"/>
          <p:cNvSpPr txBox="1"/>
          <p:nvPr/>
        </p:nvSpPr>
        <p:spPr>
          <a:xfrm>
            <a:off x="85850" y="3226100"/>
            <a:ext cx="3349800" cy="646500"/>
          </a:xfrm>
          <a:prstGeom prst="rect">
            <a:avLst/>
          </a:prstGeom>
          <a:noFill/>
          <a:ln>
            <a:noFill/>
          </a:ln>
        </p:spPr>
        <p:txBody>
          <a:bodyPr spcFirstLastPara="1" wrap="square" lIns="91425" tIns="91425" rIns="91425" bIns="91425" anchor="t" anchorCtr="0">
            <a:spAutoFit/>
          </a:bodyPr>
          <a:lstStyle/>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2010: 41.9%		</a:t>
            </a:r>
            <a:endParaRPr sz="1000">
              <a:solidFill>
                <a:srgbClr val="FFFFFF"/>
              </a:solidFill>
              <a:latin typeface="Montserrat Medium"/>
              <a:ea typeface="Montserrat Medium"/>
              <a:cs typeface="Montserrat Medium"/>
              <a:sym typeface="Montserrat Medium"/>
            </a:endParaRPr>
          </a:p>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2019: 52.2% </a:t>
            </a:r>
            <a:r>
              <a:rPr lang="en" sz="1000">
                <a:solidFill>
                  <a:srgbClr val="FFFFFF"/>
                </a:solidFill>
                <a:highlight>
                  <a:srgbClr val="00FF00"/>
                </a:highlight>
                <a:latin typeface="Montserrat Medium"/>
                <a:ea typeface="Montserrat Medium"/>
                <a:cs typeface="Montserrat Medium"/>
                <a:sym typeface="Montserrat Medium"/>
              </a:rPr>
              <a:t>(+10.3)</a:t>
            </a:r>
            <a:r>
              <a:rPr lang="en" sz="1000">
                <a:solidFill>
                  <a:srgbClr val="FFFFFF"/>
                </a:solidFill>
                <a:highlight>
                  <a:srgbClr val="6AA84F"/>
                </a:highlight>
                <a:latin typeface="Montserrat Medium"/>
                <a:ea typeface="Montserrat Medium"/>
                <a:cs typeface="Montserrat Medium"/>
                <a:sym typeface="Montserrat Medium"/>
              </a:rPr>
              <a:t>	</a:t>
            </a:r>
            <a:endParaRPr sz="1000">
              <a:solidFill>
                <a:srgbClr val="FFFFFF"/>
              </a:solidFill>
              <a:highlight>
                <a:srgbClr val="6AA84F"/>
              </a:highlight>
              <a:latin typeface="Montserrat Medium"/>
              <a:ea typeface="Montserrat Medium"/>
              <a:cs typeface="Montserrat Medium"/>
              <a:sym typeface="Montserrat Medium"/>
            </a:endParaRPr>
          </a:p>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Total Growth Rate: 24.58%, AAGR: 2.46%</a:t>
            </a:r>
            <a:endParaRPr sz="1000">
              <a:solidFill>
                <a:srgbClr val="FFFFFF"/>
              </a:solidFill>
              <a:latin typeface="Montserrat Medium"/>
              <a:ea typeface="Montserrat Medium"/>
              <a:cs typeface="Montserrat Medium"/>
              <a:sym typeface="Montserrat Medium"/>
            </a:endParaRPr>
          </a:p>
        </p:txBody>
      </p:sp>
      <p:sp>
        <p:nvSpPr>
          <p:cNvPr id="414" name="Google Shape;414;p57"/>
          <p:cNvSpPr txBox="1"/>
          <p:nvPr/>
        </p:nvSpPr>
        <p:spPr>
          <a:xfrm>
            <a:off x="83400" y="4323100"/>
            <a:ext cx="3349800" cy="646500"/>
          </a:xfrm>
          <a:prstGeom prst="rect">
            <a:avLst/>
          </a:prstGeom>
          <a:noFill/>
          <a:ln>
            <a:noFill/>
          </a:ln>
        </p:spPr>
        <p:txBody>
          <a:bodyPr spcFirstLastPara="1" wrap="square" lIns="91425" tIns="91425" rIns="91425" bIns="91425" anchor="t" anchorCtr="0">
            <a:spAutoFit/>
          </a:bodyPr>
          <a:lstStyle/>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2010: 38.6%		</a:t>
            </a:r>
            <a:endParaRPr sz="1000">
              <a:solidFill>
                <a:srgbClr val="FFFFFF"/>
              </a:solidFill>
              <a:latin typeface="Montserrat Medium"/>
              <a:ea typeface="Montserrat Medium"/>
              <a:cs typeface="Montserrat Medium"/>
              <a:sym typeface="Montserrat Medium"/>
            </a:endParaRPr>
          </a:p>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2019: 41.6% </a:t>
            </a:r>
            <a:r>
              <a:rPr lang="en" sz="1000">
                <a:solidFill>
                  <a:srgbClr val="FFFFFF"/>
                </a:solidFill>
                <a:highlight>
                  <a:srgbClr val="00FF00"/>
                </a:highlight>
                <a:latin typeface="Montserrat Medium"/>
                <a:ea typeface="Montserrat Medium"/>
                <a:cs typeface="Montserrat Medium"/>
                <a:sym typeface="Montserrat Medium"/>
              </a:rPr>
              <a:t>(+3%)</a:t>
            </a:r>
            <a:r>
              <a:rPr lang="en" sz="1000">
                <a:solidFill>
                  <a:srgbClr val="FFFFFF"/>
                </a:solidFill>
                <a:highlight>
                  <a:srgbClr val="6AA84F"/>
                </a:highlight>
                <a:latin typeface="Montserrat Medium"/>
                <a:ea typeface="Montserrat Medium"/>
                <a:cs typeface="Montserrat Medium"/>
                <a:sym typeface="Montserrat Medium"/>
              </a:rPr>
              <a:t>	</a:t>
            </a:r>
            <a:endParaRPr sz="1000">
              <a:solidFill>
                <a:srgbClr val="FFFFFF"/>
              </a:solidFill>
              <a:highlight>
                <a:srgbClr val="6AA84F"/>
              </a:highlight>
              <a:latin typeface="Montserrat Medium"/>
              <a:ea typeface="Montserrat Medium"/>
              <a:cs typeface="Montserrat Medium"/>
              <a:sym typeface="Montserrat Medium"/>
            </a:endParaRPr>
          </a:p>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Total Growth Rate: 7.77%, AAGR: 0.78%</a:t>
            </a:r>
            <a:endParaRPr sz="1000">
              <a:solidFill>
                <a:srgbClr val="FFFFFF"/>
              </a:solidFill>
              <a:latin typeface="Montserrat Medium"/>
              <a:ea typeface="Montserrat Medium"/>
              <a:cs typeface="Montserrat Medium"/>
              <a:sym typeface="Montserrat Medium"/>
            </a:endParaRPr>
          </a:p>
        </p:txBody>
      </p:sp>
      <p:sp>
        <p:nvSpPr>
          <p:cNvPr id="415" name="Google Shape;415;p57"/>
          <p:cNvSpPr txBox="1"/>
          <p:nvPr/>
        </p:nvSpPr>
        <p:spPr>
          <a:xfrm>
            <a:off x="4087800" y="898175"/>
            <a:ext cx="3349800" cy="646500"/>
          </a:xfrm>
          <a:prstGeom prst="rect">
            <a:avLst/>
          </a:prstGeom>
          <a:noFill/>
          <a:ln>
            <a:noFill/>
          </a:ln>
        </p:spPr>
        <p:txBody>
          <a:bodyPr spcFirstLastPara="1" wrap="square" lIns="91425" tIns="91425" rIns="91425" bIns="91425" anchor="t" anchorCtr="0">
            <a:spAutoFit/>
          </a:bodyPr>
          <a:lstStyle/>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2010: 32.7%		</a:t>
            </a:r>
            <a:endParaRPr sz="1000">
              <a:solidFill>
                <a:srgbClr val="FFFFFF"/>
              </a:solidFill>
              <a:latin typeface="Montserrat Medium"/>
              <a:ea typeface="Montserrat Medium"/>
              <a:cs typeface="Montserrat Medium"/>
              <a:sym typeface="Montserrat Medium"/>
            </a:endParaRPr>
          </a:p>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2019: 38.7% </a:t>
            </a:r>
            <a:r>
              <a:rPr lang="en" sz="1000">
                <a:solidFill>
                  <a:srgbClr val="FFFFFF"/>
                </a:solidFill>
                <a:highlight>
                  <a:srgbClr val="00FF00"/>
                </a:highlight>
                <a:latin typeface="Montserrat Medium"/>
                <a:ea typeface="Montserrat Medium"/>
                <a:cs typeface="Montserrat Medium"/>
                <a:sym typeface="Montserrat Medium"/>
              </a:rPr>
              <a:t>(+6%)</a:t>
            </a:r>
            <a:r>
              <a:rPr lang="en" sz="1000">
                <a:solidFill>
                  <a:srgbClr val="FFFFFF"/>
                </a:solidFill>
                <a:highlight>
                  <a:srgbClr val="6AA84F"/>
                </a:highlight>
                <a:latin typeface="Montserrat Medium"/>
                <a:ea typeface="Montserrat Medium"/>
                <a:cs typeface="Montserrat Medium"/>
                <a:sym typeface="Montserrat Medium"/>
              </a:rPr>
              <a:t>	</a:t>
            </a:r>
            <a:endParaRPr sz="1000">
              <a:solidFill>
                <a:srgbClr val="FFFFFF"/>
              </a:solidFill>
              <a:highlight>
                <a:srgbClr val="6AA84F"/>
              </a:highlight>
              <a:latin typeface="Montserrat Medium"/>
              <a:ea typeface="Montserrat Medium"/>
              <a:cs typeface="Montserrat Medium"/>
              <a:sym typeface="Montserrat Medium"/>
            </a:endParaRPr>
          </a:p>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Total Growth Rate: 18.35%, AAGR: 1.83%</a:t>
            </a:r>
            <a:endParaRPr sz="1000">
              <a:solidFill>
                <a:srgbClr val="FFFFFF"/>
              </a:solidFill>
              <a:latin typeface="Montserrat Medium"/>
              <a:ea typeface="Montserrat Medium"/>
              <a:cs typeface="Montserrat Medium"/>
              <a:sym typeface="Montserrat Medium"/>
            </a:endParaRPr>
          </a:p>
        </p:txBody>
      </p:sp>
      <p:sp>
        <p:nvSpPr>
          <p:cNvPr id="416" name="Google Shape;416;p57"/>
          <p:cNvSpPr/>
          <p:nvPr/>
        </p:nvSpPr>
        <p:spPr>
          <a:xfrm>
            <a:off x="4747750" y="1533450"/>
            <a:ext cx="707700" cy="646500"/>
          </a:xfrm>
          <a:prstGeom prst="ellipse">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17" name="Google Shape;417;p57"/>
          <p:cNvCxnSpPr/>
          <p:nvPr/>
        </p:nvCxnSpPr>
        <p:spPr>
          <a:xfrm>
            <a:off x="4087800" y="2177150"/>
            <a:ext cx="7800" cy="2223900"/>
          </a:xfrm>
          <a:prstGeom prst="straightConnector1">
            <a:avLst/>
          </a:prstGeom>
          <a:noFill/>
          <a:ln w="9525" cap="flat" cmpd="sng">
            <a:solidFill>
              <a:schemeClr val="dk2"/>
            </a:solidFill>
            <a:prstDash val="solid"/>
            <a:round/>
            <a:headEnd type="none" w="med" len="med"/>
            <a:tailEnd type="triangle" w="med" len="med"/>
          </a:ln>
        </p:spPr>
      </p:cxnSp>
      <p:sp>
        <p:nvSpPr>
          <p:cNvPr id="418" name="Google Shape;418;p57"/>
          <p:cNvSpPr txBox="1"/>
          <p:nvPr/>
        </p:nvSpPr>
        <p:spPr>
          <a:xfrm>
            <a:off x="3740000" y="1959425"/>
            <a:ext cx="9174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rgbClr val="FFFFFF"/>
                </a:solidFill>
                <a:latin typeface="Montserrat Medium"/>
                <a:ea typeface="Montserrat Medium"/>
                <a:cs typeface="Montserrat Medium"/>
                <a:sym typeface="Montserrat Medium"/>
              </a:rPr>
              <a:t>Highest AAGR</a:t>
            </a:r>
            <a:endParaRPr sz="800">
              <a:solidFill>
                <a:srgbClr val="FFFFFF"/>
              </a:solidFill>
              <a:latin typeface="Montserrat Medium"/>
              <a:ea typeface="Montserrat Medium"/>
              <a:cs typeface="Montserrat Medium"/>
              <a:sym typeface="Montserrat Medium"/>
            </a:endParaRPr>
          </a:p>
        </p:txBody>
      </p:sp>
      <p:sp>
        <p:nvSpPr>
          <p:cNvPr id="419" name="Google Shape;419;p57"/>
          <p:cNvSpPr txBox="1"/>
          <p:nvPr/>
        </p:nvSpPr>
        <p:spPr>
          <a:xfrm>
            <a:off x="3740000" y="4401050"/>
            <a:ext cx="9174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rgbClr val="FFFFFF"/>
                </a:solidFill>
                <a:latin typeface="Montserrat Medium"/>
                <a:ea typeface="Montserrat Medium"/>
                <a:cs typeface="Montserrat Medium"/>
                <a:sym typeface="Montserrat Medium"/>
              </a:rPr>
              <a:t>Lowest AAGR</a:t>
            </a:r>
            <a:endParaRPr sz="800">
              <a:solidFill>
                <a:srgbClr val="FFFFFF"/>
              </a:solidFill>
              <a:latin typeface="Montserrat Medium"/>
              <a:ea typeface="Montserrat Medium"/>
              <a:cs typeface="Montserrat Medium"/>
              <a:sym typeface="Montserrat Medium"/>
            </a:endParaRPr>
          </a:p>
        </p:txBody>
      </p:sp>
      <p:sp>
        <p:nvSpPr>
          <p:cNvPr id="420" name="Google Shape;420;p57"/>
          <p:cNvSpPr/>
          <p:nvPr/>
        </p:nvSpPr>
        <p:spPr>
          <a:xfrm>
            <a:off x="4747750" y="2209813"/>
            <a:ext cx="707700" cy="646500"/>
          </a:xfrm>
          <a:prstGeom prst="ellipse">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57"/>
          <p:cNvSpPr/>
          <p:nvPr/>
        </p:nvSpPr>
        <p:spPr>
          <a:xfrm>
            <a:off x="4747750" y="3661988"/>
            <a:ext cx="707700" cy="646500"/>
          </a:xfrm>
          <a:prstGeom prst="ellipse">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57"/>
          <p:cNvSpPr/>
          <p:nvPr/>
        </p:nvSpPr>
        <p:spPr>
          <a:xfrm>
            <a:off x="4747750" y="2922913"/>
            <a:ext cx="707700" cy="646500"/>
          </a:xfrm>
          <a:prstGeom prst="ellipse">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57"/>
          <p:cNvSpPr/>
          <p:nvPr/>
        </p:nvSpPr>
        <p:spPr>
          <a:xfrm>
            <a:off x="4750200" y="4401050"/>
            <a:ext cx="707700" cy="646500"/>
          </a:xfrm>
          <a:prstGeom prst="ellipse">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57"/>
          <p:cNvSpPr txBox="1"/>
          <p:nvPr/>
        </p:nvSpPr>
        <p:spPr>
          <a:xfrm>
            <a:off x="4805275" y="1692600"/>
            <a:ext cx="801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FFFFFF"/>
                </a:solidFill>
                <a:latin typeface="Montserrat Medium"/>
                <a:ea typeface="Montserrat Medium"/>
                <a:cs typeface="Montserrat Medium"/>
                <a:sym typeface="Montserrat Medium"/>
              </a:rPr>
              <a:t>2.46%</a:t>
            </a:r>
            <a:endParaRPr sz="1100">
              <a:solidFill>
                <a:srgbClr val="FFFFFF"/>
              </a:solidFill>
              <a:latin typeface="Montserrat Medium"/>
              <a:ea typeface="Montserrat Medium"/>
              <a:cs typeface="Montserrat Medium"/>
              <a:sym typeface="Montserrat Medium"/>
            </a:endParaRPr>
          </a:p>
        </p:txBody>
      </p:sp>
      <p:sp>
        <p:nvSpPr>
          <p:cNvPr id="425" name="Google Shape;425;p57"/>
          <p:cNvSpPr txBox="1"/>
          <p:nvPr/>
        </p:nvSpPr>
        <p:spPr>
          <a:xfrm>
            <a:off x="5798400" y="3776413"/>
            <a:ext cx="2216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FFFF"/>
                </a:solidFill>
                <a:latin typeface="Montserrat Medium"/>
                <a:ea typeface="Montserrat Medium"/>
                <a:cs typeface="Montserrat Medium"/>
                <a:sym typeface="Montserrat Medium"/>
              </a:rPr>
              <a:t>Charlotte MSA AAGR</a:t>
            </a:r>
            <a:endParaRPr>
              <a:solidFill>
                <a:srgbClr val="FFFFFF"/>
              </a:solidFill>
              <a:latin typeface="Montserrat Medium"/>
              <a:ea typeface="Montserrat Medium"/>
              <a:cs typeface="Montserrat Medium"/>
              <a:sym typeface="Montserrat Medium"/>
            </a:endParaRPr>
          </a:p>
        </p:txBody>
      </p:sp>
      <p:sp>
        <p:nvSpPr>
          <p:cNvPr id="426" name="Google Shape;426;p57"/>
          <p:cNvSpPr txBox="1"/>
          <p:nvPr/>
        </p:nvSpPr>
        <p:spPr>
          <a:xfrm>
            <a:off x="5750775" y="2352888"/>
            <a:ext cx="2216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FFFF"/>
                </a:solidFill>
                <a:latin typeface="Montserrat Medium"/>
                <a:ea typeface="Montserrat Medium"/>
                <a:cs typeface="Montserrat Medium"/>
                <a:sym typeface="Montserrat Medium"/>
              </a:rPr>
              <a:t>Nashville MSA AAGR</a:t>
            </a:r>
            <a:endParaRPr>
              <a:solidFill>
                <a:srgbClr val="FFFFFF"/>
              </a:solidFill>
              <a:latin typeface="Montserrat Medium"/>
              <a:ea typeface="Montserrat Medium"/>
              <a:cs typeface="Montserrat Medium"/>
              <a:sym typeface="Montserrat Medium"/>
            </a:endParaRPr>
          </a:p>
        </p:txBody>
      </p:sp>
      <p:sp>
        <p:nvSpPr>
          <p:cNvPr id="427" name="Google Shape;427;p57"/>
          <p:cNvSpPr txBox="1"/>
          <p:nvPr/>
        </p:nvSpPr>
        <p:spPr>
          <a:xfrm>
            <a:off x="5813625" y="1677175"/>
            <a:ext cx="2216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FFFF"/>
                </a:solidFill>
                <a:latin typeface="Montserrat Medium"/>
                <a:ea typeface="Montserrat Medium"/>
                <a:cs typeface="Montserrat Medium"/>
                <a:sym typeface="Montserrat Medium"/>
              </a:rPr>
              <a:t>Portland MSA AAGR</a:t>
            </a:r>
            <a:endParaRPr>
              <a:solidFill>
                <a:srgbClr val="FFFFFF"/>
              </a:solidFill>
              <a:latin typeface="Montserrat Medium"/>
              <a:ea typeface="Montserrat Medium"/>
              <a:cs typeface="Montserrat Medium"/>
              <a:sym typeface="Montserrat Medium"/>
            </a:endParaRPr>
          </a:p>
        </p:txBody>
      </p:sp>
      <p:sp>
        <p:nvSpPr>
          <p:cNvPr id="428" name="Google Shape;428;p57"/>
          <p:cNvSpPr txBox="1"/>
          <p:nvPr/>
        </p:nvSpPr>
        <p:spPr>
          <a:xfrm>
            <a:off x="5754150" y="4524188"/>
            <a:ext cx="2746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FFFF"/>
                </a:solidFill>
                <a:latin typeface="Montserrat Medium"/>
                <a:ea typeface="Montserrat Medium"/>
                <a:cs typeface="Montserrat Medium"/>
                <a:sym typeface="Montserrat Medium"/>
              </a:rPr>
              <a:t>San Antonio MSA AAGR</a:t>
            </a:r>
            <a:endParaRPr>
              <a:solidFill>
                <a:srgbClr val="FFFFFF"/>
              </a:solidFill>
              <a:latin typeface="Montserrat Medium"/>
              <a:ea typeface="Montserrat Medium"/>
              <a:cs typeface="Montserrat Medium"/>
              <a:sym typeface="Montserrat Medium"/>
            </a:endParaRPr>
          </a:p>
        </p:txBody>
      </p:sp>
      <p:sp>
        <p:nvSpPr>
          <p:cNvPr id="429" name="Google Shape;429;p57"/>
          <p:cNvSpPr txBox="1"/>
          <p:nvPr/>
        </p:nvSpPr>
        <p:spPr>
          <a:xfrm>
            <a:off x="5798400" y="3028625"/>
            <a:ext cx="2873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FFFF"/>
                </a:solidFill>
                <a:latin typeface="Montserrat Medium"/>
                <a:ea typeface="Montserrat Medium"/>
                <a:cs typeface="Montserrat Medium"/>
                <a:sym typeface="Montserrat Medium"/>
              </a:rPr>
              <a:t>Tampa Bay MSA AAGR</a:t>
            </a:r>
            <a:endParaRPr>
              <a:solidFill>
                <a:srgbClr val="FFFFFF"/>
              </a:solidFill>
              <a:latin typeface="Montserrat Medium"/>
              <a:ea typeface="Montserrat Medium"/>
              <a:cs typeface="Montserrat Medium"/>
              <a:sym typeface="Montserrat Medium"/>
            </a:endParaRPr>
          </a:p>
        </p:txBody>
      </p:sp>
      <p:sp>
        <p:nvSpPr>
          <p:cNvPr id="430" name="Google Shape;430;p57"/>
          <p:cNvSpPr txBox="1"/>
          <p:nvPr/>
        </p:nvSpPr>
        <p:spPr>
          <a:xfrm>
            <a:off x="4805275" y="2307763"/>
            <a:ext cx="801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FFFFFF"/>
                </a:solidFill>
                <a:latin typeface="Montserrat Medium"/>
                <a:ea typeface="Montserrat Medium"/>
                <a:cs typeface="Montserrat Medium"/>
                <a:sym typeface="Montserrat Medium"/>
              </a:rPr>
              <a:t>2.45%</a:t>
            </a:r>
            <a:endParaRPr sz="1100">
              <a:solidFill>
                <a:srgbClr val="FFFFFF"/>
              </a:solidFill>
              <a:latin typeface="Montserrat Medium"/>
              <a:ea typeface="Montserrat Medium"/>
              <a:cs typeface="Montserrat Medium"/>
              <a:sym typeface="Montserrat Medium"/>
            </a:endParaRPr>
          </a:p>
        </p:txBody>
      </p:sp>
      <p:sp>
        <p:nvSpPr>
          <p:cNvPr id="431" name="Google Shape;431;p57"/>
          <p:cNvSpPr txBox="1"/>
          <p:nvPr/>
        </p:nvSpPr>
        <p:spPr>
          <a:xfrm>
            <a:off x="4805275" y="4556025"/>
            <a:ext cx="801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FFFFFF"/>
                </a:solidFill>
                <a:latin typeface="Montserrat Medium"/>
                <a:ea typeface="Montserrat Medium"/>
                <a:cs typeface="Montserrat Medium"/>
                <a:sym typeface="Montserrat Medium"/>
              </a:rPr>
              <a:t>0.78%</a:t>
            </a:r>
            <a:endParaRPr sz="1100">
              <a:solidFill>
                <a:srgbClr val="FFFFFF"/>
              </a:solidFill>
              <a:latin typeface="Montserrat Medium"/>
              <a:ea typeface="Montserrat Medium"/>
              <a:cs typeface="Montserrat Medium"/>
              <a:sym typeface="Montserrat Medium"/>
            </a:endParaRPr>
          </a:p>
        </p:txBody>
      </p:sp>
      <p:sp>
        <p:nvSpPr>
          <p:cNvPr id="432" name="Google Shape;432;p57"/>
          <p:cNvSpPr txBox="1"/>
          <p:nvPr/>
        </p:nvSpPr>
        <p:spPr>
          <a:xfrm>
            <a:off x="4747750" y="3074513"/>
            <a:ext cx="801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FFFFFF"/>
                </a:solidFill>
                <a:latin typeface="Montserrat Medium"/>
                <a:ea typeface="Montserrat Medium"/>
                <a:cs typeface="Montserrat Medium"/>
                <a:sym typeface="Montserrat Medium"/>
              </a:rPr>
              <a:t>1.83%</a:t>
            </a:r>
            <a:endParaRPr sz="1100">
              <a:solidFill>
                <a:srgbClr val="FFFFFF"/>
              </a:solidFill>
              <a:latin typeface="Montserrat Medium"/>
              <a:ea typeface="Montserrat Medium"/>
              <a:cs typeface="Montserrat Medium"/>
              <a:sym typeface="Montserrat Medium"/>
            </a:endParaRPr>
          </a:p>
        </p:txBody>
      </p:sp>
      <p:sp>
        <p:nvSpPr>
          <p:cNvPr id="433" name="Google Shape;433;p57"/>
          <p:cNvSpPr txBox="1"/>
          <p:nvPr/>
        </p:nvSpPr>
        <p:spPr>
          <a:xfrm>
            <a:off x="4747750" y="3815275"/>
            <a:ext cx="801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FFFFFF"/>
                </a:solidFill>
                <a:latin typeface="Montserrat Medium"/>
                <a:ea typeface="Montserrat Medium"/>
                <a:cs typeface="Montserrat Medium"/>
                <a:sym typeface="Montserrat Medium"/>
              </a:rPr>
              <a:t>1.30%</a:t>
            </a:r>
            <a:endParaRPr sz="1100">
              <a:solidFill>
                <a:srgbClr val="FFFFFF"/>
              </a:solidFill>
              <a:latin typeface="Montserrat Medium"/>
              <a:ea typeface="Montserrat Medium"/>
              <a:cs typeface="Montserrat Medium"/>
              <a:sym typeface="Montserrat Medium"/>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58"/>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t>Market Comparison</a:t>
            </a:r>
            <a:endParaRPr/>
          </a:p>
        </p:txBody>
      </p:sp>
      <p:sp>
        <p:nvSpPr>
          <p:cNvPr id="439" name="Google Shape;439;p58"/>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sp>
        <p:nvSpPr>
          <p:cNvPr id="440" name="Google Shape;440;p58"/>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p>
            <a:pPr marL="457200" lvl="0" indent="-342900" algn="l" rtl="0">
              <a:spcBef>
                <a:spcPts val="0"/>
              </a:spcBef>
              <a:spcAft>
                <a:spcPts val="0"/>
              </a:spcAft>
              <a:buSzPts val="1800"/>
              <a:buAutoNum type="arabicPeriod"/>
            </a:pPr>
            <a:r>
              <a:rPr lang="en"/>
              <a:t>Location Quotient Assessment</a:t>
            </a:r>
            <a:endParaRPr/>
          </a:p>
          <a:p>
            <a:pPr marL="914400" lvl="1" indent="-317500" algn="l" rtl="0">
              <a:spcBef>
                <a:spcPts val="0"/>
              </a:spcBef>
              <a:spcAft>
                <a:spcPts val="0"/>
              </a:spcAft>
              <a:buSzPts val="1400"/>
              <a:buAutoNum type="alphaLcPeriod"/>
            </a:pPr>
            <a:r>
              <a:rPr lang="en"/>
              <a:t>Primary Job Growth</a:t>
            </a:r>
            <a:endParaRPr/>
          </a:p>
          <a:p>
            <a:pPr marL="914400" lvl="1" indent="-317500" algn="l" rtl="0">
              <a:spcBef>
                <a:spcPts val="0"/>
              </a:spcBef>
              <a:spcAft>
                <a:spcPts val="0"/>
              </a:spcAft>
              <a:buSzPts val="1400"/>
              <a:buAutoNum type="alphaLcPeriod"/>
            </a:pPr>
            <a:r>
              <a:rPr lang="en"/>
              <a:t>Industry Sectors Analysis</a:t>
            </a:r>
            <a:endParaRPr/>
          </a:p>
          <a:p>
            <a:pPr marL="0" lvl="0" indent="0" algn="l" rtl="0">
              <a:spcBef>
                <a:spcPts val="1200"/>
              </a:spcBef>
              <a:spcAft>
                <a:spcPts val="1200"/>
              </a:spcAft>
              <a:buNone/>
            </a:pP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6D9EEB"/>
        </a:solidFill>
        <a:effectLst/>
      </p:bgPr>
    </p:bg>
    <p:spTree>
      <p:nvGrpSpPr>
        <p:cNvPr id="1" name="Shape 444"/>
        <p:cNvGrpSpPr/>
        <p:nvPr/>
      </p:nvGrpSpPr>
      <p:grpSpPr>
        <a:xfrm>
          <a:off x="0" y="0"/>
          <a:ext cx="0" cy="0"/>
          <a:chOff x="0" y="0"/>
          <a:chExt cx="0" cy="0"/>
        </a:xfrm>
      </p:grpSpPr>
      <p:sp>
        <p:nvSpPr>
          <p:cNvPr id="445" name="Google Shape;445;p59"/>
          <p:cNvSpPr txBox="1">
            <a:spLocks noGrp="1"/>
          </p:cNvSpPr>
          <p:nvPr>
            <p:ph type="title"/>
          </p:nvPr>
        </p:nvSpPr>
        <p:spPr>
          <a:xfrm>
            <a:off x="230175" y="19200"/>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2020"/>
              <a:t>Total Primary Jobs/Growth (OntheMap, 2010-2018)</a:t>
            </a:r>
            <a:endParaRPr sz="1920"/>
          </a:p>
        </p:txBody>
      </p:sp>
      <p:sp>
        <p:nvSpPr>
          <p:cNvPr id="446" name="Google Shape;446;p59"/>
          <p:cNvSpPr txBox="1"/>
          <p:nvPr/>
        </p:nvSpPr>
        <p:spPr>
          <a:xfrm>
            <a:off x="4087800" y="457925"/>
            <a:ext cx="3349800" cy="369300"/>
          </a:xfrm>
          <a:prstGeom prst="rect">
            <a:avLst/>
          </a:prstGeom>
          <a:solidFill>
            <a:srgbClr val="6FA8DC"/>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Montserrat Medium"/>
                <a:ea typeface="Montserrat Medium"/>
                <a:cs typeface="Montserrat Medium"/>
                <a:sym typeface="Montserrat Medium"/>
              </a:rPr>
              <a:t>Tampa Bay-St.Pete-Clearwater, FL MSA</a:t>
            </a:r>
            <a:endParaRPr sz="1200">
              <a:latin typeface="Montserrat Medium"/>
              <a:ea typeface="Montserrat Medium"/>
              <a:cs typeface="Montserrat Medium"/>
              <a:sym typeface="Montserrat Medium"/>
            </a:endParaRPr>
          </a:p>
        </p:txBody>
      </p:sp>
      <p:sp>
        <p:nvSpPr>
          <p:cNvPr id="447" name="Google Shape;447;p59"/>
          <p:cNvSpPr txBox="1"/>
          <p:nvPr/>
        </p:nvSpPr>
        <p:spPr>
          <a:xfrm>
            <a:off x="0" y="2816200"/>
            <a:ext cx="3516600" cy="369300"/>
          </a:xfrm>
          <a:prstGeom prst="rect">
            <a:avLst/>
          </a:prstGeom>
          <a:solidFill>
            <a:srgbClr val="6FA8DC"/>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Montserrat Medium"/>
                <a:ea typeface="Montserrat Medium"/>
                <a:cs typeface="Montserrat Medium"/>
                <a:sym typeface="Montserrat Medium"/>
              </a:rPr>
              <a:t>Portland-Vancouver-Hillsboro, OR-WA MSA</a:t>
            </a:r>
            <a:endParaRPr sz="1200">
              <a:latin typeface="Montserrat Medium"/>
              <a:ea typeface="Montserrat Medium"/>
              <a:cs typeface="Montserrat Medium"/>
              <a:sym typeface="Montserrat Medium"/>
            </a:endParaRPr>
          </a:p>
        </p:txBody>
      </p:sp>
      <p:sp>
        <p:nvSpPr>
          <p:cNvPr id="448" name="Google Shape;448;p59"/>
          <p:cNvSpPr txBox="1"/>
          <p:nvPr/>
        </p:nvSpPr>
        <p:spPr>
          <a:xfrm>
            <a:off x="-150" y="1544675"/>
            <a:ext cx="3516600" cy="554100"/>
          </a:xfrm>
          <a:prstGeom prst="rect">
            <a:avLst/>
          </a:prstGeom>
          <a:solidFill>
            <a:srgbClr val="6FA8DC"/>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Montserrat Medium"/>
                <a:ea typeface="Montserrat Medium"/>
                <a:cs typeface="Montserrat Medium"/>
                <a:sym typeface="Montserrat Medium"/>
              </a:rPr>
              <a:t>Nashville-Davidson-Murfreesboro-Franklin, TN MSA</a:t>
            </a:r>
            <a:endParaRPr sz="1200">
              <a:latin typeface="Montserrat Medium"/>
              <a:ea typeface="Montserrat Medium"/>
              <a:cs typeface="Montserrat Medium"/>
              <a:sym typeface="Montserrat Medium"/>
            </a:endParaRPr>
          </a:p>
        </p:txBody>
      </p:sp>
      <p:sp>
        <p:nvSpPr>
          <p:cNvPr id="449" name="Google Shape;449;p59"/>
          <p:cNvSpPr txBox="1"/>
          <p:nvPr/>
        </p:nvSpPr>
        <p:spPr>
          <a:xfrm>
            <a:off x="0" y="3913200"/>
            <a:ext cx="3516600" cy="369300"/>
          </a:xfrm>
          <a:prstGeom prst="rect">
            <a:avLst/>
          </a:prstGeom>
          <a:solidFill>
            <a:srgbClr val="6FA8DC"/>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Montserrat Medium"/>
                <a:ea typeface="Montserrat Medium"/>
                <a:cs typeface="Montserrat Medium"/>
                <a:sym typeface="Montserrat Medium"/>
              </a:rPr>
              <a:t>San Antonio-New Braunfels, TX MSA</a:t>
            </a:r>
            <a:endParaRPr sz="1200">
              <a:latin typeface="Montserrat Medium"/>
              <a:ea typeface="Montserrat Medium"/>
              <a:cs typeface="Montserrat Medium"/>
              <a:sym typeface="Montserrat Medium"/>
            </a:endParaRPr>
          </a:p>
        </p:txBody>
      </p:sp>
      <p:sp>
        <p:nvSpPr>
          <p:cNvPr id="450" name="Google Shape;450;p59"/>
          <p:cNvSpPr txBox="1"/>
          <p:nvPr/>
        </p:nvSpPr>
        <p:spPr>
          <a:xfrm>
            <a:off x="0" y="457925"/>
            <a:ext cx="3516600" cy="369300"/>
          </a:xfrm>
          <a:prstGeom prst="rect">
            <a:avLst/>
          </a:prstGeom>
          <a:solidFill>
            <a:srgbClr val="6FA8DC"/>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Montserrat Medium"/>
                <a:ea typeface="Montserrat Medium"/>
                <a:cs typeface="Montserrat Medium"/>
                <a:sym typeface="Montserrat Medium"/>
              </a:rPr>
              <a:t>Charlotte-Concord-Gastonia, NC-SC MSA</a:t>
            </a:r>
            <a:endParaRPr sz="1200">
              <a:latin typeface="Montserrat Medium"/>
              <a:ea typeface="Montserrat Medium"/>
              <a:cs typeface="Montserrat Medium"/>
              <a:sym typeface="Montserrat Medium"/>
            </a:endParaRPr>
          </a:p>
        </p:txBody>
      </p:sp>
      <p:sp>
        <p:nvSpPr>
          <p:cNvPr id="451" name="Google Shape;451;p59"/>
          <p:cNvSpPr txBox="1"/>
          <p:nvPr/>
        </p:nvSpPr>
        <p:spPr>
          <a:xfrm>
            <a:off x="85850" y="858600"/>
            <a:ext cx="3349800" cy="646500"/>
          </a:xfrm>
          <a:prstGeom prst="rect">
            <a:avLst/>
          </a:prstGeom>
          <a:noFill/>
          <a:ln>
            <a:noFill/>
          </a:ln>
        </p:spPr>
        <p:txBody>
          <a:bodyPr spcFirstLastPara="1" wrap="square" lIns="91425" tIns="91425" rIns="91425" bIns="91425" anchor="t" anchorCtr="0">
            <a:spAutoFit/>
          </a:bodyPr>
          <a:lstStyle/>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2010: 860,975		</a:t>
            </a:r>
            <a:endParaRPr sz="1000">
              <a:solidFill>
                <a:srgbClr val="FFFFFF"/>
              </a:solidFill>
              <a:latin typeface="Montserrat Medium"/>
              <a:ea typeface="Montserrat Medium"/>
              <a:cs typeface="Montserrat Medium"/>
              <a:sym typeface="Montserrat Medium"/>
            </a:endParaRPr>
          </a:p>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2019: 1,174,578 </a:t>
            </a:r>
            <a:r>
              <a:rPr lang="en" sz="1000">
                <a:highlight>
                  <a:srgbClr val="00FF00"/>
                </a:highlight>
                <a:latin typeface="Montserrat Medium"/>
                <a:ea typeface="Montserrat Medium"/>
                <a:cs typeface="Montserrat Medium"/>
                <a:sym typeface="Montserrat Medium"/>
              </a:rPr>
              <a:t>(+313,603)</a:t>
            </a:r>
            <a:r>
              <a:rPr lang="en" sz="1000">
                <a:solidFill>
                  <a:srgbClr val="FFFFFF"/>
                </a:solidFill>
                <a:highlight>
                  <a:srgbClr val="6AA84F"/>
                </a:highlight>
                <a:latin typeface="Montserrat Medium"/>
                <a:ea typeface="Montserrat Medium"/>
                <a:cs typeface="Montserrat Medium"/>
                <a:sym typeface="Montserrat Medium"/>
              </a:rPr>
              <a:t>	</a:t>
            </a:r>
            <a:endParaRPr sz="1000">
              <a:solidFill>
                <a:srgbClr val="FFFFFF"/>
              </a:solidFill>
              <a:highlight>
                <a:srgbClr val="6AA84F"/>
              </a:highlight>
              <a:latin typeface="Montserrat Medium"/>
              <a:ea typeface="Montserrat Medium"/>
              <a:cs typeface="Montserrat Medium"/>
              <a:sym typeface="Montserrat Medium"/>
            </a:endParaRPr>
          </a:p>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Total Growth Rate: 36.42%, AAGR: 4.04%</a:t>
            </a:r>
            <a:endParaRPr sz="1000">
              <a:solidFill>
                <a:srgbClr val="FFFFFF"/>
              </a:solidFill>
              <a:latin typeface="Montserrat Medium"/>
              <a:ea typeface="Montserrat Medium"/>
              <a:cs typeface="Montserrat Medium"/>
              <a:sym typeface="Montserrat Medium"/>
            </a:endParaRPr>
          </a:p>
        </p:txBody>
      </p:sp>
      <p:sp>
        <p:nvSpPr>
          <p:cNvPr id="452" name="Google Shape;452;p59"/>
          <p:cNvSpPr txBox="1"/>
          <p:nvPr/>
        </p:nvSpPr>
        <p:spPr>
          <a:xfrm>
            <a:off x="85850" y="2134238"/>
            <a:ext cx="3349800" cy="646500"/>
          </a:xfrm>
          <a:prstGeom prst="rect">
            <a:avLst/>
          </a:prstGeom>
          <a:noFill/>
          <a:ln>
            <a:noFill/>
          </a:ln>
        </p:spPr>
        <p:txBody>
          <a:bodyPr spcFirstLastPara="1" wrap="square" lIns="91425" tIns="91425" rIns="91425" bIns="91425" anchor="t" anchorCtr="0">
            <a:spAutoFit/>
          </a:bodyPr>
          <a:lstStyle/>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2010: 722,805		</a:t>
            </a:r>
            <a:endParaRPr sz="1000">
              <a:solidFill>
                <a:srgbClr val="FFFFFF"/>
              </a:solidFill>
              <a:latin typeface="Montserrat Medium"/>
              <a:ea typeface="Montserrat Medium"/>
              <a:cs typeface="Montserrat Medium"/>
              <a:sym typeface="Montserrat Medium"/>
            </a:endParaRPr>
          </a:p>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2019: 929,050</a:t>
            </a:r>
            <a:r>
              <a:rPr lang="en" sz="1000">
                <a:highlight>
                  <a:srgbClr val="00FF00"/>
                </a:highlight>
                <a:latin typeface="Montserrat Medium"/>
                <a:ea typeface="Montserrat Medium"/>
                <a:cs typeface="Montserrat Medium"/>
                <a:sym typeface="Montserrat Medium"/>
              </a:rPr>
              <a:t>(+206,245)</a:t>
            </a:r>
            <a:r>
              <a:rPr lang="en" sz="1000">
                <a:solidFill>
                  <a:srgbClr val="FFFFFF"/>
                </a:solidFill>
                <a:highlight>
                  <a:srgbClr val="6AA84F"/>
                </a:highlight>
                <a:latin typeface="Montserrat Medium"/>
                <a:ea typeface="Montserrat Medium"/>
                <a:cs typeface="Montserrat Medium"/>
                <a:sym typeface="Montserrat Medium"/>
              </a:rPr>
              <a:t>	</a:t>
            </a:r>
            <a:endParaRPr sz="1000">
              <a:solidFill>
                <a:srgbClr val="FFFFFF"/>
              </a:solidFill>
              <a:highlight>
                <a:srgbClr val="6AA84F"/>
              </a:highlight>
              <a:latin typeface="Montserrat Medium"/>
              <a:ea typeface="Montserrat Medium"/>
              <a:cs typeface="Montserrat Medium"/>
              <a:sym typeface="Montserrat Medium"/>
            </a:endParaRPr>
          </a:p>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Total Growth Rate: 28.53%, AAGR: 3.16%</a:t>
            </a:r>
            <a:endParaRPr sz="1000">
              <a:solidFill>
                <a:srgbClr val="FFFFFF"/>
              </a:solidFill>
              <a:latin typeface="Montserrat Medium"/>
              <a:ea typeface="Montserrat Medium"/>
              <a:cs typeface="Montserrat Medium"/>
              <a:sym typeface="Montserrat Medium"/>
            </a:endParaRPr>
          </a:p>
        </p:txBody>
      </p:sp>
      <p:sp>
        <p:nvSpPr>
          <p:cNvPr id="453" name="Google Shape;453;p59"/>
          <p:cNvSpPr txBox="1"/>
          <p:nvPr/>
        </p:nvSpPr>
        <p:spPr>
          <a:xfrm>
            <a:off x="85850" y="3226100"/>
            <a:ext cx="3349800" cy="646500"/>
          </a:xfrm>
          <a:prstGeom prst="rect">
            <a:avLst/>
          </a:prstGeom>
          <a:noFill/>
          <a:ln>
            <a:noFill/>
          </a:ln>
        </p:spPr>
        <p:txBody>
          <a:bodyPr spcFirstLastPara="1" wrap="square" lIns="91425" tIns="91425" rIns="91425" bIns="91425" anchor="t" anchorCtr="0">
            <a:spAutoFit/>
          </a:bodyPr>
          <a:lstStyle/>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2010: 915,584		</a:t>
            </a:r>
            <a:endParaRPr sz="1000">
              <a:solidFill>
                <a:srgbClr val="FFFFFF"/>
              </a:solidFill>
              <a:latin typeface="Montserrat Medium"/>
              <a:ea typeface="Montserrat Medium"/>
              <a:cs typeface="Montserrat Medium"/>
              <a:sym typeface="Montserrat Medium"/>
            </a:endParaRPr>
          </a:p>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2019: 1,123,215 </a:t>
            </a:r>
            <a:r>
              <a:rPr lang="en" sz="1000">
                <a:highlight>
                  <a:srgbClr val="00FF00"/>
                </a:highlight>
                <a:latin typeface="Montserrat Medium"/>
                <a:ea typeface="Montserrat Medium"/>
                <a:cs typeface="Montserrat Medium"/>
                <a:sym typeface="Montserrat Medium"/>
              </a:rPr>
              <a:t>(+207,631)</a:t>
            </a:r>
            <a:r>
              <a:rPr lang="en" sz="1000">
                <a:solidFill>
                  <a:srgbClr val="FFFFFF"/>
                </a:solidFill>
                <a:highlight>
                  <a:srgbClr val="6AA84F"/>
                </a:highlight>
                <a:latin typeface="Montserrat Medium"/>
                <a:ea typeface="Montserrat Medium"/>
                <a:cs typeface="Montserrat Medium"/>
                <a:sym typeface="Montserrat Medium"/>
              </a:rPr>
              <a:t>	</a:t>
            </a:r>
            <a:endParaRPr sz="1000">
              <a:solidFill>
                <a:srgbClr val="FFFFFF"/>
              </a:solidFill>
              <a:highlight>
                <a:srgbClr val="6AA84F"/>
              </a:highlight>
              <a:latin typeface="Montserrat Medium"/>
              <a:ea typeface="Montserrat Medium"/>
              <a:cs typeface="Montserrat Medium"/>
              <a:sym typeface="Montserrat Medium"/>
            </a:endParaRPr>
          </a:p>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Total Growth Rate: 22.68%, AAGR: 2.75%</a:t>
            </a:r>
            <a:endParaRPr sz="1000">
              <a:solidFill>
                <a:srgbClr val="FFFFFF"/>
              </a:solidFill>
              <a:latin typeface="Montserrat Medium"/>
              <a:ea typeface="Montserrat Medium"/>
              <a:cs typeface="Montserrat Medium"/>
              <a:sym typeface="Montserrat Medium"/>
            </a:endParaRPr>
          </a:p>
        </p:txBody>
      </p:sp>
      <p:sp>
        <p:nvSpPr>
          <p:cNvPr id="454" name="Google Shape;454;p59"/>
          <p:cNvSpPr txBox="1"/>
          <p:nvPr/>
        </p:nvSpPr>
        <p:spPr>
          <a:xfrm>
            <a:off x="83400" y="4323100"/>
            <a:ext cx="3349800" cy="646500"/>
          </a:xfrm>
          <a:prstGeom prst="rect">
            <a:avLst/>
          </a:prstGeom>
          <a:noFill/>
          <a:ln>
            <a:noFill/>
          </a:ln>
        </p:spPr>
        <p:txBody>
          <a:bodyPr spcFirstLastPara="1" wrap="square" lIns="91425" tIns="91425" rIns="91425" bIns="91425" anchor="t" anchorCtr="0">
            <a:spAutoFit/>
          </a:bodyPr>
          <a:lstStyle/>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2010: 750,699	</a:t>
            </a:r>
            <a:endParaRPr sz="1000">
              <a:solidFill>
                <a:srgbClr val="FFFFFF"/>
              </a:solidFill>
              <a:latin typeface="Montserrat Medium"/>
              <a:ea typeface="Montserrat Medium"/>
              <a:cs typeface="Montserrat Medium"/>
              <a:sym typeface="Montserrat Medium"/>
            </a:endParaRPr>
          </a:p>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2019: 951,118 </a:t>
            </a:r>
            <a:r>
              <a:rPr lang="en" sz="1000">
                <a:highlight>
                  <a:srgbClr val="00FF00"/>
                </a:highlight>
                <a:latin typeface="Montserrat Medium"/>
                <a:ea typeface="Montserrat Medium"/>
                <a:cs typeface="Montserrat Medium"/>
                <a:sym typeface="Montserrat Medium"/>
              </a:rPr>
              <a:t>(+200,419)</a:t>
            </a:r>
            <a:r>
              <a:rPr lang="en" sz="1000">
                <a:solidFill>
                  <a:srgbClr val="FFFFFF"/>
                </a:solidFill>
                <a:highlight>
                  <a:srgbClr val="6AA84F"/>
                </a:highlight>
                <a:latin typeface="Montserrat Medium"/>
                <a:ea typeface="Montserrat Medium"/>
                <a:cs typeface="Montserrat Medium"/>
                <a:sym typeface="Montserrat Medium"/>
              </a:rPr>
              <a:t>	</a:t>
            </a:r>
            <a:endParaRPr sz="1000">
              <a:solidFill>
                <a:srgbClr val="FFFFFF"/>
              </a:solidFill>
              <a:highlight>
                <a:srgbClr val="6AA84F"/>
              </a:highlight>
              <a:latin typeface="Montserrat Medium"/>
              <a:ea typeface="Montserrat Medium"/>
              <a:cs typeface="Montserrat Medium"/>
              <a:sym typeface="Montserrat Medium"/>
            </a:endParaRPr>
          </a:p>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Total Growth Rate: 26.70%, AAGR: 3.18%</a:t>
            </a:r>
            <a:endParaRPr sz="1000">
              <a:solidFill>
                <a:srgbClr val="FFFFFF"/>
              </a:solidFill>
              <a:latin typeface="Montserrat Medium"/>
              <a:ea typeface="Montserrat Medium"/>
              <a:cs typeface="Montserrat Medium"/>
              <a:sym typeface="Montserrat Medium"/>
            </a:endParaRPr>
          </a:p>
        </p:txBody>
      </p:sp>
      <p:sp>
        <p:nvSpPr>
          <p:cNvPr id="455" name="Google Shape;455;p59"/>
          <p:cNvSpPr txBox="1"/>
          <p:nvPr/>
        </p:nvSpPr>
        <p:spPr>
          <a:xfrm>
            <a:off x="4087800" y="898175"/>
            <a:ext cx="3349800" cy="646500"/>
          </a:xfrm>
          <a:prstGeom prst="rect">
            <a:avLst/>
          </a:prstGeom>
          <a:noFill/>
          <a:ln>
            <a:noFill/>
          </a:ln>
        </p:spPr>
        <p:txBody>
          <a:bodyPr spcFirstLastPara="1" wrap="square" lIns="91425" tIns="91425" rIns="91425" bIns="91425" anchor="t" anchorCtr="0">
            <a:spAutoFit/>
          </a:bodyPr>
          <a:lstStyle/>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2010: 987,291		</a:t>
            </a:r>
            <a:endParaRPr sz="1000">
              <a:solidFill>
                <a:srgbClr val="FFFFFF"/>
              </a:solidFill>
              <a:latin typeface="Montserrat Medium"/>
              <a:ea typeface="Montserrat Medium"/>
              <a:cs typeface="Montserrat Medium"/>
              <a:sym typeface="Montserrat Medium"/>
            </a:endParaRPr>
          </a:p>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2019: 3,194,831 </a:t>
            </a:r>
            <a:r>
              <a:rPr lang="en" sz="1000">
                <a:highlight>
                  <a:srgbClr val="00FF00"/>
                </a:highlight>
                <a:latin typeface="Montserrat Medium"/>
                <a:ea typeface="Montserrat Medium"/>
                <a:cs typeface="Montserrat Medium"/>
                <a:sym typeface="Montserrat Medium"/>
              </a:rPr>
              <a:t>(+294,737)</a:t>
            </a:r>
            <a:r>
              <a:rPr lang="en" sz="1000">
                <a:solidFill>
                  <a:srgbClr val="FFFFFF"/>
                </a:solidFill>
                <a:highlight>
                  <a:srgbClr val="6AA84F"/>
                </a:highlight>
                <a:latin typeface="Montserrat Medium"/>
                <a:ea typeface="Montserrat Medium"/>
                <a:cs typeface="Montserrat Medium"/>
                <a:sym typeface="Montserrat Medium"/>
              </a:rPr>
              <a:t>	</a:t>
            </a:r>
            <a:endParaRPr sz="1000">
              <a:solidFill>
                <a:srgbClr val="FFFFFF"/>
              </a:solidFill>
              <a:highlight>
                <a:srgbClr val="6AA84F"/>
              </a:highlight>
              <a:latin typeface="Montserrat Medium"/>
              <a:ea typeface="Montserrat Medium"/>
              <a:cs typeface="Montserrat Medium"/>
              <a:sym typeface="Montserrat Medium"/>
            </a:endParaRPr>
          </a:p>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Total Growth Rate: 29.85%, AAGR: 3.49%</a:t>
            </a:r>
            <a:endParaRPr sz="1000">
              <a:solidFill>
                <a:srgbClr val="FFFFFF"/>
              </a:solidFill>
              <a:latin typeface="Montserrat Medium"/>
              <a:ea typeface="Montserrat Medium"/>
              <a:cs typeface="Montserrat Medium"/>
              <a:sym typeface="Montserrat Medium"/>
            </a:endParaRPr>
          </a:p>
        </p:txBody>
      </p:sp>
      <p:sp>
        <p:nvSpPr>
          <p:cNvPr id="456" name="Google Shape;456;p59"/>
          <p:cNvSpPr txBox="1"/>
          <p:nvPr/>
        </p:nvSpPr>
        <p:spPr>
          <a:xfrm>
            <a:off x="3740000" y="1959425"/>
            <a:ext cx="9174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rgbClr val="FFFFFF"/>
                </a:solidFill>
                <a:latin typeface="Montserrat Medium"/>
                <a:ea typeface="Montserrat Medium"/>
                <a:cs typeface="Montserrat Medium"/>
                <a:sym typeface="Montserrat Medium"/>
              </a:rPr>
              <a:t>Highest AAGR</a:t>
            </a:r>
            <a:endParaRPr sz="800">
              <a:solidFill>
                <a:srgbClr val="FFFFFF"/>
              </a:solidFill>
              <a:latin typeface="Montserrat Medium"/>
              <a:ea typeface="Montserrat Medium"/>
              <a:cs typeface="Montserrat Medium"/>
              <a:sym typeface="Montserrat Medium"/>
            </a:endParaRPr>
          </a:p>
        </p:txBody>
      </p:sp>
      <p:sp>
        <p:nvSpPr>
          <p:cNvPr id="457" name="Google Shape;457;p59"/>
          <p:cNvSpPr txBox="1"/>
          <p:nvPr/>
        </p:nvSpPr>
        <p:spPr>
          <a:xfrm>
            <a:off x="3740000" y="4401050"/>
            <a:ext cx="9174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rgbClr val="FFFFFF"/>
                </a:solidFill>
                <a:latin typeface="Montserrat Medium"/>
                <a:ea typeface="Montserrat Medium"/>
                <a:cs typeface="Montserrat Medium"/>
                <a:sym typeface="Montserrat Medium"/>
              </a:rPr>
              <a:t>Lowest AAGR</a:t>
            </a:r>
            <a:endParaRPr sz="800">
              <a:solidFill>
                <a:srgbClr val="FFFFFF"/>
              </a:solidFill>
              <a:latin typeface="Montserrat Medium"/>
              <a:ea typeface="Montserrat Medium"/>
              <a:cs typeface="Montserrat Medium"/>
              <a:sym typeface="Montserrat Medium"/>
            </a:endParaRPr>
          </a:p>
        </p:txBody>
      </p:sp>
      <p:sp>
        <p:nvSpPr>
          <p:cNvPr id="458" name="Google Shape;458;p59"/>
          <p:cNvSpPr/>
          <p:nvPr/>
        </p:nvSpPr>
        <p:spPr>
          <a:xfrm>
            <a:off x="4747750" y="2209813"/>
            <a:ext cx="707700" cy="646500"/>
          </a:xfrm>
          <a:prstGeom prst="ellipse">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59"/>
          <p:cNvSpPr/>
          <p:nvPr/>
        </p:nvSpPr>
        <p:spPr>
          <a:xfrm>
            <a:off x="4747750" y="3661988"/>
            <a:ext cx="707700" cy="646500"/>
          </a:xfrm>
          <a:prstGeom prst="ellipse">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59"/>
          <p:cNvSpPr/>
          <p:nvPr/>
        </p:nvSpPr>
        <p:spPr>
          <a:xfrm>
            <a:off x="4747750" y="2922913"/>
            <a:ext cx="707700" cy="646500"/>
          </a:xfrm>
          <a:prstGeom prst="ellipse">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59"/>
          <p:cNvSpPr/>
          <p:nvPr/>
        </p:nvSpPr>
        <p:spPr>
          <a:xfrm>
            <a:off x="4750200" y="4401050"/>
            <a:ext cx="707700" cy="646500"/>
          </a:xfrm>
          <a:prstGeom prst="ellipse">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59"/>
          <p:cNvSpPr txBox="1"/>
          <p:nvPr/>
        </p:nvSpPr>
        <p:spPr>
          <a:xfrm>
            <a:off x="4805275" y="1692600"/>
            <a:ext cx="801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FFFFFF"/>
                </a:solidFill>
                <a:latin typeface="Montserrat Medium"/>
                <a:ea typeface="Montserrat Medium"/>
                <a:cs typeface="Montserrat Medium"/>
                <a:sym typeface="Montserrat Medium"/>
              </a:rPr>
              <a:t>4.95%</a:t>
            </a:r>
            <a:endParaRPr sz="1100">
              <a:solidFill>
                <a:srgbClr val="FFFFFF"/>
              </a:solidFill>
              <a:latin typeface="Montserrat Medium"/>
              <a:ea typeface="Montserrat Medium"/>
              <a:cs typeface="Montserrat Medium"/>
              <a:sym typeface="Montserrat Medium"/>
            </a:endParaRPr>
          </a:p>
        </p:txBody>
      </p:sp>
      <p:sp>
        <p:nvSpPr>
          <p:cNvPr id="463" name="Google Shape;463;p59"/>
          <p:cNvSpPr txBox="1"/>
          <p:nvPr/>
        </p:nvSpPr>
        <p:spPr>
          <a:xfrm>
            <a:off x="5660575" y="1677150"/>
            <a:ext cx="2216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FFFF"/>
                </a:solidFill>
                <a:latin typeface="Montserrat Medium"/>
                <a:ea typeface="Montserrat Medium"/>
                <a:cs typeface="Montserrat Medium"/>
                <a:sym typeface="Montserrat Medium"/>
              </a:rPr>
              <a:t>Charlotte MSA AAGR</a:t>
            </a:r>
            <a:endParaRPr>
              <a:solidFill>
                <a:srgbClr val="FFFFFF"/>
              </a:solidFill>
              <a:latin typeface="Montserrat Medium"/>
              <a:ea typeface="Montserrat Medium"/>
              <a:cs typeface="Montserrat Medium"/>
              <a:sym typeface="Montserrat Medium"/>
            </a:endParaRPr>
          </a:p>
        </p:txBody>
      </p:sp>
      <p:sp>
        <p:nvSpPr>
          <p:cNvPr id="464" name="Google Shape;464;p59"/>
          <p:cNvSpPr txBox="1"/>
          <p:nvPr/>
        </p:nvSpPr>
        <p:spPr>
          <a:xfrm>
            <a:off x="5750775" y="2352888"/>
            <a:ext cx="2216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FFFF"/>
                </a:solidFill>
                <a:latin typeface="Montserrat Medium"/>
                <a:ea typeface="Montserrat Medium"/>
                <a:cs typeface="Montserrat Medium"/>
                <a:sym typeface="Montserrat Medium"/>
              </a:rPr>
              <a:t>Nashville MSA AAGR</a:t>
            </a:r>
            <a:endParaRPr>
              <a:solidFill>
                <a:srgbClr val="FFFFFF"/>
              </a:solidFill>
              <a:latin typeface="Montserrat Medium"/>
              <a:ea typeface="Montserrat Medium"/>
              <a:cs typeface="Montserrat Medium"/>
              <a:sym typeface="Montserrat Medium"/>
            </a:endParaRPr>
          </a:p>
        </p:txBody>
      </p:sp>
      <p:sp>
        <p:nvSpPr>
          <p:cNvPr id="465" name="Google Shape;465;p59"/>
          <p:cNvSpPr txBox="1"/>
          <p:nvPr/>
        </p:nvSpPr>
        <p:spPr>
          <a:xfrm>
            <a:off x="5750775" y="4481875"/>
            <a:ext cx="2216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FFFF"/>
                </a:solidFill>
                <a:latin typeface="Montserrat Medium"/>
                <a:ea typeface="Montserrat Medium"/>
                <a:cs typeface="Montserrat Medium"/>
                <a:sym typeface="Montserrat Medium"/>
              </a:rPr>
              <a:t>Portland MSA AAGR</a:t>
            </a:r>
            <a:endParaRPr>
              <a:solidFill>
                <a:srgbClr val="FFFFFF"/>
              </a:solidFill>
              <a:latin typeface="Montserrat Medium"/>
              <a:ea typeface="Montserrat Medium"/>
              <a:cs typeface="Montserrat Medium"/>
              <a:sym typeface="Montserrat Medium"/>
            </a:endParaRPr>
          </a:p>
        </p:txBody>
      </p:sp>
      <p:sp>
        <p:nvSpPr>
          <p:cNvPr id="466" name="Google Shape;466;p59"/>
          <p:cNvSpPr txBox="1"/>
          <p:nvPr/>
        </p:nvSpPr>
        <p:spPr>
          <a:xfrm>
            <a:off x="5660575" y="3028613"/>
            <a:ext cx="2746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FFFF"/>
                </a:solidFill>
                <a:latin typeface="Montserrat Medium"/>
                <a:ea typeface="Montserrat Medium"/>
                <a:cs typeface="Montserrat Medium"/>
                <a:sym typeface="Montserrat Medium"/>
              </a:rPr>
              <a:t>San Antonio MSA AAGR</a:t>
            </a:r>
            <a:endParaRPr>
              <a:solidFill>
                <a:srgbClr val="FFFFFF"/>
              </a:solidFill>
              <a:latin typeface="Montserrat Medium"/>
              <a:ea typeface="Montserrat Medium"/>
              <a:cs typeface="Montserrat Medium"/>
              <a:sym typeface="Montserrat Medium"/>
            </a:endParaRPr>
          </a:p>
        </p:txBody>
      </p:sp>
      <p:sp>
        <p:nvSpPr>
          <p:cNvPr id="467" name="Google Shape;467;p59"/>
          <p:cNvSpPr txBox="1"/>
          <p:nvPr/>
        </p:nvSpPr>
        <p:spPr>
          <a:xfrm>
            <a:off x="5750775" y="3799825"/>
            <a:ext cx="2873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FFFF"/>
                </a:solidFill>
                <a:latin typeface="Montserrat Medium"/>
                <a:ea typeface="Montserrat Medium"/>
                <a:cs typeface="Montserrat Medium"/>
                <a:sym typeface="Montserrat Medium"/>
              </a:rPr>
              <a:t>Tampa Bay MSA AAGR</a:t>
            </a:r>
            <a:endParaRPr>
              <a:solidFill>
                <a:srgbClr val="FFFFFF"/>
              </a:solidFill>
              <a:latin typeface="Montserrat Medium"/>
              <a:ea typeface="Montserrat Medium"/>
              <a:cs typeface="Montserrat Medium"/>
              <a:sym typeface="Montserrat Medium"/>
            </a:endParaRPr>
          </a:p>
        </p:txBody>
      </p:sp>
      <p:sp>
        <p:nvSpPr>
          <p:cNvPr id="468" name="Google Shape;468;p59"/>
          <p:cNvSpPr txBox="1"/>
          <p:nvPr/>
        </p:nvSpPr>
        <p:spPr>
          <a:xfrm>
            <a:off x="4805275" y="2307763"/>
            <a:ext cx="801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FFFFFF"/>
                </a:solidFill>
                <a:latin typeface="Montserrat Medium"/>
                <a:ea typeface="Montserrat Medium"/>
                <a:cs typeface="Montserrat Medium"/>
                <a:sym typeface="Montserrat Medium"/>
              </a:rPr>
              <a:t>2.14%</a:t>
            </a:r>
            <a:endParaRPr sz="1100">
              <a:solidFill>
                <a:srgbClr val="FFFFFF"/>
              </a:solidFill>
              <a:latin typeface="Montserrat Medium"/>
              <a:ea typeface="Montserrat Medium"/>
              <a:cs typeface="Montserrat Medium"/>
              <a:sym typeface="Montserrat Medium"/>
            </a:endParaRPr>
          </a:p>
        </p:txBody>
      </p:sp>
      <p:sp>
        <p:nvSpPr>
          <p:cNvPr id="469" name="Google Shape;469;p59"/>
          <p:cNvSpPr txBox="1"/>
          <p:nvPr/>
        </p:nvSpPr>
        <p:spPr>
          <a:xfrm>
            <a:off x="4805275" y="4556025"/>
            <a:ext cx="801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FFFFFF"/>
                </a:solidFill>
                <a:latin typeface="Montserrat Medium"/>
                <a:ea typeface="Montserrat Medium"/>
                <a:cs typeface="Montserrat Medium"/>
                <a:sym typeface="Montserrat Medium"/>
              </a:rPr>
              <a:t>1.17%</a:t>
            </a:r>
            <a:endParaRPr sz="1100">
              <a:solidFill>
                <a:srgbClr val="FFFFFF"/>
              </a:solidFill>
              <a:latin typeface="Montserrat Medium"/>
              <a:ea typeface="Montserrat Medium"/>
              <a:cs typeface="Montserrat Medium"/>
              <a:sym typeface="Montserrat Medium"/>
            </a:endParaRPr>
          </a:p>
        </p:txBody>
      </p:sp>
      <p:sp>
        <p:nvSpPr>
          <p:cNvPr id="470" name="Google Shape;470;p59"/>
          <p:cNvSpPr txBox="1"/>
          <p:nvPr/>
        </p:nvSpPr>
        <p:spPr>
          <a:xfrm>
            <a:off x="4747750" y="3074513"/>
            <a:ext cx="801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FFFFFF"/>
                </a:solidFill>
                <a:latin typeface="Montserrat Medium"/>
                <a:ea typeface="Montserrat Medium"/>
                <a:cs typeface="Montserrat Medium"/>
                <a:sym typeface="Montserrat Medium"/>
              </a:rPr>
              <a:t>1.82%</a:t>
            </a:r>
            <a:endParaRPr sz="1100">
              <a:solidFill>
                <a:srgbClr val="FFFFFF"/>
              </a:solidFill>
              <a:latin typeface="Montserrat Medium"/>
              <a:ea typeface="Montserrat Medium"/>
              <a:cs typeface="Montserrat Medium"/>
              <a:sym typeface="Montserrat Medium"/>
            </a:endParaRPr>
          </a:p>
        </p:txBody>
      </p:sp>
      <p:sp>
        <p:nvSpPr>
          <p:cNvPr id="471" name="Google Shape;471;p59"/>
          <p:cNvSpPr txBox="1"/>
          <p:nvPr/>
        </p:nvSpPr>
        <p:spPr>
          <a:xfrm>
            <a:off x="4747750" y="3815275"/>
            <a:ext cx="801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FFFFFF"/>
                </a:solidFill>
                <a:latin typeface="Montserrat Medium"/>
                <a:ea typeface="Montserrat Medium"/>
                <a:cs typeface="Montserrat Medium"/>
                <a:sym typeface="Montserrat Medium"/>
              </a:rPr>
              <a:t>1.45%</a:t>
            </a:r>
            <a:endParaRPr sz="1100">
              <a:solidFill>
                <a:srgbClr val="FFFFFF"/>
              </a:solidFill>
              <a:latin typeface="Montserrat Medium"/>
              <a:ea typeface="Montserrat Medium"/>
              <a:cs typeface="Montserrat Medium"/>
              <a:sym typeface="Montserrat Medium"/>
            </a:endParaRPr>
          </a:p>
        </p:txBody>
      </p:sp>
      <p:cxnSp>
        <p:nvCxnSpPr>
          <p:cNvPr id="472" name="Google Shape;472;p59"/>
          <p:cNvCxnSpPr>
            <a:stCxn id="456" idx="2"/>
          </p:cNvCxnSpPr>
          <p:nvPr/>
        </p:nvCxnSpPr>
        <p:spPr>
          <a:xfrm>
            <a:off x="4198700" y="2267225"/>
            <a:ext cx="11400" cy="1990500"/>
          </a:xfrm>
          <a:prstGeom prst="straightConnector1">
            <a:avLst/>
          </a:prstGeom>
          <a:noFill/>
          <a:ln w="9525" cap="flat" cmpd="sng">
            <a:solidFill>
              <a:srgbClr val="FF0000"/>
            </a:solidFill>
            <a:prstDash val="solid"/>
            <a:round/>
            <a:headEnd type="none" w="med" len="med"/>
            <a:tailEnd type="triangle" w="med" len="med"/>
          </a:ln>
        </p:spPr>
      </p:cxnSp>
      <p:pic>
        <p:nvPicPr>
          <p:cNvPr id="473" name="Google Shape;473;p59" title="Total Primary Jobs (OntheMap, 2010-2018)"/>
          <p:cNvPicPr preferRelativeResize="0"/>
          <p:nvPr/>
        </p:nvPicPr>
        <p:blipFill>
          <a:blip r:embed="rId3">
            <a:alphaModFix/>
          </a:blip>
          <a:stretch>
            <a:fillRect/>
          </a:stretch>
        </p:blipFill>
        <p:spPr>
          <a:xfrm>
            <a:off x="3657252" y="1677150"/>
            <a:ext cx="5486748" cy="339262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6D9EEB"/>
        </a:solidFill>
        <a:effectLst/>
      </p:bgPr>
    </p:bg>
    <p:spTree>
      <p:nvGrpSpPr>
        <p:cNvPr id="1" name="Shape 477"/>
        <p:cNvGrpSpPr/>
        <p:nvPr/>
      </p:nvGrpSpPr>
      <p:grpSpPr>
        <a:xfrm>
          <a:off x="0" y="0"/>
          <a:ext cx="0" cy="0"/>
          <a:chOff x="0" y="0"/>
          <a:chExt cx="0" cy="0"/>
        </a:xfrm>
      </p:grpSpPr>
      <p:sp>
        <p:nvSpPr>
          <p:cNvPr id="478" name="Google Shape;478;p6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LQ Assessment: Chosen Sectors </a:t>
            </a:r>
            <a:endParaRPr/>
          </a:p>
          <a:p>
            <a:pPr marL="0" lvl="0" indent="0" algn="l" rtl="0">
              <a:spcBef>
                <a:spcPts val="0"/>
              </a:spcBef>
              <a:spcAft>
                <a:spcPts val="0"/>
              </a:spcAft>
              <a:buNone/>
            </a:pPr>
            <a:r>
              <a:rPr lang="en" sz="1577"/>
              <a:t>(OntheMap, 2018, and BLS, 2020)</a:t>
            </a:r>
            <a:endParaRPr sz="1577"/>
          </a:p>
        </p:txBody>
      </p:sp>
      <p:sp>
        <p:nvSpPr>
          <p:cNvPr id="479" name="Google Shape;479;p6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rgbClr val="FFFFFF"/>
              </a:buClr>
              <a:buSzPts val="1800"/>
              <a:buChar char="●"/>
            </a:pPr>
            <a:r>
              <a:rPr lang="en">
                <a:solidFill>
                  <a:srgbClr val="FFFFFF"/>
                </a:solidFill>
              </a:rPr>
              <a:t>Retail Trade</a:t>
            </a:r>
            <a:endParaRPr>
              <a:solidFill>
                <a:srgbClr val="FFFFFF"/>
              </a:solidFill>
            </a:endParaRPr>
          </a:p>
          <a:p>
            <a:pPr marL="457200" lvl="0" indent="-342900" algn="l" rtl="0">
              <a:spcBef>
                <a:spcPts val="0"/>
              </a:spcBef>
              <a:spcAft>
                <a:spcPts val="0"/>
              </a:spcAft>
              <a:buClr>
                <a:srgbClr val="FFFFFF"/>
              </a:buClr>
              <a:buSzPts val="1800"/>
              <a:buChar char="●"/>
            </a:pPr>
            <a:r>
              <a:rPr lang="en">
                <a:solidFill>
                  <a:srgbClr val="FFFFFF"/>
                </a:solidFill>
              </a:rPr>
              <a:t>Professional, Scientific, and Technical Services</a:t>
            </a:r>
            <a:endParaRPr>
              <a:solidFill>
                <a:srgbClr val="FFFFFF"/>
              </a:solidFill>
            </a:endParaRPr>
          </a:p>
          <a:p>
            <a:pPr marL="457200" lvl="0" indent="-342900" algn="l" rtl="0">
              <a:spcBef>
                <a:spcPts val="0"/>
              </a:spcBef>
              <a:spcAft>
                <a:spcPts val="0"/>
              </a:spcAft>
              <a:buClr>
                <a:schemeClr val="dk1"/>
              </a:buClr>
              <a:buSzPts val="1800"/>
              <a:buChar char="●"/>
            </a:pPr>
            <a:r>
              <a:rPr lang="en">
                <a:solidFill>
                  <a:schemeClr val="dk1"/>
                </a:solidFill>
              </a:rPr>
              <a:t>Management of Companies/Enterprises*</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Educational Services*</a:t>
            </a:r>
            <a:endParaRPr>
              <a:solidFill>
                <a:srgbClr val="FFFFFF"/>
              </a:solidFill>
            </a:endParaRPr>
          </a:p>
          <a:p>
            <a:pPr marL="457200" lvl="0" indent="-342900" algn="l" rtl="0">
              <a:spcBef>
                <a:spcPts val="0"/>
              </a:spcBef>
              <a:spcAft>
                <a:spcPts val="0"/>
              </a:spcAft>
              <a:buClr>
                <a:srgbClr val="FFFFFF"/>
              </a:buClr>
              <a:buSzPts val="1800"/>
              <a:buChar char="●"/>
            </a:pPr>
            <a:r>
              <a:rPr lang="en">
                <a:solidFill>
                  <a:srgbClr val="FFFFFF"/>
                </a:solidFill>
              </a:rPr>
              <a:t>Health Care/ Social Assistance</a:t>
            </a:r>
            <a:endParaRPr>
              <a:solidFill>
                <a:srgbClr val="FFFFFF"/>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6D9EEB"/>
        </a:solidFill>
        <a:effectLst/>
      </p:bgPr>
    </p:bg>
    <p:spTree>
      <p:nvGrpSpPr>
        <p:cNvPr id="1" name="Shape 483"/>
        <p:cNvGrpSpPr/>
        <p:nvPr/>
      </p:nvGrpSpPr>
      <p:grpSpPr>
        <a:xfrm>
          <a:off x="0" y="0"/>
          <a:ext cx="0" cy="0"/>
          <a:chOff x="0" y="0"/>
          <a:chExt cx="0" cy="0"/>
        </a:xfrm>
      </p:grpSpPr>
      <p:sp>
        <p:nvSpPr>
          <p:cNvPr id="484" name="Google Shape;484;p61"/>
          <p:cNvSpPr txBox="1">
            <a:spLocks noGrp="1"/>
          </p:cNvSpPr>
          <p:nvPr>
            <p:ph type="title"/>
          </p:nvPr>
        </p:nvSpPr>
        <p:spPr>
          <a:xfrm>
            <a:off x="73925" y="146100"/>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2120"/>
              <a:t>Proportion and LQ’s of Retail Jobs (OntheMap, 2019)</a:t>
            </a:r>
            <a:endParaRPr sz="2120"/>
          </a:p>
        </p:txBody>
      </p:sp>
      <p:sp>
        <p:nvSpPr>
          <p:cNvPr id="485" name="Google Shape;485;p61"/>
          <p:cNvSpPr txBox="1">
            <a:spLocks noGrp="1"/>
          </p:cNvSpPr>
          <p:nvPr>
            <p:ph type="body" idx="1"/>
          </p:nvPr>
        </p:nvSpPr>
        <p:spPr>
          <a:xfrm>
            <a:off x="265050" y="597600"/>
            <a:ext cx="4975800" cy="3948300"/>
          </a:xfrm>
          <a:prstGeom prst="rect">
            <a:avLst/>
          </a:prstGeom>
        </p:spPr>
        <p:txBody>
          <a:bodyPr spcFirstLastPara="1" wrap="square" lIns="91425" tIns="91425" rIns="91425" bIns="91425" anchor="t" anchorCtr="0">
            <a:normAutofit/>
          </a:bodyPr>
          <a:lstStyle/>
          <a:p>
            <a:pPr marL="457200" lvl="0" indent="-349250" algn="l" rtl="0">
              <a:lnSpc>
                <a:spcPct val="100000"/>
              </a:lnSpc>
              <a:spcBef>
                <a:spcPts val="0"/>
              </a:spcBef>
              <a:spcAft>
                <a:spcPts val="0"/>
              </a:spcAft>
              <a:buClr>
                <a:srgbClr val="FFFFFF"/>
              </a:buClr>
              <a:buSzPts val="1900"/>
              <a:buChar char="●"/>
            </a:pPr>
            <a:r>
              <a:rPr lang="en" sz="1300">
                <a:solidFill>
                  <a:srgbClr val="FFFFFF"/>
                </a:solidFill>
              </a:rPr>
              <a:t>Charlotte-Concord-Gastonia, NC-SC MSA</a:t>
            </a:r>
            <a:endParaRPr sz="1900">
              <a:solidFill>
                <a:srgbClr val="FFFFFF"/>
              </a:solidFill>
            </a:endParaRPr>
          </a:p>
          <a:p>
            <a:pPr marL="914400" lvl="1" indent="-298450" algn="l" rtl="0">
              <a:spcBef>
                <a:spcPts val="0"/>
              </a:spcBef>
              <a:spcAft>
                <a:spcPts val="0"/>
              </a:spcAft>
              <a:buClr>
                <a:srgbClr val="FFFFFF"/>
              </a:buClr>
              <a:buSzPts val="1100"/>
              <a:buChar char="○"/>
            </a:pPr>
            <a:r>
              <a:rPr lang="en" sz="1100">
                <a:solidFill>
                  <a:srgbClr val="FFFFFF"/>
                </a:solidFill>
              </a:rPr>
              <a:t>10.8 % of jobs</a:t>
            </a:r>
            <a:endParaRPr sz="1100">
              <a:solidFill>
                <a:srgbClr val="FFFFFF"/>
              </a:solidFill>
            </a:endParaRPr>
          </a:p>
          <a:p>
            <a:pPr marL="914400" lvl="1" indent="-298450" algn="l" rtl="0">
              <a:spcBef>
                <a:spcPts val="0"/>
              </a:spcBef>
              <a:spcAft>
                <a:spcPts val="0"/>
              </a:spcAft>
              <a:buClr>
                <a:srgbClr val="FFFFFF"/>
              </a:buClr>
              <a:buSzPts val="1100"/>
              <a:buChar char="○"/>
            </a:pPr>
            <a:r>
              <a:rPr lang="en" sz="1100">
                <a:solidFill>
                  <a:srgbClr val="FFFFFF"/>
                </a:solidFill>
              </a:rPr>
              <a:t>LQ= 1.01</a:t>
            </a:r>
            <a:endParaRPr sz="1100">
              <a:solidFill>
                <a:srgbClr val="FFFFFF"/>
              </a:solidFill>
            </a:endParaRPr>
          </a:p>
          <a:p>
            <a:pPr marL="457200" lvl="0" indent="-311150" algn="l" rtl="0">
              <a:lnSpc>
                <a:spcPct val="100000"/>
              </a:lnSpc>
              <a:spcBef>
                <a:spcPts val="0"/>
              </a:spcBef>
              <a:spcAft>
                <a:spcPts val="0"/>
              </a:spcAft>
              <a:buClr>
                <a:srgbClr val="FFFFFF"/>
              </a:buClr>
              <a:buSzPts val="1300"/>
              <a:buChar char="●"/>
            </a:pPr>
            <a:r>
              <a:rPr lang="en" sz="1300">
                <a:solidFill>
                  <a:srgbClr val="FFFFFF"/>
                </a:solidFill>
              </a:rPr>
              <a:t>Nashville-Davidson-Murfreesboro-Franklin, TN MSA</a:t>
            </a:r>
            <a:endParaRPr sz="1300">
              <a:solidFill>
                <a:srgbClr val="FFFFFF"/>
              </a:solidFill>
            </a:endParaRPr>
          </a:p>
          <a:p>
            <a:pPr marL="914400" lvl="1" indent="-311150" algn="l" rtl="0">
              <a:lnSpc>
                <a:spcPct val="100000"/>
              </a:lnSpc>
              <a:spcBef>
                <a:spcPts val="0"/>
              </a:spcBef>
              <a:spcAft>
                <a:spcPts val="0"/>
              </a:spcAft>
              <a:buClr>
                <a:srgbClr val="FFFFFF"/>
              </a:buClr>
              <a:buSzPts val="1300"/>
              <a:buChar char="○"/>
            </a:pPr>
            <a:r>
              <a:rPr lang="en" sz="1300">
                <a:solidFill>
                  <a:srgbClr val="FFFFFF"/>
                </a:solidFill>
              </a:rPr>
              <a:t>10.5% of jobs</a:t>
            </a:r>
            <a:endParaRPr sz="1300">
              <a:solidFill>
                <a:srgbClr val="FFFFFF"/>
              </a:solidFill>
            </a:endParaRPr>
          </a:p>
          <a:p>
            <a:pPr marL="914400" lvl="1" indent="-311150" algn="l" rtl="0">
              <a:lnSpc>
                <a:spcPct val="100000"/>
              </a:lnSpc>
              <a:spcBef>
                <a:spcPts val="0"/>
              </a:spcBef>
              <a:spcAft>
                <a:spcPts val="0"/>
              </a:spcAft>
              <a:buClr>
                <a:srgbClr val="FFFFFF"/>
              </a:buClr>
              <a:buSzPts val="1300"/>
              <a:buChar char="○"/>
            </a:pPr>
            <a:r>
              <a:rPr lang="en" sz="1300">
                <a:solidFill>
                  <a:srgbClr val="FFFFFF"/>
                </a:solidFill>
              </a:rPr>
              <a:t>LQ= 0.98</a:t>
            </a:r>
            <a:endParaRPr sz="1300">
              <a:solidFill>
                <a:srgbClr val="FFFFFF"/>
              </a:solidFill>
            </a:endParaRPr>
          </a:p>
          <a:p>
            <a:pPr marL="457200" lvl="0" indent="-311150" algn="l" rtl="0">
              <a:lnSpc>
                <a:spcPct val="100000"/>
              </a:lnSpc>
              <a:spcBef>
                <a:spcPts val="0"/>
              </a:spcBef>
              <a:spcAft>
                <a:spcPts val="0"/>
              </a:spcAft>
              <a:buClr>
                <a:srgbClr val="FFFFFF"/>
              </a:buClr>
              <a:buSzPts val="1300"/>
              <a:buChar char="●"/>
            </a:pPr>
            <a:r>
              <a:rPr lang="en" sz="1300">
                <a:solidFill>
                  <a:srgbClr val="FFFFFF"/>
                </a:solidFill>
              </a:rPr>
              <a:t>Portland-Vancouver-Hillsboro, OR-WA MSA</a:t>
            </a:r>
            <a:endParaRPr sz="1300">
              <a:solidFill>
                <a:srgbClr val="FFFFFF"/>
              </a:solidFill>
            </a:endParaRPr>
          </a:p>
          <a:p>
            <a:pPr marL="914400" lvl="1" indent="-311150" algn="l" rtl="0">
              <a:lnSpc>
                <a:spcPct val="100000"/>
              </a:lnSpc>
              <a:spcBef>
                <a:spcPts val="0"/>
              </a:spcBef>
              <a:spcAft>
                <a:spcPts val="0"/>
              </a:spcAft>
              <a:buClr>
                <a:srgbClr val="FFFFFF"/>
              </a:buClr>
              <a:buSzPts val="1300"/>
              <a:buChar char="○"/>
            </a:pPr>
            <a:r>
              <a:rPr lang="en" sz="1300">
                <a:solidFill>
                  <a:srgbClr val="FFFFFF"/>
                </a:solidFill>
              </a:rPr>
              <a:t>10.10% of jobs</a:t>
            </a:r>
            <a:endParaRPr sz="1300">
              <a:solidFill>
                <a:srgbClr val="FFFFFF"/>
              </a:solidFill>
            </a:endParaRPr>
          </a:p>
          <a:p>
            <a:pPr marL="914400" lvl="1" indent="-311150" algn="l" rtl="0">
              <a:lnSpc>
                <a:spcPct val="100000"/>
              </a:lnSpc>
              <a:spcBef>
                <a:spcPts val="0"/>
              </a:spcBef>
              <a:spcAft>
                <a:spcPts val="0"/>
              </a:spcAft>
              <a:buClr>
                <a:srgbClr val="FFFFFF"/>
              </a:buClr>
              <a:buSzPts val="1300"/>
              <a:buChar char="○"/>
            </a:pPr>
            <a:r>
              <a:rPr lang="en" sz="1300">
                <a:solidFill>
                  <a:srgbClr val="FFFFFF"/>
                </a:solidFill>
              </a:rPr>
              <a:t>LQ= 0.94</a:t>
            </a:r>
            <a:endParaRPr sz="1300">
              <a:solidFill>
                <a:srgbClr val="FFFFFF"/>
              </a:solidFill>
            </a:endParaRPr>
          </a:p>
          <a:p>
            <a:pPr marL="457200" lvl="0" indent="-311150" algn="l" rtl="0">
              <a:lnSpc>
                <a:spcPct val="100000"/>
              </a:lnSpc>
              <a:spcBef>
                <a:spcPts val="0"/>
              </a:spcBef>
              <a:spcAft>
                <a:spcPts val="0"/>
              </a:spcAft>
              <a:buClr>
                <a:srgbClr val="FFFFFF"/>
              </a:buClr>
              <a:buSzPts val="1300"/>
              <a:buChar char="●"/>
            </a:pPr>
            <a:r>
              <a:rPr lang="en" sz="1300">
                <a:solidFill>
                  <a:srgbClr val="FFFFFF"/>
                </a:solidFill>
              </a:rPr>
              <a:t>San Antonio-New Braunfels, TX MSA</a:t>
            </a:r>
            <a:endParaRPr sz="1300">
              <a:solidFill>
                <a:srgbClr val="FFFFFF"/>
              </a:solidFill>
            </a:endParaRPr>
          </a:p>
          <a:p>
            <a:pPr marL="914400" lvl="1" indent="-311150" algn="l" rtl="0">
              <a:lnSpc>
                <a:spcPct val="100000"/>
              </a:lnSpc>
              <a:spcBef>
                <a:spcPts val="0"/>
              </a:spcBef>
              <a:spcAft>
                <a:spcPts val="0"/>
              </a:spcAft>
              <a:buClr>
                <a:srgbClr val="FFFFFF"/>
              </a:buClr>
              <a:buSzPts val="1300"/>
              <a:buChar char="○"/>
            </a:pPr>
            <a:r>
              <a:rPr lang="en" sz="1300">
                <a:solidFill>
                  <a:srgbClr val="FFFFFF"/>
                </a:solidFill>
              </a:rPr>
              <a:t>11.10% of jobs</a:t>
            </a:r>
            <a:endParaRPr sz="1300">
              <a:solidFill>
                <a:srgbClr val="FFFFFF"/>
              </a:solidFill>
            </a:endParaRPr>
          </a:p>
          <a:p>
            <a:pPr marL="914400" lvl="1" indent="-311150" algn="l" rtl="0">
              <a:lnSpc>
                <a:spcPct val="100000"/>
              </a:lnSpc>
              <a:spcBef>
                <a:spcPts val="0"/>
              </a:spcBef>
              <a:spcAft>
                <a:spcPts val="0"/>
              </a:spcAft>
              <a:buClr>
                <a:srgbClr val="FFFFFF"/>
              </a:buClr>
              <a:buSzPts val="1300"/>
              <a:buChar char="○"/>
            </a:pPr>
            <a:r>
              <a:rPr lang="en" sz="1300">
                <a:solidFill>
                  <a:srgbClr val="FFFFFF"/>
                </a:solidFill>
              </a:rPr>
              <a:t>LQ= 1.03</a:t>
            </a:r>
            <a:endParaRPr sz="1300">
              <a:solidFill>
                <a:srgbClr val="FFFFFF"/>
              </a:solidFill>
            </a:endParaRPr>
          </a:p>
          <a:p>
            <a:pPr marL="457200" lvl="0" indent="-311150" algn="l" rtl="0">
              <a:lnSpc>
                <a:spcPct val="100000"/>
              </a:lnSpc>
              <a:spcBef>
                <a:spcPts val="0"/>
              </a:spcBef>
              <a:spcAft>
                <a:spcPts val="0"/>
              </a:spcAft>
              <a:buClr>
                <a:srgbClr val="FFFFFF"/>
              </a:buClr>
              <a:buSzPts val="1300"/>
              <a:buChar char="●"/>
            </a:pPr>
            <a:r>
              <a:rPr lang="en" sz="1300">
                <a:solidFill>
                  <a:srgbClr val="FFFFFF"/>
                </a:solidFill>
              </a:rPr>
              <a:t>Tampa Bay-St.Pete-Clearwater, FL MSA</a:t>
            </a:r>
            <a:endParaRPr sz="1300">
              <a:solidFill>
                <a:srgbClr val="FFFFFF"/>
              </a:solidFill>
            </a:endParaRPr>
          </a:p>
          <a:p>
            <a:pPr marL="914400" lvl="1" indent="-311150" algn="l" rtl="0">
              <a:lnSpc>
                <a:spcPct val="100000"/>
              </a:lnSpc>
              <a:spcBef>
                <a:spcPts val="0"/>
              </a:spcBef>
              <a:spcAft>
                <a:spcPts val="0"/>
              </a:spcAft>
              <a:buClr>
                <a:srgbClr val="FFFFFF"/>
              </a:buClr>
              <a:buSzPts val="1300"/>
              <a:buChar char="○"/>
            </a:pPr>
            <a:r>
              <a:rPr lang="en" sz="1300">
                <a:solidFill>
                  <a:srgbClr val="FFFFFF"/>
                </a:solidFill>
              </a:rPr>
              <a:t>12.20% of jobs</a:t>
            </a:r>
            <a:endParaRPr sz="1300">
              <a:solidFill>
                <a:srgbClr val="FFFFFF"/>
              </a:solidFill>
            </a:endParaRPr>
          </a:p>
          <a:p>
            <a:pPr marL="914400" lvl="1" indent="-311150" algn="l" rtl="0">
              <a:lnSpc>
                <a:spcPct val="100000"/>
              </a:lnSpc>
              <a:spcBef>
                <a:spcPts val="0"/>
              </a:spcBef>
              <a:spcAft>
                <a:spcPts val="0"/>
              </a:spcAft>
              <a:buClr>
                <a:srgbClr val="FFFFFF"/>
              </a:buClr>
              <a:buSzPts val="1300"/>
              <a:buChar char="○"/>
            </a:pPr>
            <a:r>
              <a:rPr lang="en" sz="1300">
                <a:solidFill>
                  <a:srgbClr val="FFFFFF"/>
                </a:solidFill>
              </a:rPr>
              <a:t>LQ= 1.14</a:t>
            </a:r>
            <a:endParaRPr sz="1300">
              <a:solidFill>
                <a:srgbClr val="FFFFFF"/>
              </a:solidFill>
            </a:endParaRPr>
          </a:p>
          <a:p>
            <a:pPr marL="457200" lvl="0" indent="0" algn="l" rtl="0">
              <a:lnSpc>
                <a:spcPct val="100000"/>
              </a:lnSpc>
              <a:spcBef>
                <a:spcPts val="0"/>
              </a:spcBef>
              <a:spcAft>
                <a:spcPts val="0"/>
              </a:spcAft>
              <a:buNone/>
            </a:pPr>
            <a:endParaRPr sz="1200">
              <a:solidFill>
                <a:srgbClr val="000000"/>
              </a:solidFill>
            </a:endParaRPr>
          </a:p>
          <a:p>
            <a:pPr marL="457200" lvl="0" indent="0" algn="l" rtl="0">
              <a:lnSpc>
                <a:spcPct val="100000"/>
              </a:lnSpc>
              <a:spcBef>
                <a:spcPts val="0"/>
              </a:spcBef>
              <a:spcAft>
                <a:spcPts val="0"/>
              </a:spcAft>
              <a:buNone/>
            </a:pPr>
            <a:endParaRPr sz="1200">
              <a:solidFill>
                <a:srgbClr val="000000"/>
              </a:solidFill>
            </a:endParaRPr>
          </a:p>
        </p:txBody>
      </p:sp>
      <p:pic>
        <p:nvPicPr>
          <p:cNvPr id="486" name="Google Shape;486;p61" title="  Proportion of Retail Jobs by Region"/>
          <p:cNvPicPr preferRelativeResize="0"/>
          <p:nvPr/>
        </p:nvPicPr>
        <p:blipFill>
          <a:blip r:embed="rId3">
            <a:alphaModFix/>
          </a:blip>
          <a:stretch>
            <a:fillRect/>
          </a:stretch>
        </p:blipFill>
        <p:spPr>
          <a:xfrm>
            <a:off x="4660750" y="1601774"/>
            <a:ext cx="4400826" cy="2721176"/>
          </a:xfrm>
          <a:prstGeom prst="rect">
            <a:avLst/>
          </a:prstGeom>
          <a:noFill/>
          <a:ln>
            <a:noFill/>
          </a:ln>
        </p:spPr>
      </p:pic>
      <p:sp>
        <p:nvSpPr>
          <p:cNvPr id="487" name="Google Shape;487;p61"/>
          <p:cNvSpPr txBox="1"/>
          <p:nvPr/>
        </p:nvSpPr>
        <p:spPr>
          <a:xfrm>
            <a:off x="4959600" y="4413350"/>
            <a:ext cx="3988800" cy="615600"/>
          </a:xfrm>
          <a:prstGeom prst="rect">
            <a:avLst/>
          </a:prstGeom>
          <a:gradFill>
            <a:gsLst>
              <a:gs pos="0">
                <a:srgbClr val="4E29AA"/>
              </a:gs>
              <a:gs pos="100000">
                <a:srgbClr val="1E123D"/>
              </a:gs>
            </a:gsLst>
            <a:lin ang="5400012" scaled="0"/>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38761D"/>
                </a:solidFill>
                <a:latin typeface="Montserrat Medium"/>
                <a:ea typeface="Montserrat Medium"/>
                <a:cs typeface="Montserrat Medium"/>
                <a:sym typeface="Montserrat Medium"/>
              </a:rPr>
              <a:t>Green = above US sector growth (&gt;1.00)</a:t>
            </a:r>
            <a:endParaRPr>
              <a:solidFill>
                <a:srgbClr val="38761D"/>
              </a:solidFill>
              <a:latin typeface="Montserrat Medium"/>
              <a:ea typeface="Montserrat Medium"/>
              <a:cs typeface="Montserrat Medium"/>
              <a:sym typeface="Montserrat Medium"/>
            </a:endParaRPr>
          </a:p>
          <a:p>
            <a:pPr marL="0" lvl="0" indent="0" algn="l" rtl="0">
              <a:spcBef>
                <a:spcPts val="0"/>
              </a:spcBef>
              <a:spcAft>
                <a:spcPts val="0"/>
              </a:spcAft>
              <a:buNone/>
            </a:pPr>
            <a:r>
              <a:rPr lang="en">
                <a:solidFill>
                  <a:srgbClr val="E06666"/>
                </a:solidFill>
                <a:latin typeface="Montserrat Medium"/>
                <a:ea typeface="Montserrat Medium"/>
                <a:cs typeface="Montserrat Medium"/>
                <a:sym typeface="Montserrat Medium"/>
              </a:rPr>
              <a:t>Red = below US sector growth</a:t>
            </a:r>
            <a:endParaRPr>
              <a:solidFill>
                <a:srgbClr val="E06666"/>
              </a:solidFill>
              <a:latin typeface="Montserrat Medium"/>
              <a:ea typeface="Montserrat Medium"/>
              <a:cs typeface="Montserrat Medium"/>
              <a:sym typeface="Montserrat Medium"/>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6D9EEB"/>
        </a:solidFill>
        <a:effectLst/>
      </p:bgPr>
    </p:bg>
    <p:spTree>
      <p:nvGrpSpPr>
        <p:cNvPr id="1" name="Shape 491"/>
        <p:cNvGrpSpPr/>
        <p:nvPr/>
      </p:nvGrpSpPr>
      <p:grpSpPr>
        <a:xfrm>
          <a:off x="0" y="0"/>
          <a:ext cx="0" cy="0"/>
          <a:chOff x="0" y="0"/>
          <a:chExt cx="0" cy="0"/>
        </a:xfrm>
      </p:grpSpPr>
      <p:sp>
        <p:nvSpPr>
          <p:cNvPr id="492" name="Google Shape;492;p62"/>
          <p:cNvSpPr txBox="1">
            <a:spLocks noGrp="1"/>
          </p:cNvSpPr>
          <p:nvPr>
            <p:ph type="title"/>
          </p:nvPr>
        </p:nvSpPr>
        <p:spPr>
          <a:xfrm>
            <a:off x="64400" y="1175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2120"/>
              <a:t>Proportion and LQ’s of PSTS Jobs (OntheMap, 2019)</a:t>
            </a:r>
            <a:endParaRPr sz="2120"/>
          </a:p>
        </p:txBody>
      </p:sp>
      <p:sp>
        <p:nvSpPr>
          <p:cNvPr id="493" name="Google Shape;493;p62"/>
          <p:cNvSpPr txBox="1">
            <a:spLocks noGrp="1"/>
          </p:cNvSpPr>
          <p:nvPr>
            <p:ph type="body" idx="1"/>
          </p:nvPr>
        </p:nvSpPr>
        <p:spPr>
          <a:xfrm>
            <a:off x="265050" y="597600"/>
            <a:ext cx="4975800" cy="3948300"/>
          </a:xfrm>
          <a:prstGeom prst="rect">
            <a:avLst/>
          </a:prstGeom>
        </p:spPr>
        <p:txBody>
          <a:bodyPr spcFirstLastPara="1" wrap="square" lIns="91425" tIns="91425" rIns="91425" bIns="91425" anchor="t" anchorCtr="0">
            <a:normAutofit/>
          </a:bodyPr>
          <a:lstStyle/>
          <a:p>
            <a:pPr marL="457200" lvl="0" indent="-349250" algn="l" rtl="0">
              <a:lnSpc>
                <a:spcPct val="100000"/>
              </a:lnSpc>
              <a:spcBef>
                <a:spcPts val="0"/>
              </a:spcBef>
              <a:spcAft>
                <a:spcPts val="0"/>
              </a:spcAft>
              <a:buClr>
                <a:srgbClr val="FFFFFF"/>
              </a:buClr>
              <a:buSzPts val="1900"/>
              <a:buChar char="●"/>
            </a:pPr>
            <a:r>
              <a:rPr lang="en" sz="1300">
                <a:solidFill>
                  <a:srgbClr val="FFFFFF"/>
                </a:solidFill>
              </a:rPr>
              <a:t>Charlotte-Concord-Gastonia, NC-SC MSA</a:t>
            </a:r>
            <a:endParaRPr sz="1900">
              <a:solidFill>
                <a:srgbClr val="FFFFFF"/>
              </a:solidFill>
            </a:endParaRPr>
          </a:p>
          <a:p>
            <a:pPr marL="914400" lvl="1" indent="-298450" algn="l" rtl="0">
              <a:spcBef>
                <a:spcPts val="0"/>
              </a:spcBef>
              <a:spcAft>
                <a:spcPts val="0"/>
              </a:spcAft>
              <a:buClr>
                <a:srgbClr val="FFFFFF"/>
              </a:buClr>
              <a:buSzPts val="1100"/>
              <a:buChar char="○"/>
            </a:pPr>
            <a:r>
              <a:rPr lang="en" sz="1100">
                <a:solidFill>
                  <a:srgbClr val="FFFFFF"/>
                </a:solidFill>
              </a:rPr>
              <a:t>7.0% of jobs</a:t>
            </a:r>
            <a:endParaRPr sz="1100">
              <a:solidFill>
                <a:srgbClr val="FFFFFF"/>
              </a:solidFill>
            </a:endParaRPr>
          </a:p>
          <a:p>
            <a:pPr marL="914400" lvl="1" indent="-298450" algn="l" rtl="0">
              <a:spcBef>
                <a:spcPts val="0"/>
              </a:spcBef>
              <a:spcAft>
                <a:spcPts val="0"/>
              </a:spcAft>
              <a:buClr>
                <a:srgbClr val="FFFFFF"/>
              </a:buClr>
              <a:buSzPts val="1100"/>
              <a:buChar char="○"/>
            </a:pPr>
            <a:r>
              <a:rPr lang="en" sz="1100">
                <a:solidFill>
                  <a:srgbClr val="FFFFFF"/>
                </a:solidFill>
              </a:rPr>
              <a:t>LQ= 1.03</a:t>
            </a:r>
            <a:endParaRPr sz="1100">
              <a:solidFill>
                <a:srgbClr val="FFFFFF"/>
              </a:solidFill>
            </a:endParaRPr>
          </a:p>
          <a:p>
            <a:pPr marL="457200" lvl="0" indent="-311150" algn="l" rtl="0">
              <a:lnSpc>
                <a:spcPct val="100000"/>
              </a:lnSpc>
              <a:spcBef>
                <a:spcPts val="0"/>
              </a:spcBef>
              <a:spcAft>
                <a:spcPts val="0"/>
              </a:spcAft>
              <a:buClr>
                <a:srgbClr val="FFFFFF"/>
              </a:buClr>
              <a:buSzPts val="1300"/>
              <a:buChar char="●"/>
            </a:pPr>
            <a:r>
              <a:rPr lang="en" sz="1300">
                <a:solidFill>
                  <a:srgbClr val="FFFFFF"/>
                </a:solidFill>
              </a:rPr>
              <a:t>Nashville-Davidson-Murfreesboro-Franklin, TN MSA</a:t>
            </a:r>
            <a:endParaRPr sz="1300">
              <a:solidFill>
                <a:srgbClr val="FFFFFF"/>
              </a:solidFill>
            </a:endParaRPr>
          </a:p>
          <a:p>
            <a:pPr marL="914400" lvl="1" indent="-311150" algn="l" rtl="0">
              <a:lnSpc>
                <a:spcPct val="100000"/>
              </a:lnSpc>
              <a:spcBef>
                <a:spcPts val="0"/>
              </a:spcBef>
              <a:spcAft>
                <a:spcPts val="0"/>
              </a:spcAft>
              <a:buClr>
                <a:srgbClr val="FFFFFF"/>
              </a:buClr>
              <a:buSzPts val="1300"/>
              <a:buChar char="○"/>
            </a:pPr>
            <a:r>
              <a:rPr lang="en" sz="1300">
                <a:solidFill>
                  <a:srgbClr val="FFFFFF"/>
                </a:solidFill>
              </a:rPr>
              <a:t>6.90% of jobs</a:t>
            </a:r>
            <a:endParaRPr sz="1300">
              <a:solidFill>
                <a:srgbClr val="FFFFFF"/>
              </a:solidFill>
            </a:endParaRPr>
          </a:p>
          <a:p>
            <a:pPr marL="914400" lvl="1" indent="-311150" algn="l" rtl="0">
              <a:lnSpc>
                <a:spcPct val="100000"/>
              </a:lnSpc>
              <a:spcBef>
                <a:spcPts val="0"/>
              </a:spcBef>
              <a:spcAft>
                <a:spcPts val="0"/>
              </a:spcAft>
              <a:buClr>
                <a:srgbClr val="FFFFFF"/>
              </a:buClr>
              <a:buSzPts val="1300"/>
              <a:buChar char="○"/>
            </a:pPr>
            <a:r>
              <a:rPr lang="en" sz="1300">
                <a:solidFill>
                  <a:srgbClr val="FFFFFF"/>
                </a:solidFill>
              </a:rPr>
              <a:t>LQ= 1.02</a:t>
            </a:r>
            <a:endParaRPr sz="1300">
              <a:solidFill>
                <a:srgbClr val="FFFFFF"/>
              </a:solidFill>
            </a:endParaRPr>
          </a:p>
          <a:p>
            <a:pPr marL="457200" lvl="0" indent="-311150" algn="l" rtl="0">
              <a:lnSpc>
                <a:spcPct val="100000"/>
              </a:lnSpc>
              <a:spcBef>
                <a:spcPts val="0"/>
              </a:spcBef>
              <a:spcAft>
                <a:spcPts val="0"/>
              </a:spcAft>
              <a:buClr>
                <a:srgbClr val="FFFFFF"/>
              </a:buClr>
              <a:buSzPts val="1300"/>
              <a:buChar char="●"/>
            </a:pPr>
            <a:r>
              <a:rPr lang="en" sz="1300">
                <a:solidFill>
                  <a:srgbClr val="FFFFFF"/>
                </a:solidFill>
              </a:rPr>
              <a:t>Portland-Vancouver-Hillsboro, OR-WA MSA</a:t>
            </a:r>
            <a:endParaRPr sz="1300">
              <a:solidFill>
                <a:srgbClr val="FFFFFF"/>
              </a:solidFill>
            </a:endParaRPr>
          </a:p>
          <a:p>
            <a:pPr marL="914400" lvl="1" indent="-311150" algn="l" rtl="0">
              <a:lnSpc>
                <a:spcPct val="100000"/>
              </a:lnSpc>
              <a:spcBef>
                <a:spcPts val="0"/>
              </a:spcBef>
              <a:spcAft>
                <a:spcPts val="0"/>
              </a:spcAft>
              <a:buClr>
                <a:srgbClr val="FFFFFF"/>
              </a:buClr>
              <a:buSzPts val="1300"/>
              <a:buChar char="○"/>
            </a:pPr>
            <a:r>
              <a:rPr lang="en" sz="1300">
                <a:solidFill>
                  <a:srgbClr val="FFFFFF"/>
                </a:solidFill>
              </a:rPr>
              <a:t>7.0% of jobs</a:t>
            </a:r>
            <a:endParaRPr sz="1300">
              <a:solidFill>
                <a:srgbClr val="FFFFFF"/>
              </a:solidFill>
            </a:endParaRPr>
          </a:p>
          <a:p>
            <a:pPr marL="914400" lvl="1" indent="-311150" algn="l" rtl="0">
              <a:lnSpc>
                <a:spcPct val="100000"/>
              </a:lnSpc>
              <a:spcBef>
                <a:spcPts val="0"/>
              </a:spcBef>
              <a:spcAft>
                <a:spcPts val="0"/>
              </a:spcAft>
              <a:buClr>
                <a:srgbClr val="FFFFFF"/>
              </a:buClr>
              <a:buSzPts val="1300"/>
              <a:buChar char="○"/>
            </a:pPr>
            <a:r>
              <a:rPr lang="en" sz="1300">
                <a:solidFill>
                  <a:srgbClr val="FFFFFF"/>
                </a:solidFill>
              </a:rPr>
              <a:t>LQ= 1.03</a:t>
            </a:r>
            <a:endParaRPr sz="1300">
              <a:solidFill>
                <a:srgbClr val="FFFFFF"/>
              </a:solidFill>
            </a:endParaRPr>
          </a:p>
          <a:p>
            <a:pPr marL="457200" lvl="0" indent="-311150" algn="l" rtl="0">
              <a:lnSpc>
                <a:spcPct val="100000"/>
              </a:lnSpc>
              <a:spcBef>
                <a:spcPts val="0"/>
              </a:spcBef>
              <a:spcAft>
                <a:spcPts val="0"/>
              </a:spcAft>
              <a:buClr>
                <a:srgbClr val="FFFFFF"/>
              </a:buClr>
              <a:buSzPts val="1300"/>
              <a:buChar char="●"/>
            </a:pPr>
            <a:r>
              <a:rPr lang="en" sz="1300">
                <a:solidFill>
                  <a:srgbClr val="FFFFFF"/>
                </a:solidFill>
              </a:rPr>
              <a:t>San Antonio-New Braunfels, TX MSA</a:t>
            </a:r>
            <a:endParaRPr sz="1300">
              <a:solidFill>
                <a:srgbClr val="FFFFFF"/>
              </a:solidFill>
            </a:endParaRPr>
          </a:p>
          <a:p>
            <a:pPr marL="914400" lvl="1" indent="-311150" algn="l" rtl="0">
              <a:lnSpc>
                <a:spcPct val="100000"/>
              </a:lnSpc>
              <a:spcBef>
                <a:spcPts val="0"/>
              </a:spcBef>
              <a:spcAft>
                <a:spcPts val="0"/>
              </a:spcAft>
              <a:buClr>
                <a:srgbClr val="FFFFFF"/>
              </a:buClr>
              <a:buSzPts val="1300"/>
              <a:buChar char="○"/>
            </a:pPr>
            <a:r>
              <a:rPr lang="en" sz="1300">
                <a:solidFill>
                  <a:srgbClr val="FFFFFF"/>
                </a:solidFill>
              </a:rPr>
              <a:t>5.80% of jobs</a:t>
            </a:r>
            <a:endParaRPr sz="1300">
              <a:solidFill>
                <a:srgbClr val="FFFFFF"/>
              </a:solidFill>
            </a:endParaRPr>
          </a:p>
          <a:p>
            <a:pPr marL="914400" lvl="1" indent="-311150" algn="l" rtl="0">
              <a:lnSpc>
                <a:spcPct val="100000"/>
              </a:lnSpc>
              <a:spcBef>
                <a:spcPts val="0"/>
              </a:spcBef>
              <a:spcAft>
                <a:spcPts val="0"/>
              </a:spcAft>
              <a:buClr>
                <a:srgbClr val="FFFFFF"/>
              </a:buClr>
              <a:buSzPts val="1300"/>
              <a:buChar char="○"/>
            </a:pPr>
            <a:r>
              <a:rPr lang="en" sz="1300">
                <a:solidFill>
                  <a:srgbClr val="FFFFFF"/>
                </a:solidFill>
              </a:rPr>
              <a:t>LQ= 0.86</a:t>
            </a:r>
            <a:endParaRPr sz="1300">
              <a:solidFill>
                <a:srgbClr val="FFFFFF"/>
              </a:solidFill>
            </a:endParaRPr>
          </a:p>
          <a:p>
            <a:pPr marL="457200" lvl="0" indent="-311150" algn="l" rtl="0">
              <a:lnSpc>
                <a:spcPct val="100000"/>
              </a:lnSpc>
              <a:spcBef>
                <a:spcPts val="0"/>
              </a:spcBef>
              <a:spcAft>
                <a:spcPts val="0"/>
              </a:spcAft>
              <a:buClr>
                <a:srgbClr val="FFFFFF"/>
              </a:buClr>
              <a:buSzPts val="1300"/>
              <a:buChar char="●"/>
            </a:pPr>
            <a:r>
              <a:rPr lang="en" sz="1300">
                <a:solidFill>
                  <a:srgbClr val="FFFFFF"/>
                </a:solidFill>
              </a:rPr>
              <a:t>Tampa Bay-St.Pete-Clearwater, FL MSA</a:t>
            </a:r>
            <a:endParaRPr sz="1300">
              <a:solidFill>
                <a:srgbClr val="FFFFFF"/>
              </a:solidFill>
            </a:endParaRPr>
          </a:p>
          <a:p>
            <a:pPr marL="914400" lvl="1" indent="-311150" algn="l" rtl="0">
              <a:lnSpc>
                <a:spcPct val="100000"/>
              </a:lnSpc>
              <a:spcBef>
                <a:spcPts val="0"/>
              </a:spcBef>
              <a:spcAft>
                <a:spcPts val="0"/>
              </a:spcAft>
              <a:buClr>
                <a:srgbClr val="FFFFFF"/>
              </a:buClr>
              <a:buSzPts val="1300"/>
              <a:buChar char="○"/>
            </a:pPr>
            <a:r>
              <a:rPr lang="en" sz="1300">
                <a:solidFill>
                  <a:srgbClr val="FFFFFF"/>
                </a:solidFill>
              </a:rPr>
              <a:t>8.6% of jobs</a:t>
            </a:r>
            <a:endParaRPr sz="1300">
              <a:solidFill>
                <a:srgbClr val="FFFFFF"/>
              </a:solidFill>
            </a:endParaRPr>
          </a:p>
          <a:p>
            <a:pPr marL="914400" lvl="1" indent="-311150" algn="l" rtl="0">
              <a:lnSpc>
                <a:spcPct val="100000"/>
              </a:lnSpc>
              <a:spcBef>
                <a:spcPts val="0"/>
              </a:spcBef>
              <a:spcAft>
                <a:spcPts val="0"/>
              </a:spcAft>
              <a:buClr>
                <a:srgbClr val="FFFFFF"/>
              </a:buClr>
              <a:buSzPts val="1300"/>
              <a:buChar char="○"/>
            </a:pPr>
            <a:r>
              <a:rPr lang="en" sz="1300">
                <a:solidFill>
                  <a:srgbClr val="FFFFFF"/>
                </a:solidFill>
              </a:rPr>
              <a:t>LQ= 1.27</a:t>
            </a:r>
            <a:endParaRPr sz="1300">
              <a:solidFill>
                <a:srgbClr val="FFFFFF"/>
              </a:solidFill>
            </a:endParaRPr>
          </a:p>
          <a:p>
            <a:pPr marL="457200" lvl="0" indent="0" algn="l" rtl="0">
              <a:lnSpc>
                <a:spcPct val="100000"/>
              </a:lnSpc>
              <a:spcBef>
                <a:spcPts val="0"/>
              </a:spcBef>
              <a:spcAft>
                <a:spcPts val="0"/>
              </a:spcAft>
              <a:buNone/>
            </a:pPr>
            <a:endParaRPr sz="1200">
              <a:solidFill>
                <a:srgbClr val="000000"/>
              </a:solidFill>
            </a:endParaRPr>
          </a:p>
          <a:p>
            <a:pPr marL="457200" lvl="0" indent="0" algn="l" rtl="0">
              <a:lnSpc>
                <a:spcPct val="100000"/>
              </a:lnSpc>
              <a:spcBef>
                <a:spcPts val="0"/>
              </a:spcBef>
              <a:spcAft>
                <a:spcPts val="0"/>
              </a:spcAft>
              <a:buNone/>
            </a:pPr>
            <a:endParaRPr sz="1200">
              <a:solidFill>
                <a:srgbClr val="000000"/>
              </a:solidFill>
            </a:endParaRPr>
          </a:p>
        </p:txBody>
      </p:sp>
      <p:sp>
        <p:nvSpPr>
          <p:cNvPr id="494" name="Google Shape;494;p62"/>
          <p:cNvSpPr txBox="1"/>
          <p:nvPr/>
        </p:nvSpPr>
        <p:spPr>
          <a:xfrm>
            <a:off x="5155300" y="4385400"/>
            <a:ext cx="3915600" cy="615600"/>
          </a:xfrm>
          <a:prstGeom prst="rect">
            <a:avLst/>
          </a:prstGeom>
          <a:gradFill>
            <a:gsLst>
              <a:gs pos="0">
                <a:srgbClr val="4E29AA"/>
              </a:gs>
              <a:gs pos="100000">
                <a:srgbClr val="1E123D"/>
              </a:gs>
            </a:gsLst>
            <a:lin ang="5400012" scaled="0"/>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38761D"/>
                </a:solidFill>
                <a:latin typeface="Montserrat Medium"/>
                <a:ea typeface="Montserrat Medium"/>
                <a:cs typeface="Montserrat Medium"/>
                <a:sym typeface="Montserrat Medium"/>
              </a:rPr>
              <a:t>Green = above US sector growth (&gt;1.00)</a:t>
            </a:r>
            <a:endParaRPr>
              <a:solidFill>
                <a:srgbClr val="38761D"/>
              </a:solidFill>
              <a:latin typeface="Montserrat Medium"/>
              <a:ea typeface="Montserrat Medium"/>
              <a:cs typeface="Montserrat Medium"/>
              <a:sym typeface="Montserrat Medium"/>
            </a:endParaRPr>
          </a:p>
          <a:p>
            <a:pPr marL="0" lvl="0" indent="0" algn="l" rtl="0">
              <a:spcBef>
                <a:spcPts val="0"/>
              </a:spcBef>
              <a:spcAft>
                <a:spcPts val="0"/>
              </a:spcAft>
              <a:buNone/>
            </a:pPr>
            <a:r>
              <a:rPr lang="en">
                <a:solidFill>
                  <a:srgbClr val="E06666"/>
                </a:solidFill>
                <a:latin typeface="Montserrat Medium"/>
                <a:ea typeface="Montserrat Medium"/>
                <a:cs typeface="Montserrat Medium"/>
                <a:sym typeface="Montserrat Medium"/>
              </a:rPr>
              <a:t>Red = below US sector growth</a:t>
            </a:r>
            <a:endParaRPr>
              <a:solidFill>
                <a:srgbClr val="E06666"/>
              </a:solidFill>
              <a:latin typeface="Montserrat Medium"/>
              <a:ea typeface="Montserrat Medium"/>
              <a:cs typeface="Montserrat Medium"/>
              <a:sym typeface="Montserrat Medium"/>
            </a:endParaRPr>
          </a:p>
        </p:txBody>
      </p:sp>
      <p:pic>
        <p:nvPicPr>
          <p:cNvPr id="495" name="Google Shape;495;p62" title="  Proportion of PSTS Jobs by Region"/>
          <p:cNvPicPr preferRelativeResize="0"/>
          <p:nvPr/>
        </p:nvPicPr>
        <p:blipFill>
          <a:blip r:embed="rId3">
            <a:alphaModFix/>
          </a:blip>
          <a:stretch>
            <a:fillRect/>
          </a:stretch>
        </p:blipFill>
        <p:spPr>
          <a:xfrm>
            <a:off x="4910575" y="1619250"/>
            <a:ext cx="4075326" cy="2519901"/>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6D9EEB"/>
        </a:solidFill>
        <a:effectLst/>
      </p:bgPr>
    </p:bg>
    <p:spTree>
      <p:nvGrpSpPr>
        <p:cNvPr id="1" name="Shape 499"/>
        <p:cNvGrpSpPr/>
        <p:nvPr/>
      </p:nvGrpSpPr>
      <p:grpSpPr>
        <a:xfrm>
          <a:off x="0" y="0"/>
          <a:ext cx="0" cy="0"/>
          <a:chOff x="0" y="0"/>
          <a:chExt cx="0" cy="0"/>
        </a:xfrm>
      </p:grpSpPr>
      <p:sp>
        <p:nvSpPr>
          <p:cNvPr id="500" name="Google Shape;500;p63"/>
          <p:cNvSpPr txBox="1">
            <a:spLocks noGrp="1"/>
          </p:cNvSpPr>
          <p:nvPr>
            <p:ph type="title"/>
          </p:nvPr>
        </p:nvSpPr>
        <p:spPr>
          <a:xfrm>
            <a:off x="64400" y="1175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2120"/>
              <a:t>Proportion and LQ’s of MCE Jobs (OntheMap, 2019)</a:t>
            </a:r>
            <a:endParaRPr sz="2120"/>
          </a:p>
        </p:txBody>
      </p:sp>
      <p:sp>
        <p:nvSpPr>
          <p:cNvPr id="501" name="Google Shape;501;p63"/>
          <p:cNvSpPr txBox="1">
            <a:spLocks noGrp="1"/>
          </p:cNvSpPr>
          <p:nvPr>
            <p:ph type="body" idx="1"/>
          </p:nvPr>
        </p:nvSpPr>
        <p:spPr>
          <a:xfrm>
            <a:off x="265050" y="597600"/>
            <a:ext cx="4975800" cy="3948300"/>
          </a:xfrm>
          <a:prstGeom prst="rect">
            <a:avLst/>
          </a:prstGeom>
        </p:spPr>
        <p:txBody>
          <a:bodyPr spcFirstLastPara="1" wrap="square" lIns="91425" tIns="91425" rIns="91425" bIns="91425" anchor="t" anchorCtr="0">
            <a:normAutofit/>
          </a:bodyPr>
          <a:lstStyle/>
          <a:p>
            <a:pPr marL="457200" lvl="0" indent="-349250" algn="l" rtl="0">
              <a:lnSpc>
                <a:spcPct val="100000"/>
              </a:lnSpc>
              <a:spcBef>
                <a:spcPts val="0"/>
              </a:spcBef>
              <a:spcAft>
                <a:spcPts val="0"/>
              </a:spcAft>
              <a:buClr>
                <a:srgbClr val="FFFFFF"/>
              </a:buClr>
              <a:buSzPts val="1900"/>
              <a:buChar char="●"/>
            </a:pPr>
            <a:r>
              <a:rPr lang="en" sz="1300">
                <a:solidFill>
                  <a:srgbClr val="FFFFFF"/>
                </a:solidFill>
              </a:rPr>
              <a:t>Charlotte-Concord-Gastonia, NC-SC MSA</a:t>
            </a:r>
            <a:endParaRPr sz="1900">
              <a:solidFill>
                <a:srgbClr val="FFFFFF"/>
              </a:solidFill>
            </a:endParaRPr>
          </a:p>
          <a:p>
            <a:pPr marL="914400" lvl="1" indent="-298450" algn="l" rtl="0">
              <a:spcBef>
                <a:spcPts val="0"/>
              </a:spcBef>
              <a:spcAft>
                <a:spcPts val="0"/>
              </a:spcAft>
              <a:buClr>
                <a:srgbClr val="FFFFFF"/>
              </a:buClr>
              <a:buSzPts val="1100"/>
              <a:buChar char="○"/>
            </a:pPr>
            <a:r>
              <a:rPr lang="en" sz="1100">
                <a:solidFill>
                  <a:srgbClr val="FFFFFF"/>
                </a:solidFill>
              </a:rPr>
              <a:t>3.50% of jobs</a:t>
            </a:r>
            <a:endParaRPr sz="1100">
              <a:solidFill>
                <a:srgbClr val="FFFFFF"/>
              </a:solidFill>
            </a:endParaRPr>
          </a:p>
          <a:p>
            <a:pPr marL="914400" lvl="1" indent="-298450" algn="l" rtl="0">
              <a:spcBef>
                <a:spcPts val="0"/>
              </a:spcBef>
              <a:spcAft>
                <a:spcPts val="0"/>
              </a:spcAft>
              <a:buClr>
                <a:srgbClr val="FFFFFF"/>
              </a:buClr>
              <a:buSzPts val="1100"/>
              <a:buChar char="○"/>
            </a:pPr>
            <a:r>
              <a:rPr lang="en" sz="1100">
                <a:solidFill>
                  <a:srgbClr val="FFFFFF"/>
                </a:solidFill>
              </a:rPr>
              <a:t>LQ= 1.94</a:t>
            </a:r>
            <a:endParaRPr sz="1100">
              <a:solidFill>
                <a:srgbClr val="FFFFFF"/>
              </a:solidFill>
            </a:endParaRPr>
          </a:p>
          <a:p>
            <a:pPr marL="457200" lvl="0" indent="-311150" algn="l" rtl="0">
              <a:lnSpc>
                <a:spcPct val="100000"/>
              </a:lnSpc>
              <a:spcBef>
                <a:spcPts val="0"/>
              </a:spcBef>
              <a:spcAft>
                <a:spcPts val="0"/>
              </a:spcAft>
              <a:buClr>
                <a:srgbClr val="FFFFFF"/>
              </a:buClr>
              <a:buSzPts val="1300"/>
              <a:buChar char="●"/>
            </a:pPr>
            <a:r>
              <a:rPr lang="en" sz="1300">
                <a:solidFill>
                  <a:srgbClr val="FFFFFF"/>
                </a:solidFill>
              </a:rPr>
              <a:t>Nashville-Davidson-Murfreesboro-Franklin, TN MSA</a:t>
            </a:r>
            <a:endParaRPr sz="1300">
              <a:solidFill>
                <a:srgbClr val="FFFFFF"/>
              </a:solidFill>
            </a:endParaRPr>
          </a:p>
          <a:p>
            <a:pPr marL="914400" lvl="1" indent="-311150" algn="l" rtl="0">
              <a:lnSpc>
                <a:spcPct val="100000"/>
              </a:lnSpc>
              <a:spcBef>
                <a:spcPts val="0"/>
              </a:spcBef>
              <a:spcAft>
                <a:spcPts val="0"/>
              </a:spcAft>
              <a:buClr>
                <a:srgbClr val="FFFFFF"/>
              </a:buClr>
              <a:buSzPts val="1300"/>
              <a:buChar char="○"/>
            </a:pPr>
            <a:r>
              <a:rPr lang="en" sz="1300">
                <a:solidFill>
                  <a:srgbClr val="FFFFFF"/>
                </a:solidFill>
              </a:rPr>
              <a:t>2.40% of jobs</a:t>
            </a:r>
            <a:endParaRPr sz="1300">
              <a:solidFill>
                <a:srgbClr val="FFFFFF"/>
              </a:solidFill>
            </a:endParaRPr>
          </a:p>
          <a:p>
            <a:pPr marL="914400" lvl="1" indent="-311150" algn="l" rtl="0">
              <a:lnSpc>
                <a:spcPct val="100000"/>
              </a:lnSpc>
              <a:spcBef>
                <a:spcPts val="0"/>
              </a:spcBef>
              <a:spcAft>
                <a:spcPts val="0"/>
              </a:spcAft>
              <a:buClr>
                <a:srgbClr val="FFFFFF"/>
              </a:buClr>
              <a:buSzPts val="1300"/>
              <a:buChar char="○"/>
            </a:pPr>
            <a:r>
              <a:rPr lang="en" sz="1300">
                <a:solidFill>
                  <a:srgbClr val="FFFFFF"/>
                </a:solidFill>
              </a:rPr>
              <a:t>LQ= 1.33</a:t>
            </a:r>
            <a:endParaRPr sz="1300">
              <a:solidFill>
                <a:srgbClr val="FFFFFF"/>
              </a:solidFill>
            </a:endParaRPr>
          </a:p>
          <a:p>
            <a:pPr marL="457200" lvl="0" indent="-311150" algn="l" rtl="0">
              <a:lnSpc>
                <a:spcPct val="100000"/>
              </a:lnSpc>
              <a:spcBef>
                <a:spcPts val="0"/>
              </a:spcBef>
              <a:spcAft>
                <a:spcPts val="0"/>
              </a:spcAft>
              <a:buClr>
                <a:srgbClr val="FFFFFF"/>
              </a:buClr>
              <a:buSzPts val="1300"/>
              <a:buChar char="●"/>
            </a:pPr>
            <a:r>
              <a:rPr lang="en" sz="1300">
                <a:solidFill>
                  <a:srgbClr val="FFFFFF"/>
                </a:solidFill>
              </a:rPr>
              <a:t>Portland-Vancouver-Hillsboro, OR-WA MSA</a:t>
            </a:r>
            <a:endParaRPr sz="1300">
              <a:solidFill>
                <a:srgbClr val="FFFFFF"/>
              </a:solidFill>
            </a:endParaRPr>
          </a:p>
          <a:p>
            <a:pPr marL="914400" lvl="1" indent="-311150" algn="l" rtl="0">
              <a:lnSpc>
                <a:spcPct val="100000"/>
              </a:lnSpc>
              <a:spcBef>
                <a:spcPts val="0"/>
              </a:spcBef>
              <a:spcAft>
                <a:spcPts val="0"/>
              </a:spcAft>
              <a:buClr>
                <a:srgbClr val="FFFFFF"/>
              </a:buClr>
              <a:buSzPts val="1300"/>
              <a:buChar char="○"/>
            </a:pPr>
            <a:r>
              <a:rPr lang="en" sz="1300">
                <a:solidFill>
                  <a:srgbClr val="FFFFFF"/>
                </a:solidFill>
              </a:rPr>
              <a:t>3.60% of jobs</a:t>
            </a:r>
            <a:endParaRPr sz="1300">
              <a:solidFill>
                <a:srgbClr val="FFFFFF"/>
              </a:solidFill>
            </a:endParaRPr>
          </a:p>
          <a:p>
            <a:pPr marL="914400" lvl="1" indent="-311150" algn="l" rtl="0">
              <a:lnSpc>
                <a:spcPct val="100000"/>
              </a:lnSpc>
              <a:spcBef>
                <a:spcPts val="0"/>
              </a:spcBef>
              <a:spcAft>
                <a:spcPts val="0"/>
              </a:spcAft>
              <a:buClr>
                <a:srgbClr val="FFFFFF"/>
              </a:buClr>
              <a:buSzPts val="1300"/>
              <a:buChar char="○"/>
            </a:pPr>
            <a:r>
              <a:rPr lang="en" sz="1300">
                <a:solidFill>
                  <a:srgbClr val="FFFFFF"/>
                </a:solidFill>
              </a:rPr>
              <a:t>LQ= 2.0</a:t>
            </a:r>
            <a:endParaRPr sz="1300">
              <a:solidFill>
                <a:srgbClr val="FFFFFF"/>
              </a:solidFill>
            </a:endParaRPr>
          </a:p>
          <a:p>
            <a:pPr marL="457200" lvl="0" indent="-311150" algn="l" rtl="0">
              <a:lnSpc>
                <a:spcPct val="100000"/>
              </a:lnSpc>
              <a:spcBef>
                <a:spcPts val="0"/>
              </a:spcBef>
              <a:spcAft>
                <a:spcPts val="0"/>
              </a:spcAft>
              <a:buClr>
                <a:srgbClr val="FFFFFF"/>
              </a:buClr>
              <a:buSzPts val="1300"/>
              <a:buChar char="●"/>
            </a:pPr>
            <a:r>
              <a:rPr lang="en" sz="1300">
                <a:solidFill>
                  <a:srgbClr val="FFFFFF"/>
                </a:solidFill>
              </a:rPr>
              <a:t>San Antonio-New Braunfels, TX MSA</a:t>
            </a:r>
            <a:endParaRPr sz="1300">
              <a:solidFill>
                <a:srgbClr val="FFFFFF"/>
              </a:solidFill>
            </a:endParaRPr>
          </a:p>
          <a:p>
            <a:pPr marL="914400" lvl="1" indent="-311150" algn="l" rtl="0">
              <a:lnSpc>
                <a:spcPct val="100000"/>
              </a:lnSpc>
              <a:spcBef>
                <a:spcPts val="0"/>
              </a:spcBef>
              <a:spcAft>
                <a:spcPts val="0"/>
              </a:spcAft>
              <a:buClr>
                <a:srgbClr val="FFFFFF"/>
              </a:buClr>
              <a:buSzPts val="1300"/>
              <a:buChar char="○"/>
            </a:pPr>
            <a:r>
              <a:rPr lang="en" sz="1300">
                <a:solidFill>
                  <a:srgbClr val="FFFFFF"/>
                </a:solidFill>
              </a:rPr>
              <a:t>1.50% of jobs</a:t>
            </a:r>
            <a:endParaRPr sz="1300">
              <a:solidFill>
                <a:srgbClr val="FFFFFF"/>
              </a:solidFill>
            </a:endParaRPr>
          </a:p>
          <a:p>
            <a:pPr marL="914400" lvl="1" indent="-311150" algn="l" rtl="0">
              <a:lnSpc>
                <a:spcPct val="100000"/>
              </a:lnSpc>
              <a:spcBef>
                <a:spcPts val="0"/>
              </a:spcBef>
              <a:spcAft>
                <a:spcPts val="0"/>
              </a:spcAft>
              <a:buClr>
                <a:srgbClr val="FFFFFF"/>
              </a:buClr>
              <a:buSzPts val="1300"/>
              <a:buChar char="○"/>
            </a:pPr>
            <a:r>
              <a:rPr lang="en" sz="1300">
                <a:solidFill>
                  <a:srgbClr val="FFFFFF"/>
                </a:solidFill>
              </a:rPr>
              <a:t>LQ= 0.84</a:t>
            </a:r>
            <a:endParaRPr sz="1300">
              <a:solidFill>
                <a:srgbClr val="FFFFFF"/>
              </a:solidFill>
            </a:endParaRPr>
          </a:p>
          <a:p>
            <a:pPr marL="457200" lvl="0" indent="-311150" algn="l" rtl="0">
              <a:lnSpc>
                <a:spcPct val="100000"/>
              </a:lnSpc>
              <a:spcBef>
                <a:spcPts val="0"/>
              </a:spcBef>
              <a:spcAft>
                <a:spcPts val="0"/>
              </a:spcAft>
              <a:buClr>
                <a:srgbClr val="FFFFFF"/>
              </a:buClr>
              <a:buSzPts val="1300"/>
              <a:buChar char="●"/>
            </a:pPr>
            <a:r>
              <a:rPr lang="en" sz="1300">
                <a:solidFill>
                  <a:srgbClr val="FFFFFF"/>
                </a:solidFill>
              </a:rPr>
              <a:t>Tampa Bay-St.Pete-Clearwater, FL MSA</a:t>
            </a:r>
            <a:endParaRPr sz="1300">
              <a:solidFill>
                <a:srgbClr val="FFFFFF"/>
              </a:solidFill>
            </a:endParaRPr>
          </a:p>
          <a:p>
            <a:pPr marL="914400" lvl="1" indent="-311150" algn="l" rtl="0">
              <a:lnSpc>
                <a:spcPct val="100000"/>
              </a:lnSpc>
              <a:spcBef>
                <a:spcPts val="0"/>
              </a:spcBef>
              <a:spcAft>
                <a:spcPts val="0"/>
              </a:spcAft>
              <a:buClr>
                <a:srgbClr val="FFFFFF"/>
              </a:buClr>
              <a:buSzPts val="1300"/>
              <a:buChar char="○"/>
            </a:pPr>
            <a:r>
              <a:rPr lang="en" sz="1300">
                <a:solidFill>
                  <a:srgbClr val="FFFFFF"/>
                </a:solidFill>
              </a:rPr>
              <a:t>2.30% of jobs</a:t>
            </a:r>
            <a:endParaRPr sz="1300">
              <a:solidFill>
                <a:srgbClr val="FFFFFF"/>
              </a:solidFill>
            </a:endParaRPr>
          </a:p>
          <a:p>
            <a:pPr marL="914400" lvl="1" indent="-311150" algn="l" rtl="0">
              <a:lnSpc>
                <a:spcPct val="100000"/>
              </a:lnSpc>
              <a:spcBef>
                <a:spcPts val="0"/>
              </a:spcBef>
              <a:spcAft>
                <a:spcPts val="0"/>
              </a:spcAft>
              <a:buClr>
                <a:srgbClr val="FFFFFF"/>
              </a:buClr>
              <a:buSzPts val="1300"/>
              <a:buChar char="○"/>
            </a:pPr>
            <a:r>
              <a:rPr lang="en" sz="1300">
                <a:solidFill>
                  <a:srgbClr val="FFFFFF"/>
                </a:solidFill>
              </a:rPr>
              <a:t>LQ= 1.29</a:t>
            </a:r>
            <a:endParaRPr sz="1300">
              <a:solidFill>
                <a:srgbClr val="FFFFFF"/>
              </a:solidFill>
            </a:endParaRPr>
          </a:p>
          <a:p>
            <a:pPr marL="457200" lvl="0" indent="0" algn="l" rtl="0">
              <a:lnSpc>
                <a:spcPct val="100000"/>
              </a:lnSpc>
              <a:spcBef>
                <a:spcPts val="0"/>
              </a:spcBef>
              <a:spcAft>
                <a:spcPts val="0"/>
              </a:spcAft>
              <a:buNone/>
            </a:pPr>
            <a:endParaRPr sz="1200">
              <a:solidFill>
                <a:srgbClr val="000000"/>
              </a:solidFill>
            </a:endParaRPr>
          </a:p>
          <a:p>
            <a:pPr marL="457200" lvl="0" indent="0" algn="l" rtl="0">
              <a:lnSpc>
                <a:spcPct val="100000"/>
              </a:lnSpc>
              <a:spcBef>
                <a:spcPts val="0"/>
              </a:spcBef>
              <a:spcAft>
                <a:spcPts val="0"/>
              </a:spcAft>
              <a:buNone/>
            </a:pPr>
            <a:endParaRPr sz="1200">
              <a:solidFill>
                <a:srgbClr val="000000"/>
              </a:solidFill>
            </a:endParaRPr>
          </a:p>
        </p:txBody>
      </p:sp>
      <p:sp>
        <p:nvSpPr>
          <p:cNvPr id="502" name="Google Shape;502;p63"/>
          <p:cNvSpPr txBox="1"/>
          <p:nvPr/>
        </p:nvSpPr>
        <p:spPr>
          <a:xfrm>
            <a:off x="5155300" y="4385400"/>
            <a:ext cx="3931800" cy="615600"/>
          </a:xfrm>
          <a:prstGeom prst="rect">
            <a:avLst/>
          </a:prstGeom>
          <a:gradFill>
            <a:gsLst>
              <a:gs pos="0">
                <a:srgbClr val="4E29AA"/>
              </a:gs>
              <a:gs pos="100000">
                <a:srgbClr val="1E123D"/>
              </a:gs>
            </a:gsLst>
            <a:lin ang="5400012" scaled="0"/>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38761D"/>
                </a:solidFill>
                <a:latin typeface="Montserrat Medium"/>
                <a:ea typeface="Montserrat Medium"/>
                <a:cs typeface="Montserrat Medium"/>
                <a:sym typeface="Montserrat Medium"/>
              </a:rPr>
              <a:t>Green = above US sector growth (&gt;1.00)</a:t>
            </a:r>
            <a:endParaRPr>
              <a:solidFill>
                <a:srgbClr val="38761D"/>
              </a:solidFill>
              <a:latin typeface="Montserrat Medium"/>
              <a:ea typeface="Montserrat Medium"/>
              <a:cs typeface="Montserrat Medium"/>
              <a:sym typeface="Montserrat Medium"/>
            </a:endParaRPr>
          </a:p>
          <a:p>
            <a:pPr marL="0" lvl="0" indent="0" algn="l" rtl="0">
              <a:spcBef>
                <a:spcPts val="0"/>
              </a:spcBef>
              <a:spcAft>
                <a:spcPts val="0"/>
              </a:spcAft>
              <a:buNone/>
            </a:pPr>
            <a:r>
              <a:rPr lang="en">
                <a:solidFill>
                  <a:srgbClr val="E06666"/>
                </a:solidFill>
                <a:latin typeface="Montserrat Medium"/>
                <a:ea typeface="Montserrat Medium"/>
                <a:cs typeface="Montserrat Medium"/>
                <a:sym typeface="Montserrat Medium"/>
              </a:rPr>
              <a:t>Red = below US sector growth</a:t>
            </a:r>
            <a:endParaRPr>
              <a:solidFill>
                <a:srgbClr val="E06666"/>
              </a:solidFill>
              <a:latin typeface="Montserrat Medium"/>
              <a:ea typeface="Montserrat Medium"/>
              <a:cs typeface="Montserrat Medium"/>
              <a:sym typeface="Montserrat Medium"/>
            </a:endParaRPr>
          </a:p>
        </p:txBody>
      </p:sp>
      <p:pic>
        <p:nvPicPr>
          <p:cNvPr id="503" name="Google Shape;503;p63" title="  Proportion of MCE Jobs by Region"/>
          <p:cNvPicPr preferRelativeResize="0"/>
          <p:nvPr/>
        </p:nvPicPr>
        <p:blipFill>
          <a:blip r:embed="rId3">
            <a:alphaModFix/>
          </a:blip>
          <a:stretch>
            <a:fillRect/>
          </a:stretch>
        </p:blipFill>
        <p:spPr>
          <a:xfrm>
            <a:off x="4762950" y="1652250"/>
            <a:ext cx="4324050" cy="2673701"/>
          </a:xfrm>
          <a:prstGeom prst="rect">
            <a:avLst/>
          </a:prstGeom>
          <a:noFill/>
          <a:ln>
            <a:noFill/>
          </a:ln>
        </p:spPr>
      </p:pic>
      <p:sp>
        <p:nvSpPr>
          <p:cNvPr id="504" name="Google Shape;504;p63"/>
          <p:cNvSpPr txBox="1"/>
          <p:nvPr/>
        </p:nvSpPr>
        <p:spPr>
          <a:xfrm>
            <a:off x="2583600" y="428625"/>
            <a:ext cx="24447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rgbClr val="CC0000"/>
                </a:solidFill>
                <a:latin typeface="Montserrat Medium"/>
                <a:ea typeface="Montserrat Medium"/>
                <a:cs typeface="Montserrat Medium"/>
                <a:sym typeface="Montserrat Medium"/>
              </a:rPr>
              <a:t>(Management of Companies/Enterprises)</a:t>
            </a:r>
            <a:endParaRPr sz="800">
              <a:solidFill>
                <a:srgbClr val="CC0000"/>
              </a:solidFill>
              <a:latin typeface="Montserrat Medium"/>
              <a:ea typeface="Montserrat Medium"/>
              <a:cs typeface="Montserrat Medium"/>
              <a:sym typeface="Montserrat Medium"/>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Google Shape;120;p28"/>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121" name="Google Shape;121;p28"/>
          <p:cNvPicPr preferRelativeResize="0"/>
          <p:nvPr/>
        </p:nvPicPr>
        <p:blipFill>
          <a:blip r:embed="rId4">
            <a:alphaModFix/>
          </a:blip>
          <a:stretch>
            <a:fillRect/>
          </a:stretch>
        </p:blipFill>
        <p:spPr>
          <a:xfrm>
            <a:off x="0" y="745925"/>
            <a:ext cx="2000250" cy="21145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6D9EEB"/>
        </a:solidFill>
        <a:effectLst/>
      </p:bgPr>
    </p:bg>
    <p:spTree>
      <p:nvGrpSpPr>
        <p:cNvPr id="1" name="Shape 508"/>
        <p:cNvGrpSpPr/>
        <p:nvPr/>
      </p:nvGrpSpPr>
      <p:grpSpPr>
        <a:xfrm>
          <a:off x="0" y="0"/>
          <a:ext cx="0" cy="0"/>
          <a:chOff x="0" y="0"/>
          <a:chExt cx="0" cy="0"/>
        </a:xfrm>
      </p:grpSpPr>
      <p:sp>
        <p:nvSpPr>
          <p:cNvPr id="509" name="Google Shape;509;p64"/>
          <p:cNvSpPr txBox="1">
            <a:spLocks noGrp="1"/>
          </p:cNvSpPr>
          <p:nvPr>
            <p:ph type="title"/>
          </p:nvPr>
        </p:nvSpPr>
        <p:spPr>
          <a:xfrm>
            <a:off x="180975" y="57150"/>
            <a:ext cx="7069800" cy="6156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SzPct val="46698"/>
              <a:buNone/>
            </a:pPr>
            <a:r>
              <a:rPr lang="en" sz="2120"/>
              <a:t>Proportion and LQ’s of Educational Services Jobs (OntheMap, 2019)</a:t>
            </a:r>
            <a:endParaRPr sz="2120"/>
          </a:p>
        </p:txBody>
      </p:sp>
      <p:sp>
        <p:nvSpPr>
          <p:cNvPr id="510" name="Google Shape;510;p64"/>
          <p:cNvSpPr txBox="1">
            <a:spLocks noGrp="1"/>
          </p:cNvSpPr>
          <p:nvPr>
            <p:ph type="body" idx="1"/>
          </p:nvPr>
        </p:nvSpPr>
        <p:spPr>
          <a:xfrm>
            <a:off x="265050" y="597600"/>
            <a:ext cx="4975800" cy="3948300"/>
          </a:xfrm>
          <a:prstGeom prst="rect">
            <a:avLst/>
          </a:prstGeom>
        </p:spPr>
        <p:txBody>
          <a:bodyPr spcFirstLastPara="1" wrap="square" lIns="91425" tIns="91425" rIns="91425" bIns="91425" anchor="t" anchorCtr="0">
            <a:normAutofit/>
          </a:bodyPr>
          <a:lstStyle/>
          <a:p>
            <a:pPr marL="457200" lvl="0" indent="-349250" algn="l" rtl="0">
              <a:lnSpc>
                <a:spcPct val="100000"/>
              </a:lnSpc>
              <a:spcBef>
                <a:spcPts val="0"/>
              </a:spcBef>
              <a:spcAft>
                <a:spcPts val="0"/>
              </a:spcAft>
              <a:buClr>
                <a:srgbClr val="FFFFFF"/>
              </a:buClr>
              <a:buSzPts val="1900"/>
              <a:buChar char="●"/>
            </a:pPr>
            <a:r>
              <a:rPr lang="en" sz="1300">
                <a:solidFill>
                  <a:srgbClr val="FFFFFF"/>
                </a:solidFill>
              </a:rPr>
              <a:t>Charlotte-Concord-Gastonia, NC-SC MSA</a:t>
            </a:r>
            <a:endParaRPr sz="1900">
              <a:solidFill>
                <a:srgbClr val="FFFFFF"/>
              </a:solidFill>
            </a:endParaRPr>
          </a:p>
          <a:p>
            <a:pPr marL="914400" lvl="1" indent="-298450" algn="l" rtl="0">
              <a:spcBef>
                <a:spcPts val="0"/>
              </a:spcBef>
              <a:spcAft>
                <a:spcPts val="0"/>
              </a:spcAft>
              <a:buClr>
                <a:srgbClr val="FFFFFF"/>
              </a:buClr>
              <a:buSzPts val="1100"/>
              <a:buChar char="○"/>
            </a:pPr>
            <a:r>
              <a:rPr lang="en" sz="1100">
                <a:solidFill>
                  <a:srgbClr val="FFFFFF"/>
                </a:solidFill>
              </a:rPr>
              <a:t>6.30% of jobs</a:t>
            </a:r>
            <a:endParaRPr sz="1100">
              <a:solidFill>
                <a:srgbClr val="FFFFFF"/>
              </a:solidFill>
            </a:endParaRPr>
          </a:p>
          <a:p>
            <a:pPr marL="914400" lvl="1" indent="-298450" algn="l" rtl="0">
              <a:spcBef>
                <a:spcPts val="0"/>
              </a:spcBef>
              <a:spcAft>
                <a:spcPts val="0"/>
              </a:spcAft>
              <a:buClr>
                <a:srgbClr val="FFFFFF"/>
              </a:buClr>
              <a:buSzPts val="1100"/>
              <a:buChar char="○"/>
            </a:pPr>
            <a:r>
              <a:rPr lang="en" sz="1100">
                <a:solidFill>
                  <a:srgbClr val="FFFFFF"/>
                </a:solidFill>
              </a:rPr>
              <a:t>LQ= 0.69</a:t>
            </a:r>
            <a:endParaRPr sz="1100">
              <a:solidFill>
                <a:srgbClr val="FFFFFF"/>
              </a:solidFill>
            </a:endParaRPr>
          </a:p>
          <a:p>
            <a:pPr marL="457200" lvl="0" indent="-311150" algn="l" rtl="0">
              <a:lnSpc>
                <a:spcPct val="100000"/>
              </a:lnSpc>
              <a:spcBef>
                <a:spcPts val="0"/>
              </a:spcBef>
              <a:spcAft>
                <a:spcPts val="0"/>
              </a:spcAft>
              <a:buClr>
                <a:srgbClr val="FFFFFF"/>
              </a:buClr>
              <a:buSzPts val="1300"/>
              <a:buChar char="●"/>
            </a:pPr>
            <a:r>
              <a:rPr lang="en" sz="1300">
                <a:solidFill>
                  <a:srgbClr val="FFFFFF"/>
                </a:solidFill>
              </a:rPr>
              <a:t>Nashville-Davidson-Murfreesboro-Franklin, TN MSA</a:t>
            </a:r>
            <a:endParaRPr sz="1300">
              <a:solidFill>
                <a:srgbClr val="FFFFFF"/>
              </a:solidFill>
            </a:endParaRPr>
          </a:p>
          <a:p>
            <a:pPr marL="914400" lvl="1" indent="-311150" algn="l" rtl="0">
              <a:lnSpc>
                <a:spcPct val="100000"/>
              </a:lnSpc>
              <a:spcBef>
                <a:spcPts val="0"/>
              </a:spcBef>
              <a:spcAft>
                <a:spcPts val="0"/>
              </a:spcAft>
              <a:buClr>
                <a:srgbClr val="FFFFFF"/>
              </a:buClr>
              <a:buSzPts val="1300"/>
              <a:buChar char="○"/>
            </a:pPr>
            <a:r>
              <a:rPr lang="en" sz="1300">
                <a:solidFill>
                  <a:srgbClr val="FFFFFF"/>
                </a:solidFill>
              </a:rPr>
              <a:t>7.50% of jobs</a:t>
            </a:r>
            <a:endParaRPr sz="1300">
              <a:solidFill>
                <a:srgbClr val="FFFFFF"/>
              </a:solidFill>
            </a:endParaRPr>
          </a:p>
          <a:p>
            <a:pPr marL="914400" lvl="1" indent="-311150" algn="l" rtl="0">
              <a:lnSpc>
                <a:spcPct val="100000"/>
              </a:lnSpc>
              <a:spcBef>
                <a:spcPts val="0"/>
              </a:spcBef>
              <a:spcAft>
                <a:spcPts val="0"/>
              </a:spcAft>
              <a:buClr>
                <a:srgbClr val="FFFFFF"/>
              </a:buClr>
              <a:buSzPts val="1300"/>
              <a:buChar char="○"/>
            </a:pPr>
            <a:r>
              <a:rPr lang="en" sz="1300">
                <a:solidFill>
                  <a:srgbClr val="FFFFFF"/>
                </a:solidFill>
              </a:rPr>
              <a:t>LQ= 0.83</a:t>
            </a:r>
            <a:endParaRPr sz="1300">
              <a:solidFill>
                <a:srgbClr val="FFFFFF"/>
              </a:solidFill>
            </a:endParaRPr>
          </a:p>
          <a:p>
            <a:pPr marL="457200" lvl="0" indent="-311150" algn="l" rtl="0">
              <a:lnSpc>
                <a:spcPct val="100000"/>
              </a:lnSpc>
              <a:spcBef>
                <a:spcPts val="0"/>
              </a:spcBef>
              <a:spcAft>
                <a:spcPts val="0"/>
              </a:spcAft>
              <a:buClr>
                <a:srgbClr val="FFFFFF"/>
              </a:buClr>
              <a:buSzPts val="1300"/>
              <a:buChar char="●"/>
            </a:pPr>
            <a:r>
              <a:rPr lang="en" sz="1300">
                <a:solidFill>
                  <a:srgbClr val="FFFFFF"/>
                </a:solidFill>
              </a:rPr>
              <a:t>Portland-Vancouver-Hillsboro, OR-WA MSA</a:t>
            </a:r>
            <a:endParaRPr sz="1300">
              <a:solidFill>
                <a:srgbClr val="FFFFFF"/>
              </a:solidFill>
            </a:endParaRPr>
          </a:p>
          <a:p>
            <a:pPr marL="914400" lvl="1" indent="-311150" algn="l" rtl="0">
              <a:lnSpc>
                <a:spcPct val="100000"/>
              </a:lnSpc>
              <a:spcBef>
                <a:spcPts val="0"/>
              </a:spcBef>
              <a:spcAft>
                <a:spcPts val="0"/>
              </a:spcAft>
              <a:buClr>
                <a:srgbClr val="FFFFFF"/>
              </a:buClr>
              <a:buSzPts val="1300"/>
              <a:buChar char="○"/>
            </a:pPr>
            <a:r>
              <a:rPr lang="en" sz="1300">
                <a:solidFill>
                  <a:srgbClr val="FFFFFF"/>
                </a:solidFill>
              </a:rPr>
              <a:t>8.40% of jobs</a:t>
            </a:r>
            <a:endParaRPr sz="1300">
              <a:solidFill>
                <a:srgbClr val="FFFFFF"/>
              </a:solidFill>
            </a:endParaRPr>
          </a:p>
          <a:p>
            <a:pPr marL="914400" lvl="1" indent="-311150" algn="l" rtl="0">
              <a:lnSpc>
                <a:spcPct val="100000"/>
              </a:lnSpc>
              <a:spcBef>
                <a:spcPts val="0"/>
              </a:spcBef>
              <a:spcAft>
                <a:spcPts val="0"/>
              </a:spcAft>
              <a:buClr>
                <a:srgbClr val="FFFFFF"/>
              </a:buClr>
              <a:buSzPts val="1300"/>
              <a:buChar char="○"/>
            </a:pPr>
            <a:r>
              <a:rPr lang="en" sz="1300">
                <a:solidFill>
                  <a:srgbClr val="FFFFFF"/>
                </a:solidFill>
              </a:rPr>
              <a:t>LQ= 0.93</a:t>
            </a:r>
            <a:endParaRPr sz="1300">
              <a:solidFill>
                <a:srgbClr val="FFFFFF"/>
              </a:solidFill>
            </a:endParaRPr>
          </a:p>
          <a:p>
            <a:pPr marL="457200" lvl="0" indent="-311150" algn="l" rtl="0">
              <a:lnSpc>
                <a:spcPct val="100000"/>
              </a:lnSpc>
              <a:spcBef>
                <a:spcPts val="0"/>
              </a:spcBef>
              <a:spcAft>
                <a:spcPts val="0"/>
              </a:spcAft>
              <a:buClr>
                <a:srgbClr val="FFFFFF"/>
              </a:buClr>
              <a:buSzPts val="1300"/>
              <a:buChar char="●"/>
            </a:pPr>
            <a:r>
              <a:rPr lang="en" sz="1300">
                <a:solidFill>
                  <a:srgbClr val="FFFFFF"/>
                </a:solidFill>
              </a:rPr>
              <a:t>San Antonio-New Braunfels, TX MSA</a:t>
            </a:r>
            <a:endParaRPr sz="1300">
              <a:solidFill>
                <a:srgbClr val="FFFFFF"/>
              </a:solidFill>
            </a:endParaRPr>
          </a:p>
          <a:p>
            <a:pPr marL="914400" lvl="1" indent="-311150" algn="l" rtl="0">
              <a:lnSpc>
                <a:spcPct val="100000"/>
              </a:lnSpc>
              <a:spcBef>
                <a:spcPts val="0"/>
              </a:spcBef>
              <a:spcAft>
                <a:spcPts val="0"/>
              </a:spcAft>
              <a:buClr>
                <a:srgbClr val="FFFFFF"/>
              </a:buClr>
              <a:buSzPts val="1300"/>
              <a:buChar char="○"/>
            </a:pPr>
            <a:r>
              <a:rPr lang="en" sz="1300">
                <a:solidFill>
                  <a:srgbClr val="FFFFFF"/>
                </a:solidFill>
              </a:rPr>
              <a:t>9.70% of jobs</a:t>
            </a:r>
            <a:endParaRPr sz="1300">
              <a:solidFill>
                <a:srgbClr val="FFFFFF"/>
              </a:solidFill>
            </a:endParaRPr>
          </a:p>
          <a:p>
            <a:pPr marL="914400" lvl="1" indent="-311150" algn="l" rtl="0">
              <a:lnSpc>
                <a:spcPct val="100000"/>
              </a:lnSpc>
              <a:spcBef>
                <a:spcPts val="0"/>
              </a:spcBef>
              <a:spcAft>
                <a:spcPts val="0"/>
              </a:spcAft>
              <a:buClr>
                <a:srgbClr val="FFFFFF"/>
              </a:buClr>
              <a:buSzPts val="1300"/>
              <a:buChar char="○"/>
            </a:pPr>
            <a:r>
              <a:rPr lang="en" sz="1300">
                <a:solidFill>
                  <a:srgbClr val="FFFFFF"/>
                </a:solidFill>
              </a:rPr>
              <a:t>LQ= 1.06</a:t>
            </a:r>
            <a:endParaRPr sz="1300">
              <a:solidFill>
                <a:srgbClr val="FFFFFF"/>
              </a:solidFill>
            </a:endParaRPr>
          </a:p>
          <a:p>
            <a:pPr marL="457200" lvl="0" indent="-311150" algn="l" rtl="0">
              <a:lnSpc>
                <a:spcPct val="100000"/>
              </a:lnSpc>
              <a:spcBef>
                <a:spcPts val="0"/>
              </a:spcBef>
              <a:spcAft>
                <a:spcPts val="0"/>
              </a:spcAft>
              <a:buClr>
                <a:srgbClr val="FFFFFF"/>
              </a:buClr>
              <a:buSzPts val="1300"/>
              <a:buChar char="●"/>
            </a:pPr>
            <a:r>
              <a:rPr lang="en" sz="1300">
                <a:solidFill>
                  <a:srgbClr val="FFFFFF"/>
                </a:solidFill>
              </a:rPr>
              <a:t>Tampa Bay-St.Pete-Clearwater, FL MSA</a:t>
            </a:r>
            <a:endParaRPr sz="1300">
              <a:solidFill>
                <a:srgbClr val="FFFFFF"/>
              </a:solidFill>
            </a:endParaRPr>
          </a:p>
          <a:p>
            <a:pPr marL="914400" lvl="1" indent="-311150" algn="l" rtl="0">
              <a:lnSpc>
                <a:spcPct val="100000"/>
              </a:lnSpc>
              <a:spcBef>
                <a:spcPts val="0"/>
              </a:spcBef>
              <a:spcAft>
                <a:spcPts val="0"/>
              </a:spcAft>
              <a:buClr>
                <a:srgbClr val="FFFFFF"/>
              </a:buClr>
              <a:buSzPts val="1300"/>
              <a:buChar char="○"/>
            </a:pPr>
            <a:r>
              <a:rPr lang="en" sz="1300">
                <a:solidFill>
                  <a:srgbClr val="FFFFFF"/>
                </a:solidFill>
              </a:rPr>
              <a:t>6.9% of jobs</a:t>
            </a:r>
            <a:endParaRPr sz="1300">
              <a:solidFill>
                <a:srgbClr val="FFFFFF"/>
              </a:solidFill>
            </a:endParaRPr>
          </a:p>
          <a:p>
            <a:pPr marL="914400" lvl="1" indent="-311150" algn="l" rtl="0">
              <a:lnSpc>
                <a:spcPct val="100000"/>
              </a:lnSpc>
              <a:spcBef>
                <a:spcPts val="0"/>
              </a:spcBef>
              <a:spcAft>
                <a:spcPts val="0"/>
              </a:spcAft>
              <a:buClr>
                <a:srgbClr val="FFFFFF"/>
              </a:buClr>
              <a:buSzPts val="1300"/>
              <a:buChar char="○"/>
            </a:pPr>
            <a:r>
              <a:rPr lang="en" sz="1300">
                <a:solidFill>
                  <a:srgbClr val="FFFFFF"/>
                </a:solidFill>
              </a:rPr>
              <a:t>LQ= 0.75</a:t>
            </a:r>
            <a:endParaRPr sz="1300">
              <a:solidFill>
                <a:srgbClr val="FFFFFF"/>
              </a:solidFill>
            </a:endParaRPr>
          </a:p>
          <a:p>
            <a:pPr marL="457200" lvl="0" indent="0" algn="l" rtl="0">
              <a:lnSpc>
                <a:spcPct val="100000"/>
              </a:lnSpc>
              <a:spcBef>
                <a:spcPts val="0"/>
              </a:spcBef>
              <a:spcAft>
                <a:spcPts val="0"/>
              </a:spcAft>
              <a:buNone/>
            </a:pPr>
            <a:endParaRPr sz="1200">
              <a:solidFill>
                <a:srgbClr val="000000"/>
              </a:solidFill>
            </a:endParaRPr>
          </a:p>
          <a:p>
            <a:pPr marL="457200" lvl="0" indent="0" algn="l" rtl="0">
              <a:lnSpc>
                <a:spcPct val="100000"/>
              </a:lnSpc>
              <a:spcBef>
                <a:spcPts val="0"/>
              </a:spcBef>
              <a:spcAft>
                <a:spcPts val="0"/>
              </a:spcAft>
              <a:buNone/>
            </a:pPr>
            <a:endParaRPr sz="1200">
              <a:solidFill>
                <a:srgbClr val="000000"/>
              </a:solidFill>
            </a:endParaRPr>
          </a:p>
        </p:txBody>
      </p:sp>
      <p:sp>
        <p:nvSpPr>
          <p:cNvPr id="511" name="Google Shape;511;p64"/>
          <p:cNvSpPr txBox="1"/>
          <p:nvPr/>
        </p:nvSpPr>
        <p:spPr>
          <a:xfrm>
            <a:off x="5155300" y="4385400"/>
            <a:ext cx="3855300" cy="615600"/>
          </a:xfrm>
          <a:prstGeom prst="rect">
            <a:avLst/>
          </a:prstGeom>
          <a:gradFill>
            <a:gsLst>
              <a:gs pos="0">
                <a:srgbClr val="4E29AA"/>
              </a:gs>
              <a:gs pos="100000">
                <a:srgbClr val="1E123D"/>
              </a:gs>
            </a:gsLst>
            <a:lin ang="5400012" scaled="0"/>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38761D"/>
                </a:solidFill>
                <a:latin typeface="Montserrat Medium"/>
                <a:ea typeface="Montserrat Medium"/>
                <a:cs typeface="Montserrat Medium"/>
                <a:sym typeface="Montserrat Medium"/>
              </a:rPr>
              <a:t>Green = above US sector growth (&gt;1.00)</a:t>
            </a:r>
            <a:endParaRPr>
              <a:solidFill>
                <a:srgbClr val="38761D"/>
              </a:solidFill>
              <a:latin typeface="Montserrat Medium"/>
              <a:ea typeface="Montserrat Medium"/>
              <a:cs typeface="Montserrat Medium"/>
              <a:sym typeface="Montserrat Medium"/>
            </a:endParaRPr>
          </a:p>
          <a:p>
            <a:pPr marL="0" lvl="0" indent="0" algn="l" rtl="0">
              <a:spcBef>
                <a:spcPts val="0"/>
              </a:spcBef>
              <a:spcAft>
                <a:spcPts val="0"/>
              </a:spcAft>
              <a:buNone/>
            </a:pPr>
            <a:r>
              <a:rPr lang="en">
                <a:solidFill>
                  <a:srgbClr val="E06666"/>
                </a:solidFill>
                <a:latin typeface="Montserrat Medium"/>
                <a:ea typeface="Montserrat Medium"/>
                <a:cs typeface="Montserrat Medium"/>
                <a:sym typeface="Montserrat Medium"/>
              </a:rPr>
              <a:t>Red = below US sector growth</a:t>
            </a:r>
            <a:endParaRPr>
              <a:solidFill>
                <a:srgbClr val="E06666"/>
              </a:solidFill>
              <a:latin typeface="Montserrat Medium"/>
              <a:ea typeface="Montserrat Medium"/>
              <a:cs typeface="Montserrat Medium"/>
              <a:sym typeface="Montserrat Medium"/>
            </a:endParaRPr>
          </a:p>
        </p:txBody>
      </p:sp>
      <p:pic>
        <p:nvPicPr>
          <p:cNvPr id="512" name="Google Shape;512;p64" title="  Proportion of Educational Service Jobs by Region"/>
          <p:cNvPicPr preferRelativeResize="0"/>
          <p:nvPr/>
        </p:nvPicPr>
        <p:blipFill>
          <a:blip r:embed="rId3">
            <a:alphaModFix/>
          </a:blip>
          <a:stretch>
            <a:fillRect/>
          </a:stretch>
        </p:blipFill>
        <p:spPr>
          <a:xfrm>
            <a:off x="4768775" y="1672875"/>
            <a:ext cx="4241874" cy="26229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6D9EEB"/>
        </a:solidFill>
        <a:effectLst/>
      </p:bgPr>
    </p:bg>
    <p:spTree>
      <p:nvGrpSpPr>
        <p:cNvPr id="1" name="Shape 516"/>
        <p:cNvGrpSpPr/>
        <p:nvPr/>
      </p:nvGrpSpPr>
      <p:grpSpPr>
        <a:xfrm>
          <a:off x="0" y="0"/>
          <a:ext cx="0" cy="0"/>
          <a:chOff x="0" y="0"/>
          <a:chExt cx="0" cy="0"/>
        </a:xfrm>
      </p:grpSpPr>
      <p:sp>
        <p:nvSpPr>
          <p:cNvPr id="517" name="Google Shape;517;p65"/>
          <p:cNvSpPr txBox="1">
            <a:spLocks noGrp="1"/>
          </p:cNvSpPr>
          <p:nvPr>
            <p:ph type="title"/>
          </p:nvPr>
        </p:nvSpPr>
        <p:spPr>
          <a:xfrm>
            <a:off x="180975" y="57150"/>
            <a:ext cx="7069800" cy="6156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SzPct val="46698"/>
              <a:buNone/>
            </a:pPr>
            <a:r>
              <a:rPr lang="en" sz="2120"/>
              <a:t>Proportion and LQ’s of HCSA Jobs (OntheMap, 2019)</a:t>
            </a:r>
            <a:endParaRPr sz="2120"/>
          </a:p>
        </p:txBody>
      </p:sp>
      <p:sp>
        <p:nvSpPr>
          <p:cNvPr id="518" name="Google Shape;518;p65"/>
          <p:cNvSpPr txBox="1">
            <a:spLocks noGrp="1"/>
          </p:cNvSpPr>
          <p:nvPr>
            <p:ph type="body" idx="1"/>
          </p:nvPr>
        </p:nvSpPr>
        <p:spPr>
          <a:xfrm>
            <a:off x="265050" y="597600"/>
            <a:ext cx="4975800" cy="3948300"/>
          </a:xfrm>
          <a:prstGeom prst="rect">
            <a:avLst/>
          </a:prstGeom>
        </p:spPr>
        <p:txBody>
          <a:bodyPr spcFirstLastPara="1" wrap="square" lIns="91425" tIns="91425" rIns="91425" bIns="91425" anchor="t" anchorCtr="0">
            <a:normAutofit/>
          </a:bodyPr>
          <a:lstStyle/>
          <a:p>
            <a:pPr marL="457200" lvl="0" indent="-349250" algn="l" rtl="0">
              <a:lnSpc>
                <a:spcPct val="100000"/>
              </a:lnSpc>
              <a:spcBef>
                <a:spcPts val="0"/>
              </a:spcBef>
              <a:spcAft>
                <a:spcPts val="0"/>
              </a:spcAft>
              <a:buClr>
                <a:srgbClr val="FFFFFF"/>
              </a:buClr>
              <a:buSzPts val="1900"/>
              <a:buChar char="●"/>
            </a:pPr>
            <a:r>
              <a:rPr lang="en" sz="1300">
                <a:solidFill>
                  <a:srgbClr val="FFFFFF"/>
                </a:solidFill>
              </a:rPr>
              <a:t>Charlotte-Concord-Gastonia, NC-SC MSA</a:t>
            </a:r>
            <a:endParaRPr sz="1900">
              <a:solidFill>
                <a:srgbClr val="FFFFFF"/>
              </a:solidFill>
            </a:endParaRPr>
          </a:p>
          <a:p>
            <a:pPr marL="914400" lvl="1" indent="-298450" algn="l" rtl="0">
              <a:spcBef>
                <a:spcPts val="0"/>
              </a:spcBef>
              <a:spcAft>
                <a:spcPts val="0"/>
              </a:spcAft>
              <a:buClr>
                <a:srgbClr val="FFFFFF"/>
              </a:buClr>
              <a:buSzPts val="1100"/>
              <a:buChar char="○"/>
            </a:pPr>
            <a:r>
              <a:rPr lang="en" sz="1100">
                <a:solidFill>
                  <a:srgbClr val="FFFFFF"/>
                </a:solidFill>
              </a:rPr>
              <a:t>11.40% of jobs</a:t>
            </a:r>
            <a:endParaRPr sz="1100">
              <a:solidFill>
                <a:srgbClr val="FFFFFF"/>
              </a:solidFill>
            </a:endParaRPr>
          </a:p>
          <a:p>
            <a:pPr marL="914400" lvl="1" indent="-298450" algn="l" rtl="0">
              <a:spcBef>
                <a:spcPts val="0"/>
              </a:spcBef>
              <a:spcAft>
                <a:spcPts val="0"/>
              </a:spcAft>
              <a:buClr>
                <a:srgbClr val="FFFFFF"/>
              </a:buClr>
              <a:buSzPts val="1100"/>
              <a:buChar char="○"/>
            </a:pPr>
            <a:r>
              <a:rPr lang="en" sz="1100">
                <a:solidFill>
                  <a:srgbClr val="FFFFFF"/>
                </a:solidFill>
              </a:rPr>
              <a:t>LQ= 0.79</a:t>
            </a:r>
            <a:endParaRPr sz="1100">
              <a:solidFill>
                <a:srgbClr val="FFFFFF"/>
              </a:solidFill>
            </a:endParaRPr>
          </a:p>
          <a:p>
            <a:pPr marL="457200" lvl="0" indent="-311150" algn="l" rtl="0">
              <a:lnSpc>
                <a:spcPct val="100000"/>
              </a:lnSpc>
              <a:spcBef>
                <a:spcPts val="0"/>
              </a:spcBef>
              <a:spcAft>
                <a:spcPts val="0"/>
              </a:spcAft>
              <a:buClr>
                <a:srgbClr val="FFFFFF"/>
              </a:buClr>
              <a:buSzPts val="1300"/>
              <a:buChar char="●"/>
            </a:pPr>
            <a:r>
              <a:rPr lang="en" sz="1300">
                <a:solidFill>
                  <a:srgbClr val="FFFFFF"/>
                </a:solidFill>
              </a:rPr>
              <a:t>Nashville-Davidson-Murfreesboro-Franklin, TN MSA</a:t>
            </a:r>
            <a:endParaRPr sz="1300">
              <a:solidFill>
                <a:srgbClr val="FFFFFF"/>
              </a:solidFill>
            </a:endParaRPr>
          </a:p>
          <a:p>
            <a:pPr marL="914400" lvl="1" indent="-311150" algn="l" rtl="0">
              <a:lnSpc>
                <a:spcPct val="100000"/>
              </a:lnSpc>
              <a:spcBef>
                <a:spcPts val="0"/>
              </a:spcBef>
              <a:spcAft>
                <a:spcPts val="0"/>
              </a:spcAft>
              <a:buClr>
                <a:srgbClr val="FFFFFF"/>
              </a:buClr>
              <a:buSzPts val="1300"/>
              <a:buChar char="○"/>
            </a:pPr>
            <a:r>
              <a:rPr lang="en" sz="1300">
                <a:solidFill>
                  <a:srgbClr val="FFFFFF"/>
                </a:solidFill>
              </a:rPr>
              <a:t>13.80% of jobs</a:t>
            </a:r>
            <a:endParaRPr sz="1300">
              <a:solidFill>
                <a:srgbClr val="FFFFFF"/>
              </a:solidFill>
            </a:endParaRPr>
          </a:p>
          <a:p>
            <a:pPr marL="914400" lvl="1" indent="-311150" algn="l" rtl="0">
              <a:lnSpc>
                <a:spcPct val="100000"/>
              </a:lnSpc>
              <a:spcBef>
                <a:spcPts val="0"/>
              </a:spcBef>
              <a:spcAft>
                <a:spcPts val="0"/>
              </a:spcAft>
              <a:buClr>
                <a:srgbClr val="FFFFFF"/>
              </a:buClr>
              <a:buSzPts val="1300"/>
              <a:buChar char="○"/>
            </a:pPr>
            <a:r>
              <a:rPr lang="en" sz="1300">
                <a:solidFill>
                  <a:srgbClr val="FFFFFF"/>
                </a:solidFill>
              </a:rPr>
              <a:t>LQ= 0.95</a:t>
            </a:r>
            <a:endParaRPr sz="1300">
              <a:solidFill>
                <a:srgbClr val="FFFFFF"/>
              </a:solidFill>
            </a:endParaRPr>
          </a:p>
          <a:p>
            <a:pPr marL="457200" lvl="0" indent="-311150" algn="l" rtl="0">
              <a:lnSpc>
                <a:spcPct val="100000"/>
              </a:lnSpc>
              <a:spcBef>
                <a:spcPts val="0"/>
              </a:spcBef>
              <a:spcAft>
                <a:spcPts val="0"/>
              </a:spcAft>
              <a:buClr>
                <a:srgbClr val="FFFFFF"/>
              </a:buClr>
              <a:buSzPts val="1300"/>
              <a:buChar char="●"/>
            </a:pPr>
            <a:r>
              <a:rPr lang="en" sz="1300">
                <a:solidFill>
                  <a:srgbClr val="FFFFFF"/>
                </a:solidFill>
              </a:rPr>
              <a:t>Portland-Vancouver-Hillsboro, OR-WA MSA</a:t>
            </a:r>
            <a:endParaRPr sz="1300">
              <a:solidFill>
                <a:srgbClr val="FFFFFF"/>
              </a:solidFill>
            </a:endParaRPr>
          </a:p>
          <a:p>
            <a:pPr marL="914400" lvl="1" indent="-311150" algn="l" rtl="0">
              <a:lnSpc>
                <a:spcPct val="100000"/>
              </a:lnSpc>
              <a:spcBef>
                <a:spcPts val="0"/>
              </a:spcBef>
              <a:spcAft>
                <a:spcPts val="0"/>
              </a:spcAft>
              <a:buClr>
                <a:srgbClr val="FFFFFF"/>
              </a:buClr>
              <a:buSzPts val="1300"/>
              <a:buChar char="○"/>
            </a:pPr>
            <a:r>
              <a:rPr lang="en" sz="1300">
                <a:solidFill>
                  <a:srgbClr val="FFFFFF"/>
                </a:solidFill>
              </a:rPr>
              <a:t>13.40% of jobs</a:t>
            </a:r>
            <a:endParaRPr sz="1300">
              <a:solidFill>
                <a:srgbClr val="FFFFFF"/>
              </a:solidFill>
            </a:endParaRPr>
          </a:p>
          <a:p>
            <a:pPr marL="914400" lvl="1" indent="-311150" algn="l" rtl="0">
              <a:lnSpc>
                <a:spcPct val="100000"/>
              </a:lnSpc>
              <a:spcBef>
                <a:spcPts val="0"/>
              </a:spcBef>
              <a:spcAft>
                <a:spcPts val="0"/>
              </a:spcAft>
              <a:buClr>
                <a:srgbClr val="FFFFFF"/>
              </a:buClr>
              <a:buSzPts val="1300"/>
              <a:buChar char="○"/>
            </a:pPr>
            <a:r>
              <a:rPr lang="en" sz="1300">
                <a:solidFill>
                  <a:srgbClr val="FFFFFF"/>
                </a:solidFill>
              </a:rPr>
              <a:t>LQ= 0.92</a:t>
            </a:r>
            <a:endParaRPr sz="1300">
              <a:solidFill>
                <a:srgbClr val="FFFFFF"/>
              </a:solidFill>
            </a:endParaRPr>
          </a:p>
          <a:p>
            <a:pPr marL="457200" lvl="0" indent="-311150" algn="l" rtl="0">
              <a:lnSpc>
                <a:spcPct val="100000"/>
              </a:lnSpc>
              <a:spcBef>
                <a:spcPts val="0"/>
              </a:spcBef>
              <a:spcAft>
                <a:spcPts val="0"/>
              </a:spcAft>
              <a:buClr>
                <a:srgbClr val="FFFFFF"/>
              </a:buClr>
              <a:buSzPts val="1300"/>
              <a:buChar char="●"/>
            </a:pPr>
            <a:r>
              <a:rPr lang="en" sz="1300">
                <a:solidFill>
                  <a:srgbClr val="FFFFFF"/>
                </a:solidFill>
              </a:rPr>
              <a:t>San Antonio-New Braunfels, TX MSA</a:t>
            </a:r>
            <a:endParaRPr sz="1300">
              <a:solidFill>
                <a:srgbClr val="FFFFFF"/>
              </a:solidFill>
            </a:endParaRPr>
          </a:p>
          <a:p>
            <a:pPr marL="914400" lvl="1" indent="-311150" algn="l" rtl="0">
              <a:lnSpc>
                <a:spcPct val="100000"/>
              </a:lnSpc>
              <a:spcBef>
                <a:spcPts val="0"/>
              </a:spcBef>
              <a:spcAft>
                <a:spcPts val="0"/>
              </a:spcAft>
              <a:buClr>
                <a:srgbClr val="FFFFFF"/>
              </a:buClr>
              <a:buSzPts val="1300"/>
              <a:buChar char="○"/>
            </a:pPr>
            <a:r>
              <a:rPr lang="en" sz="1300">
                <a:solidFill>
                  <a:srgbClr val="FFFFFF"/>
                </a:solidFill>
              </a:rPr>
              <a:t>15.40% of jobs</a:t>
            </a:r>
            <a:endParaRPr sz="1300">
              <a:solidFill>
                <a:srgbClr val="FFFFFF"/>
              </a:solidFill>
            </a:endParaRPr>
          </a:p>
          <a:p>
            <a:pPr marL="914400" lvl="1" indent="-311150" algn="l" rtl="0">
              <a:lnSpc>
                <a:spcPct val="100000"/>
              </a:lnSpc>
              <a:spcBef>
                <a:spcPts val="0"/>
              </a:spcBef>
              <a:spcAft>
                <a:spcPts val="0"/>
              </a:spcAft>
              <a:buClr>
                <a:srgbClr val="FFFFFF"/>
              </a:buClr>
              <a:buSzPts val="1300"/>
              <a:buChar char="○"/>
            </a:pPr>
            <a:r>
              <a:rPr lang="en" sz="1300">
                <a:solidFill>
                  <a:srgbClr val="FFFFFF"/>
                </a:solidFill>
              </a:rPr>
              <a:t>LQ= 1.06</a:t>
            </a:r>
            <a:endParaRPr sz="1300">
              <a:solidFill>
                <a:srgbClr val="FFFFFF"/>
              </a:solidFill>
            </a:endParaRPr>
          </a:p>
          <a:p>
            <a:pPr marL="457200" lvl="0" indent="-311150" algn="l" rtl="0">
              <a:lnSpc>
                <a:spcPct val="100000"/>
              </a:lnSpc>
              <a:spcBef>
                <a:spcPts val="0"/>
              </a:spcBef>
              <a:spcAft>
                <a:spcPts val="0"/>
              </a:spcAft>
              <a:buClr>
                <a:srgbClr val="FFFFFF"/>
              </a:buClr>
              <a:buSzPts val="1300"/>
              <a:buChar char="●"/>
            </a:pPr>
            <a:r>
              <a:rPr lang="en" sz="1300">
                <a:solidFill>
                  <a:srgbClr val="FFFFFF"/>
                </a:solidFill>
              </a:rPr>
              <a:t>Tampa Bay-St.Pete-Clearwater, FL MSA</a:t>
            </a:r>
            <a:endParaRPr sz="1300">
              <a:solidFill>
                <a:srgbClr val="FFFFFF"/>
              </a:solidFill>
            </a:endParaRPr>
          </a:p>
          <a:p>
            <a:pPr marL="914400" lvl="1" indent="-311150" algn="l" rtl="0">
              <a:lnSpc>
                <a:spcPct val="100000"/>
              </a:lnSpc>
              <a:spcBef>
                <a:spcPts val="0"/>
              </a:spcBef>
              <a:spcAft>
                <a:spcPts val="0"/>
              </a:spcAft>
              <a:buClr>
                <a:srgbClr val="FFFFFF"/>
              </a:buClr>
              <a:buSzPts val="1300"/>
              <a:buChar char="○"/>
            </a:pPr>
            <a:r>
              <a:rPr lang="en" sz="1300">
                <a:solidFill>
                  <a:srgbClr val="FFFFFF"/>
                </a:solidFill>
              </a:rPr>
              <a:t>14.5% of jobs</a:t>
            </a:r>
            <a:endParaRPr sz="1300">
              <a:solidFill>
                <a:srgbClr val="FFFFFF"/>
              </a:solidFill>
            </a:endParaRPr>
          </a:p>
          <a:p>
            <a:pPr marL="914400" lvl="1" indent="-311150" algn="l" rtl="0">
              <a:lnSpc>
                <a:spcPct val="100000"/>
              </a:lnSpc>
              <a:spcBef>
                <a:spcPts val="0"/>
              </a:spcBef>
              <a:spcAft>
                <a:spcPts val="0"/>
              </a:spcAft>
              <a:buClr>
                <a:srgbClr val="FFFFFF"/>
              </a:buClr>
              <a:buSzPts val="1300"/>
              <a:buChar char="○"/>
            </a:pPr>
            <a:r>
              <a:rPr lang="en" sz="1300">
                <a:solidFill>
                  <a:srgbClr val="FFFFFF"/>
                </a:solidFill>
              </a:rPr>
              <a:t>LQ= 1.00</a:t>
            </a:r>
            <a:endParaRPr sz="1300">
              <a:solidFill>
                <a:srgbClr val="FFFFFF"/>
              </a:solidFill>
            </a:endParaRPr>
          </a:p>
          <a:p>
            <a:pPr marL="457200" lvl="0" indent="0" algn="l" rtl="0">
              <a:lnSpc>
                <a:spcPct val="100000"/>
              </a:lnSpc>
              <a:spcBef>
                <a:spcPts val="0"/>
              </a:spcBef>
              <a:spcAft>
                <a:spcPts val="0"/>
              </a:spcAft>
              <a:buNone/>
            </a:pPr>
            <a:endParaRPr sz="1200">
              <a:solidFill>
                <a:srgbClr val="000000"/>
              </a:solidFill>
            </a:endParaRPr>
          </a:p>
          <a:p>
            <a:pPr marL="457200" lvl="0" indent="0" algn="l" rtl="0">
              <a:lnSpc>
                <a:spcPct val="100000"/>
              </a:lnSpc>
              <a:spcBef>
                <a:spcPts val="0"/>
              </a:spcBef>
              <a:spcAft>
                <a:spcPts val="0"/>
              </a:spcAft>
              <a:buNone/>
            </a:pPr>
            <a:endParaRPr sz="1200">
              <a:solidFill>
                <a:srgbClr val="000000"/>
              </a:solidFill>
            </a:endParaRPr>
          </a:p>
        </p:txBody>
      </p:sp>
      <p:sp>
        <p:nvSpPr>
          <p:cNvPr id="519" name="Google Shape;519;p65"/>
          <p:cNvSpPr txBox="1"/>
          <p:nvPr/>
        </p:nvSpPr>
        <p:spPr>
          <a:xfrm>
            <a:off x="5155300" y="4385400"/>
            <a:ext cx="3855300" cy="615600"/>
          </a:xfrm>
          <a:prstGeom prst="rect">
            <a:avLst/>
          </a:prstGeom>
          <a:gradFill>
            <a:gsLst>
              <a:gs pos="0">
                <a:srgbClr val="4E29AA"/>
              </a:gs>
              <a:gs pos="100000">
                <a:srgbClr val="1E123D"/>
              </a:gs>
            </a:gsLst>
            <a:lin ang="5400012" scaled="0"/>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38761D"/>
                </a:solidFill>
                <a:latin typeface="Montserrat Medium"/>
                <a:ea typeface="Montserrat Medium"/>
                <a:cs typeface="Montserrat Medium"/>
                <a:sym typeface="Montserrat Medium"/>
              </a:rPr>
              <a:t>Green = above US sector growth (&gt;1.00)</a:t>
            </a:r>
            <a:endParaRPr>
              <a:solidFill>
                <a:srgbClr val="38761D"/>
              </a:solidFill>
              <a:latin typeface="Montserrat Medium"/>
              <a:ea typeface="Montserrat Medium"/>
              <a:cs typeface="Montserrat Medium"/>
              <a:sym typeface="Montserrat Medium"/>
            </a:endParaRPr>
          </a:p>
          <a:p>
            <a:pPr marL="0" lvl="0" indent="0" algn="l" rtl="0">
              <a:spcBef>
                <a:spcPts val="0"/>
              </a:spcBef>
              <a:spcAft>
                <a:spcPts val="0"/>
              </a:spcAft>
              <a:buNone/>
            </a:pPr>
            <a:r>
              <a:rPr lang="en">
                <a:solidFill>
                  <a:srgbClr val="E06666"/>
                </a:solidFill>
                <a:latin typeface="Montserrat Medium"/>
                <a:ea typeface="Montserrat Medium"/>
                <a:cs typeface="Montserrat Medium"/>
                <a:sym typeface="Montserrat Medium"/>
              </a:rPr>
              <a:t>Red = below US sector growth</a:t>
            </a:r>
            <a:endParaRPr>
              <a:solidFill>
                <a:srgbClr val="E06666"/>
              </a:solidFill>
              <a:latin typeface="Montserrat Medium"/>
              <a:ea typeface="Montserrat Medium"/>
              <a:cs typeface="Montserrat Medium"/>
              <a:sym typeface="Montserrat Medium"/>
            </a:endParaRPr>
          </a:p>
        </p:txBody>
      </p:sp>
      <p:pic>
        <p:nvPicPr>
          <p:cNvPr id="520" name="Google Shape;520;p65" title="  Proportion of HCSA Jobs by Region"/>
          <p:cNvPicPr preferRelativeResize="0"/>
          <p:nvPr/>
        </p:nvPicPr>
        <p:blipFill>
          <a:blip r:embed="rId3">
            <a:alphaModFix/>
          </a:blip>
          <a:stretch>
            <a:fillRect/>
          </a:stretch>
        </p:blipFill>
        <p:spPr>
          <a:xfrm>
            <a:off x="4862125" y="1705700"/>
            <a:ext cx="4148475" cy="2565135"/>
          </a:xfrm>
          <a:prstGeom prst="rect">
            <a:avLst/>
          </a:prstGeom>
          <a:noFill/>
          <a:ln>
            <a:noFill/>
          </a:ln>
        </p:spPr>
      </p:pic>
      <p:sp>
        <p:nvSpPr>
          <p:cNvPr id="521" name="Google Shape;521;p65"/>
          <p:cNvSpPr txBox="1"/>
          <p:nvPr/>
        </p:nvSpPr>
        <p:spPr>
          <a:xfrm>
            <a:off x="2655600" y="419300"/>
            <a:ext cx="1803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Montserrat Medium"/>
              <a:ea typeface="Montserrat Medium"/>
              <a:cs typeface="Montserrat Medium"/>
              <a:sym typeface="Montserrat Medium"/>
            </a:endParaRPr>
          </a:p>
        </p:txBody>
      </p:sp>
      <p:sp>
        <p:nvSpPr>
          <p:cNvPr id="522" name="Google Shape;522;p65"/>
          <p:cNvSpPr txBox="1"/>
          <p:nvPr/>
        </p:nvSpPr>
        <p:spPr>
          <a:xfrm>
            <a:off x="2655600" y="392150"/>
            <a:ext cx="24447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rgbClr val="CC0000"/>
                </a:solidFill>
                <a:latin typeface="Montserrat Medium"/>
                <a:ea typeface="Montserrat Medium"/>
                <a:cs typeface="Montserrat Medium"/>
                <a:sym typeface="Montserrat Medium"/>
              </a:rPr>
              <a:t>(Health Care/ Social Assistance)</a:t>
            </a:r>
            <a:endParaRPr sz="800">
              <a:solidFill>
                <a:srgbClr val="CC0000"/>
              </a:solidFill>
              <a:latin typeface="Montserrat Medium"/>
              <a:ea typeface="Montserrat Medium"/>
              <a:cs typeface="Montserrat Medium"/>
              <a:sym typeface="Montserrat Medium"/>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66"/>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t>Market Comparison</a:t>
            </a:r>
            <a:endParaRPr/>
          </a:p>
        </p:txBody>
      </p:sp>
      <p:sp>
        <p:nvSpPr>
          <p:cNvPr id="528" name="Google Shape;528;p66"/>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sp>
        <p:nvSpPr>
          <p:cNvPr id="529" name="Google Shape;529;p66"/>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p>
            <a:pPr marL="457200" lvl="0" indent="-342900" algn="l" rtl="0">
              <a:spcBef>
                <a:spcPts val="0"/>
              </a:spcBef>
              <a:spcAft>
                <a:spcPts val="0"/>
              </a:spcAft>
              <a:buSzPts val="1800"/>
              <a:buAutoNum type="arabicPeriod"/>
            </a:pPr>
            <a:r>
              <a:rPr lang="en"/>
              <a:t>Additional Factors</a:t>
            </a:r>
            <a:endParaRPr/>
          </a:p>
          <a:p>
            <a:pPr marL="914400" lvl="1" indent="-317500" algn="l" rtl="0">
              <a:spcBef>
                <a:spcPts val="0"/>
              </a:spcBef>
              <a:spcAft>
                <a:spcPts val="0"/>
              </a:spcAft>
              <a:buSzPts val="1400"/>
              <a:buAutoNum type="alphaLcPeriod"/>
            </a:pPr>
            <a:r>
              <a:rPr lang="en"/>
              <a:t>Nielsen DMA Rankings</a:t>
            </a:r>
            <a:endParaRPr/>
          </a:p>
          <a:p>
            <a:pPr marL="914400" lvl="1" indent="-317500" algn="l" rtl="0">
              <a:spcBef>
                <a:spcPts val="0"/>
              </a:spcBef>
              <a:spcAft>
                <a:spcPts val="0"/>
              </a:spcAft>
              <a:buSzPts val="1400"/>
              <a:buAutoNum type="alphaLcPeriod"/>
            </a:pPr>
            <a:r>
              <a:rPr lang="en"/>
              <a:t>U.S. Patent Filing Growth</a:t>
            </a:r>
            <a:endParaRPr/>
          </a:p>
          <a:p>
            <a:pPr marL="0" lvl="0" indent="0" algn="l" rtl="0">
              <a:spcBef>
                <a:spcPts val="1200"/>
              </a:spcBef>
              <a:spcAft>
                <a:spcPts val="1200"/>
              </a:spcAft>
              <a:buNone/>
            </a:pP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CCCCCC"/>
        </a:solidFill>
        <a:effectLst/>
      </p:bgPr>
    </p:bg>
    <p:spTree>
      <p:nvGrpSpPr>
        <p:cNvPr id="1" name="Shape 533"/>
        <p:cNvGrpSpPr/>
        <p:nvPr/>
      </p:nvGrpSpPr>
      <p:grpSpPr>
        <a:xfrm>
          <a:off x="0" y="0"/>
          <a:ext cx="0" cy="0"/>
          <a:chOff x="0" y="0"/>
          <a:chExt cx="0" cy="0"/>
        </a:xfrm>
      </p:grpSpPr>
      <p:sp>
        <p:nvSpPr>
          <p:cNvPr id="534" name="Google Shape;534;p6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Nielsen DMA Rankings</a:t>
            </a:r>
            <a:endParaRPr/>
          </a:p>
        </p:txBody>
      </p:sp>
      <p:pic>
        <p:nvPicPr>
          <p:cNvPr id="535" name="Google Shape;535;p67"/>
          <p:cNvPicPr preferRelativeResize="0"/>
          <p:nvPr/>
        </p:nvPicPr>
        <p:blipFill>
          <a:blip r:embed="rId3">
            <a:alphaModFix/>
          </a:blip>
          <a:stretch>
            <a:fillRect/>
          </a:stretch>
        </p:blipFill>
        <p:spPr>
          <a:xfrm>
            <a:off x="801700" y="1794823"/>
            <a:ext cx="7745401" cy="3130725"/>
          </a:xfrm>
          <a:prstGeom prst="rect">
            <a:avLst/>
          </a:prstGeom>
          <a:noFill/>
          <a:ln>
            <a:noFill/>
          </a:ln>
        </p:spPr>
      </p:pic>
      <p:sp>
        <p:nvSpPr>
          <p:cNvPr id="536" name="Google Shape;536;p67"/>
          <p:cNvSpPr txBox="1"/>
          <p:nvPr/>
        </p:nvSpPr>
        <p:spPr>
          <a:xfrm>
            <a:off x="706450" y="1444625"/>
            <a:ext cx="8437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Montserrat Medium"/>
                <a:ea typeface="Montserrat Medium"/>
                <a:cs typeface="Montserrat Medium"/>
                <a:sym typeface="Montserrat Medium"/>
              </a:rPr>
              <a:t>DMA Rank							       Number of TV Homes	        PCT of U.S.</a:t>
            </a:r>
            <a:endParaRPr>
              <a:latin typeface="Montserrat Medium"/>
              <a:ea typeface="Montserrat Medium"/>
              <a:cs typeface="Montserrat Medium"/>
              <a:sym typeface="Montserrat Medium"/>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B7B7B7"/>
        </a:solidFill>
        <a:effectLst/>
      </p:bgPr>
    </p:bg>
    <p:spTree>
      <p:nvGrpSpPr>
        <p:cNvPr id="1" name="Shape 540"/>
        <p:cNvGrpSpPr/>
        <p:nvPr/>
      </p:nvGrpSpPr>
      <p:grpSpPr>
        <a:xfrm>
          <a:off x="0" y="0"/>
          <a:ext cx="0" cy="0"/>
          <a:chOff x="0" y="0"/>
          <a:chExt cx="0" cy="0"/>
        </a:xfrm>
      </p:grpSpPr>
      <p:sp>
        <p:nvSpPr>
          <p:cNvPr id="541" name="Google Shape;541;p68"/>
          <p:cNvSpPr txBox="1">
            <a:spLocks noGrp="1"/>
          </p:cNvSpPr>
          <p:nvPr>
            <p:ph type="title"/>
          </p:nvPr>
        </p:nvSpPr>
        <p:spPr>
          <a:xfrm>
            <a:off x="251300" y="37325"/>
            <a:ext cx="7894800" cy="44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320"/>
              <a:t>U.S. Patents Filed 2011-2015</a:t>
            </a:r>
            <a:endParaRPr sz="1184"/>
          </a:p>
        </p:txBody>
      </p:sp>
      <p:sp>
        <p:nvSpPr>
          <p:cNvPr id="542" name="Google Shape;542;p68"/>
          <p:cNvSpPr txBox="1"/>
          <p:nvPr/>
        </p:nvSpPr>
        <p:spPr>
          <a:xfrm>
            <a:off x="4087800" y="457925"/>
            <a:ext cx="3349800" cy="369300"/>
          </a:xfrm>
          <a:prstGeom prst="rect">
            <a:avLst/>
          </a:prstGeom>
          <a:solidFill>
            <a:srgbClr val="6FA8DC"/>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Montserrat Medium"/>
                <a:ea typeface="Montserrat Medium"/>
                <a:cs typeface="Montserrat Medium"/>
                <a:sym typeface="Montserrat Medium"/>
              </a:rPr>
              <a:t>Tampa Bay-St.Pete-Clearwater, FL MSA</a:t>
            </a:r>
            <a:endParaRPr sz="1200">
              <a:latin typeface="Montserrat Medium"/>
              <a:ea typeface="Montserrat Medium"/>
              <a:cs typeface="Montserrat Medium"/>
              <a:sym typeface="Montserrat Medium"/>
            </a:endParaRPr>
          </a:p>
        </p:txBody>
      </p:sp>
      <p:sp>
        <p:nvSpPr>
          <p:cNvPr id="543" name="Google Shape;543;p68"/>
          <p:cNvSpPr txBox="1"/>
          <p:nvPr/>
        </p:nvSpPr>
        <p:spPr>
          <a:xfrm>
            <a:off x="0" y="2816200"/>
            <a:ext cx="3516600" cy="369300"/>
          </a:xfrm>
          <a:prstGeom prst="rect">
            <a:avLst/>
          </a:prstGeom>
          <a:solidFill>
            <a:srgbClr val="6FA8DC"/>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Montserrat Medium"/>
                <a:ea typeface="Montserrat Medium"/>
                <a:cs typeface="Montserrat Medium"/>
                <a:sym typeface="Montserrat Medium"/>
              </a:rPr>
              <a:t>Portland-Vancouver-Hillsboro, OR-WA MSA</a:t>
            </a:r>
            <a:endParaRPr sz="1200">
              <a:latin typeface="Montserrat Medium"/>
              <a:ea typeface="Montserrat Medium"/>
              <a:cs typeface="Montserrat Medium"/>
              <a:sym typeface="Montserrat Medium"/>
            </a:endParaRPr>
          </a:p>
        </p:txBody>
      </p:sp>
      <p:sp>
        <p:nvSpPr>
          <p:cNvPr id="544" name="Google Shape;544;p68"/>
          <p:cNvSpPr txBox="1"/>
          <p:nvPr/>
        </p:nvSpPr>
        <p:spPr>
          <a:xfrm>
            <a:off x="-150" y="1544675"/>
            <a:ext cx="3516600" cy="554100"/>
          </a:xfrm>
          <a:prstGeom prst="rect">
            <a:avLst/>
          </a:prstGeom>
          <a:solidFill>
            <a:srgbClr val="6FA8DC"/>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Montserrat Medium"/>
                <a:ea typeface="Montserrat Medium"/>
                <a:cs typeface="Montserrat Medium"/>
                <a:sym typeface="Montserrat Medium"/>
              </a:rPr>
              <a:t>Nashville-Davidson-Murfreesboro-Franklin, TN MSA</a:t>
            </a:r>
            <a:endParaRPr sz="1200">
              <a:latin typeface="Montserrat Medium"/>
              <a:ea typeface="Montserrat Medium"/>
              <a:cs typeface="Montserrat Medium"/>
              <a:sym typeface="Montserrat Medium"/>
            </a:endParaRPr>
          </a:p>
        </p:txBody>
      </p:sp>
      <p:sp>
        <p:nvSpPr>
          <p:cNvPr id="545" name="Google Shape;545;p68"/>
          <p:cNvSpPr txBox="1"/>
          <p:nvPr/>
        </p:nvSpPr>
        <p:spPr>
          <a:xfrm>
            <a:off x="0" y="3913200"/>
            <a:ext cx="3516600" cy="369300"/>
          </a:xfrm>
          <a:prstGeom prst="rect">
            <a:avLst/>
          </a:prstGeom>
          <a:solidFill>
            <a:srgbClr val="6FA8DC"/>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Montserrat Medium"/>
                <a:ea typeface="Montserrat Medium"/>
                <a:cs typeface="Montserrat Medium"/>
                <a:sym typeface="Montserrat Medium"/>
              </a:rPr>
              <a:t>San Antonio-New Braunfels, TX MSA</a:t>
            </a:r>
            <a:endParaRPr sz="1200">
              <a:latin typeface="Montserrat Medium"/>
              <a:ea typeface="Montserrat Medium"/>
              <a:cs typeface="Montserrat Medium"/>
              <a:sym typeface="Montserrat Medium"/>
            </a:endParaRPr>
          </a:p>
        </p:txBody>
      </p:sp>
      <p:sp>
        <p:nvSpPr>
          <p:cNvPr id="546" name="Google Shape;546;p68"/>
          <p:cNvSpPr txBox="1"/>
          <p:nvPr/>
        </p:nvSpPr>
        <p:spPr>
          <a:xfrm>
            <a:off x="0" y="457925"/>
            <a:ext cx="3516600" cy="369300"/>
          </a:xfrm>
          <a:prstGeom prst="rect">
            <a:avLst/>
          </a:prstGeom>
          <a:solidFill>
            <a:srgbClr val="6FA8DC"/>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Montserrat Medium"/>
                <a:ea typeface="Montserrat Medium"/>
                <a:cs typeface="Montserrat Medium"/>
                <a:sym typeface="Montserrat Medium"/>
              </a:rPr>
              <a:t>Charlotte-Concord-Gastonia, NC-SC MSA</a:t>
            </a:r>
            <a:endParaRPr sz="1200">
              <a:latin typeface="Montserrat Medium"/>
              <a:ea typeface="Montserrat Medium"/>
              <a:cs typeface="Montserrat Medium"/>
              <a:sym typeface="Montserrat Medium"/>
            </a:endParaRPr>
          </a:p>
        </p:txBody>
      </p:sp>
      <p:sp>
        <p:nvSpPr>
          <p:cNvPr id="547" name="Google Shape;547;p68"/>
          <p:cNvSpPr txBox="1"/>
          <p:nvPr/>
        </p:nvSpPr>
        <p:spPr>
          <a:xfrm>
            <a:off x="85850" y="1016600"/>
            <a:ext cx="3349800" cy="4926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 sz="1000">
                <a:solidFill>
                  <a:srgbClr val="FFFFFF"/>
                </a:solidFill>
                <a:highlight>
                  <a:srgbClr val="6AA84F"/>
                </a:highlight>
                <a:latin typeface="Montserrat Medium"/>
                <a:ea typeface="Montserrat Medium"/>
                <a:cs typeface="Montserrat Medium"/>
                <a:sym typeface="Montserrat Medium"/>
              </a:rPr>
              <a:t>	</a:t>
            </a:r>
            <a:endParaRPr sz="1000">
              <a:solidFill>
                <a:srgbClr val="FFFFFF"/>
              </a:solidFill>
              <a:highlight>
                <a:srgbClr val="6AA84F"/>
              </a:highlight>
              <a:latin typeface="Montserrat Medium"/>
              <a:ea typeface="Montserrat Medium"/>
              <a:cs typeface="Montserrat Medium"/>
              <a:sym typeface="Montserrat Medium"/>
            </a:endParaRPr>
          </a:p>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Total over 5 years: </a:t>
            </a:r>
            <a:r>
              <a:rPr lang="en" sz="1000">
                <a:highlight>
                  <a:srgbClr val="00FF00"/>
                </a:highlight>
                <a:latin typeface="Montserrat Medium"/>
                <a:ea typeface="Montserrat Medium"/>
                <a:cs typeface="Montserrat Medium"/>
                <a:sym typeface="Montserrat Medium"/>
              </a:rPr>
              <a:t>2,076</a:t>
            </a:r>
            <a:r>
              <a:rPr lang="en" sz="1000">
                <a:solidFill>
                  <a:srgbClr val="FFFFFF"/>
                </a:solidFill>
                <a:latin typeface="Montserrat Medium"/>
                <a:ea typeface="Montserrat Medium"/>
                <a:cs typeface="Montserrat Medium"/>
                <a:sym typeface="Montserrat Medium"/>
              </a:rPr>
              <a:t>, AAGR: .14%</a:t>
            </a:r>
            <a:endParaRPr sz="1000">
              <a:solidFill>
                <a:srgbClr val="FFFFFF"/>
              </a:solidFill>
              <a:latin typeface="Montserrat Medium"/>
              <a:ea typeface="Montserrat Medium"/>
              <a:cs typeface="Montserrat Medium"/>
              <a:sym typeface="Montserrat Medium"/>
            </a:endParaRPr>
          </a:p>
        </p:txBody>
      </p:sp>
      <p:sp>
        <p:nvSpPr>
          <p:cNvPr id="548" name="Google Shape;548;p68"/>
          <p:cNvSpPr txBox="1"/>
          <p:nvPr/>
        </p:nvSpPr>
        <p:spPr>
          <a:xfrm>
            <a:off x="28325" y="2297775"/>
            <a:ext cx="3349800" cy="4926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 sz="1000">
                <a:solidFill>
                  <a:srgbClr val="FFFFFF"/>
                </a:solidFill>
                <a:highlight>
                  <a:srgbClr val="6AA84F"/>
                </a:highlight>
                <a:latin typeface="Montserrat Medium"/>
                <a:ea typeface="Montserrat Medium"/>
                <a:cs typeface="Montserrat Medium"/>
                <a:sym typeface="Montserrat Medium"/>
              </a:rPr>
              <a:t>	</a:t>
            </a:r>
            <a:endParaRPr sz="1000">
              <a:solidFill>
                <a:srgbClr val="FFFFFF"/>
              </a:solidFill>
              <a:highlight>
                <a:srgbClr val="6AA84F"/>
              </a:highlight>
              <a:latin typeface="Montserrat Medium"/>
              <a:ea typeface="Montserrat Medium"/>
              <a:cs typeface="Montserrat Medium"/>
              <a:sym typeface="Montserrat Medium"/>
            </a:endParaRPr>
          </a:p>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Total over 5 years: </a:t>
            </a:r>
            <a:r>
              <a:rPr lang="en" sz="1000">
                <a:highlight>
                  <a:srgbClr val="00FF00"/>
                </a:highlight>
                <a:latin typeface="Montserrat Medium"/>
                <a:ea typeface="Montserrat Medium"/>
                <a:cs typeface="Montserrat Medium"/>
                <a:sym typeface="Montserrat Medium"/>
              </a:rPr>
              <a:t>1,1133</a:t>
            </a:r>
            <a:r>
              <a:rPr lang="en" sz="1000">
                <a:solidFill>
                  <a:srgbClr val="FFFFFF"/>
                </a:solidFill>
                <a:latin typeface="Montserrat Medium"/>
                <a:ea typeface="Montserrat Medium"/>
                <a:cs typeface="Montserrat Medium"/>
                <a:sym typeface="Montserrat Medium"/>
              </a:rPr>
              <a:t>, AAGR: .01%</a:t>
            </a:r>
            <a:endParaRPr sz="1000">
              <a:solidFill>
                <a:srgbClr val="FFFFFF"/>
              </a:solidFill>
              <a:latin typeface="Montserrat Medium"/>
              <a:ea typeface="Montserrat Medium"/>
              <a:cs typeface="Montserrat Medium"/>
              <a:sym typeface="Montserrat Medium"/>
            </a:endParaRPr>
          </a:p>
        </p:txBody>
      </p:sp>
      <p:sp>
        <p:nvSpPr>
          <p:cNvPr id="549" name="Google Shape;549;p68"/>
          <p:cNvSpPr txBox="1"/>
          <p:nvPr/>
        </p:nvSpPr>
        <p:spPr>
          <a:xfrm>
            <a:off x="85850" y="3380000"/>
            <a:ext cx="3349800" cy="4926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 sz="1000">
                <a:solidFill>
                  <a:srgbClr val="FFFFFF"/>
                </a:solidFill>
                <a:highlight>
                  <a:srgbClr val="6AA84F"/>
                </a:highlight>
                <a:latin typeface="Montserrat Medium"/>
                <a:ea typeface="Montserrat Medium"/>
                <a:cs typeface="Montserrat Medium"/>
                <a:sym typeface="Montserrat Medium"/>
              </a:rPr>
              <a:t>	</a:t>
            </a:r>
            <a:endParaRPr sz="1000">
              <a:solidFill>
                <a:srgbClr val="FFFFFF"/>
              </a:solidFill>
              <a:highlight>
                <a:srgbClr val="6AA84F"/>
              </a:highlight>
              <a:latin typeface="Montserrat Medium"/>
              <a:ea typeface="Montserrat Medium"/>
              <a:cs typeface="Montserrat Medium"/>
              <a:sym typeface="Montserrat Medium"/>
            </a:endParaRPr>
          </a:p>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Total over 5 years: </a:t>
            </a:r>
            <a:r>
              <a:rPr lang="en" sz="1000">
                <a:highlight>
                  <a:srgbClr val="00FF00"/>
                </a:highlight>
                <a:latin typeface="Montserrat Medium"/>
                <a:ea typeface="Montserrat Medium"/>
                <a:cs typeface="Montserrat Medium"/>
                <a:sym typeface="Montserrat Medium"/>
              </a:rPr>
              <a:t>9,829</a:t>
            </a:r>
            <a:r>
              <a:rPr lang="en" sz="1000">
                <a:solidFill>
                  <a:srgbClr val="FFFFFF"/>
                </a:solidFill>
                <a:latin typeface="Montserrat Medium"/>
                <a:ea typeface="Montserrat Medium"/>
                <a:cs typeface="Montserrat Medium"/>
                <a:sym typeface="Montserrat Medium"/>
              </a:rPr>
              <a:t>, AAGR: .05%</a:t>
            </a:r>
            <a:endParaRPr sz="1000">
              <a:solidFill>
                <a:srgbClr val="FFFFFF"/>
              </a:solidFill>
              <a:latin typeface="Montserrat Medium"/>
              <a:ea typeface="Montserrat Medium"/>
              <a:cs typeface="Montserrat Medium"/>
              <a:sym typeface="Montserrat Medium"/>
            </a:endParaRPr>
          </a:p>
        </p:txBody>
      </p:sp>
      <p:sp>
        <p:nvSpPr>
          <p:cNvPr id="550" name="Google Shape;550;p68"/>
          <p:cNvSpPr txBox="1"/>
          <p:nvPr/>
        </p:nvSpPr>
        <p:spPr>
          <a:xfrm>
            <a:off x="83400" y="4323100"/>
            <a:ext cx="3349800" cy="6465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endParaRPr sz="1000">
              <a:solidFill>
                <a:srgbClr val="FFFFFF"/>
              </a:solidFill>
              <a:latin typeface="Montserrat Medium"/>
              <a:ea typeface="Montserrat Medium"/>
              <a:cs typeface="Montserrat Medium"/>
              <a:sym typeface="Montserrat Medium"/>
            </a:endParaRPr>
          </a:p>
          <a:p>
            <a:pPr marL="457200" lvl="0" indent="0" algn="l" rtl="0">
              <a:spcBef>
                <a:spcPts val="0"/>
              </a:spcBef>
              <a:spcAft>
                <a:spcPts val="0"/>
              </a:spcAft>
              <a:buNone/>
            </a:pPr>
            <a:r>
              <a:rPr lang="en" sz="1000">
                <a:solidFill>
                  <a:srgbClr val="FFFFFF"/>
                </a:solidFill>
                <a:highlight>
                  <a:srgbClr val="6AA84F"/>
                </a:highlight>
                <a:latin typeface="Montserrat Medium"/>
                <a:ea typeface="Montserrat Medium"/>
                <a:cs typeface="Montserrat Medium"/>
                <a:sym typeface="Montserrat Medium"/>
              </a:rPr>
              <a:t>	</a:t>
            </a:r>
            <a:endParaRPr sz="1000">
              <a:solidFill>
                <a:srgbClr val="FFFFFF"/>
              </a:solidFill>
              <a:highlight>
                <a:srgbClr val="6AA84F"/>
              </a:highlight>
              <a:latin typeface="Montserrat Medium"/>
              <a:ea typeface="Montserrat Medium"/>
              <a:cs typeface="Montserrat Medium"/>
              <a:sym typeface="Montserrat Medium"/>
            </a:endParaRPr>
          </a:p>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Total over 5 years: </a:t>
            </a:r>
            <a:r>
              <a:rPr lang="en" sz="1000">
                <a:highlight>
                  <a:srgbClr val="00FF00"/>
                </a:highlight>
                <a:latin typeface="Montserrat Medium"/>
                <a:ea typeface="Montserrat Medium"/>
                <a:cs typeface="Montserrat Medium"/>
                <a:sym typeface="Montserrat Medium"/>
              </a:rPr>
              <a:t>2,061</a:t>
            </a:r>
            <a:r>
              <a:rPr lang="en" sz="1000">
                <a:solidFill>
                  <a:srgbClr val="FFFFFF"/>
                </a:solidFill>
                <a:latin typeface="Montserrat Medium"/>
                <a:ea typeface="Montserrat Medium"/>
                <a:cs typeface="Montserrat Medium"/>
                <a:sym typeface="Montserrat Medium"/>
              </a:rPr>
              <a:t>, AAGR: 0.07%</a:t>
            </a:r>
            <a:endParaRPr sz="1000">
              <a:solidFill>
                <a:srgbClr val="FFFFFF"/>
              </a:solidFill>
              <a:latin typeface="Montserrat Medium"/>
              <a:ea typeface="Montserrat Medium"/>
              <a:cs typeface="Montserrat Medium"/>
              <a:sym typeface="Montserrat Medium"/>
            </a:endParaRPr>
          </a:p>
        </p:txBody>
      </p:sp>
      <p:sp>
        <p:nvSpPr>
          <p:cNvPr id="551" name="Google Shape;551;p68"/>
          <p:cNvSpPr txBox="1"/>
          <p:nvPr/>
        </p:nvSpPr>
        <p:spPr>
          <a:xfrm>
            <a:off x="4087800" y="898175"/>
            <a:ext cx="3349800" cy="6465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endParaRPr sz="1000">
              <a:solidFill>
                <a:srgbClr val="FFFFFF"/>
              </a:solidFill>
              <a:latin typeface="Montserrat Medium"/>
              <a:ea typeface="Montserrat Medium"/>
              <a:cs typeface="Montserrat Medium"/>
              <a:sym typeface="Montserrat Medium"/>
            </a:endParaRPr>
          </a:p>
          <a:p>
            <a:pPr marL="457200" lvl="0" indent="0" algn="l" rtl="0">
              <a:spcBef>
                <a:spcPts val="0"/>
              </a:spcBef>
              <a:spcAft>
                <a:spcPts val="0"/>
              </a:spcAft>
              <a:buNone/>
            </a:pPr>
            <a:r>
              <a:rPr lang="en" sz="1000">
                <a:solidFill>
                  <a:srgbClr val="FFFFFF"/>
                </a:solidFill>
                <a:highlight>
                  <a:srgbClr val="6AA84F"/>
                </a:highlight>
                <a:latin typeface="Montserrat Medium"/>
                <a:ea typeface="Montserrat Medium"/>
                <a:cs typeface="Montserrat Medium"/>
                <a:sym typeface="Montserrat Medium"/>
              </a:rPr>
              <a:t>	</a:t>
            </a:r>
            <a:endParaRPr sz="1000">
              <a:solidFill>
                <a:srgbClr val="FFFFFF"/>
              </a:solidFill>
              <a:highlight>
                <a:srgbClr val="6AA84F"/>
              </a:highlight>
              <a:latin typeface="Montserrat Medium"/>
              <a:ea typeface="Montserrat Medium"/>
              <a:cs typeface="Montserrat Medium"/>
              <a:sym typeface="Montserrat Medium"/>
            </a:endParaRPr>
          </a:p>
          <a:p>
            <a:pPr marL="457200" lvl="0" indent="-292100" algn="l" rtl="0">
              <a:spcBef>
                <a:spcPts val="0"/>
              </a:spcBef>
              <a:spcAft>
                <a:spcPts val="0"/>
              </a:spcAft>
              <a:buClr>
                <a:srgbClr val="FFFFFF"/>
              </a:buClr>
              <a:buSzPts val="1000"/>
              <a:buFont typeface="Montserrat Medium"/>
              <a:buChar char="●"/>
            </a:pPr>
            <a:r>
              <a:rPr lang="en" sz="1000">
                <a:solidFill>
                  <a:srgbClr val="FFFFFF"/>
                </a:solidFill>
                <a:latin typeface="Montserrat Medium"/>
                <a:ea typeface="Montserrat Medium"/>
                <a:cs typeface="Montserrat Medium"/>
                <a:sym typeface="Montserrat Medium"/>
              </a:rPr>
              <a:t>Total over 5 years: </a:t>
            </a:r>
            <a:r>
              <a:rPr lang="en" sz="1000">
                <a:highlight>
                  <a:srgbClr val="00FF00"/>
                </a:highlight>
                <a:latin typeface="Montserrat Medium"/>
                <a:ea typeface="Montserrat Medium"/>
                <a:cs typeface="Montserrat Medium"/>
                <a:sym typeface="Montserrat Medium"/>
              </a:rPr>
              <a:t>2,971</a:t>
            </a:r>
            <a:r>
              <a:rPr lang="en" sz="1000">
                <a:solidFill>
                  <a:srgbClr val="FFFFFF"/>
                </a:solidFill>
                <a:latin typeface="Montserrat Medium"/>
                <a:ea typeface="Montserrat Medium"/>
                <a:cs typeface="Montserrat Medium"/>
                <a:sym typeface="Montserrat Medium"/>
              </a:rPr>
              <a:t>, AAGR: 0.07%</a:t>
            </a:r>
            <a:endParaRPr sz="1000">
              <a:solidFill>
                <a:srgbClr val="FFFFFF"/>
              </a:solidFill>
              <a:latin typeface="Montserrat Medium"/>
              <a:ea typeface="Montserrat Medium"/>
              <a:cs typeface="Montserrat Medium"/>
              <a:sym typeface="Montserrat Medium"/>
            </a:endParaRPr>
          </a:p>
        </p:txBody>
      </p:sp>
      <p:sp>
        <p:nvSpPr>
          <p:cNvPr id="552" name="Google Shape;552;p68"/>
          <p:cNvSpPr/>
          <p:nvPr/>
        </p:nvSpPr>
        <p:spPr>
          <a:xfrm>
            <a:off x="4747738" y="1986338"/>
            <a:ext cx="707700" cy="646500"/>
          </a:xfrm>
          <a:prstGeom prst="ellipse">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53" name="Google Shape;553;p68"/>
          <p:cNvCxnSpPr/>
          <p:nvPr/>
        </p:nvCxnSpPr>
        <p:spPr>
          <a:xfrm>
            <a:off x="4087800" y="2177150"/>
            <a:ext cx="7800" cy="2223900"/>
          </a:xfrm>
          <a:prstGeom prst="straightConnector1">
            <a:avLst/>
          </a:prstGeom>
          <a:noFill/>
          <a:ln w="9525" cap="flat" cmpd="sng">
            <a:solidFill>
              <a:srgbClr val="FF0000"/>
            </a:solidFill>
            <a:prstDash val="solid"/>
            <a:round/>
            <a:headEnd type="none" w="med" len="med"/>
            <a:tailEnd type="triangle" w="med" len="med"/>
          </a:ln>
        </p:spPr>
      </p:cxnSp>
      <p:sp>
        <p:nvSpPr>
          <p:cNvPr id="554" name="Google Shape;554;p68"/>
          <p:cNvSpPr txBox="1"/>
          <p:nvPr/>
        </p:nvSpPr>
        <p:spPr>
          <a:xfrm>
            <a:off x="3740000" y="1959425"/>
            <a:ext cx="9174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rgbClr val="FFFFFF"/>
                </a:solidFill>
                <a:latin typeface="Montserrat Medium"/>
                <a:ea typeface="Montserrat Medium"/>
                <a:cs typeface="Montserrat Medium"/>
                <a:sym typeface="Montserrat Medium"/>
              </a:rPr>
              <a:t>Highest AAGR</a:t>
            </a:r>
            <a:endParaRPr sz="800">
              <a:solidFill>
                <a:srgbClr val="FFFFFF"/>
              </a:solidFill>
              <a:latin typeface="Montserrat Medium"/>
              <a:ea typeface="Montserrat Medium"/>
              <a:cs typeface="Montserrat Medium"/>
              <a:sym typeface="Montserrat Medium"/>
            </a:endParaRPr>
          </a:p>
        </p:txBody>
      </p:sp>
      <p:sp>
        <p:nvSpPr>
          <p:cNvPr id="555" name="Google Shape;555;p68"/>
          <p:cNvSpPr txBox="1"/>
          <p:nvPr/>
        </p:nvSpPr>
        <p:spPr>
          <a:xfrm>
            <a:off x="3740000" y="4401050"/>
            <a:ext cx="9174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rgbClr val="FFFFFF"/>
                </a:solidFill>
                <a:latin typeface="Montserrat Medium"/>
                <a:ea typeface="Montserrat Medium"/>
                <a:cs typeface="Montserrat Medium"/>
                <a:sym typeface="Montserrat Medium"/>
              </a:rPr>
              <a:t>Lowest AAGR</a:t>
            </a:r>
            <a:endParaRPr sz="800">
              <a:solidFill>
                <a:srgbClr val="FFFFFF"/>
              </a:solidFill>
              <a:latin typeface="Montserrat Medium"/>
              <a:ea typeface="Montserrat Medium"/>
              <a:cs typeface="Montserrat Medium"/>
              <a:sym typeface="Montserrat Medium"/>
            </a:endParaRPr>
          </a:p>
        </p:txBody>
      </p:sp>
      <p:sp>
        <p:nvSpPr>
          <p:cNvPr id="556" name="Google Shape;556;p68"/>
          <p:cNvSpPr/>
          <p:nvPr/>
        </p:nvSpPr>
        <p:spPr>
          <a:xfrm>
            <a:off x="4947000" y="2886163"/>
            <a:ext cx="707700" cy="646500"/>
          </a:xfrm>
          <a:prstGeom prst="ellipse">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68"/>
          <p:cNvSpPr/>
          <p:nvPr/>
        </p:nvSpPr>
        <p:spPr>
          <a:xfrm>
            <a:off x="4747750" y="3661988"/>
            <a:ext cx="707700" cy="646500"/>
          </a:xfrm>
          <a:prstGeom prst="ellipse">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68"/>
          <p:cNvSpPr/>
          <p:nvPr/>
        </p:nvSpPr>
        <p:spPr>
          <a:xfrm>
            <a:off x="4167450" y="2900813"/>
            <a:ext cx="707700" cy="646500"/>
          </a:xfrm>
          <a:prstGeom prst="ellipse">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68"/>
          <p:cNvSpPr/>
          <p:nvPr/>
        </p:nvSpPr>
        <p:spPr>
          <a:xfrm>
            <a:off x="4750200" y="4401050"/>
            <a:ext cx="707700" cy="646500"/>
          </a:xfrm>
          <a:prstGeom prst="ellipse">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68"/>
          <p:cNvSpPr txBox="1"/>
          <p:nvPr/>
        </p:nvSpPr>
        <p:spPr>
          <a:xfrm>
            <a:off x="4803588" y="2136588"/>
            <a:ext cx="801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FFFFFF"/>
                </a:solidFill>
                <a:latin typeface="Montserrat Medium"/>
                <a:ea typeface="Montserrat Medium"/>
                <a:cs typeface="Montserrat Medium"/>
                <a:sym typeface="Montserrat Medium"/>
              </a:rPr>
              <a:t>.14%</a:t>
            </a:r>
            <a:endParaRPr sz="1100">
              <a:solidFill>
                <a:srgbClr val="FFFFFF"/>
              </a:solidFill>
              <a:latin typeface="Montserrat Medium"/>
              <a:ea typeface="Montserrat Medium"/>
              <a:cs typeface="Montserrat Medium"/>
              <a:sym typeface="Montserrat Medium"/>
            </a:endParaRPr>
          </a:p>
        </p:txBody>
      </p:sp>
      <p:sp>
        <p:nvSpPr>
          <p:cNvPr id="561" name="Google Shape;561;p68"/>
          <p:cNvSpPr txBox="1"/>
          <p:nvPr/>
        </p:nvSpPr>
        <p:spPr>
          <a:xfrm>
            <a:off x="5750800" y="2086538"/>
            <a:ext cx="2216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FFFF"/>
                </a:solidFill>
                <a:latin typeface="Montserrat Medium"/>
                <a:ea typeface="Montserrat Medium"/>
                <a:cs typeface="Montserrat Medium"/>
                <a:sym typeface="Montserrat Medium"/>
              </a:rPr>
              <a:t>Charlotte MSA AAGR</a:t>
            </a:r>
            <a:endParaRPr>
              <a:solidFill>
                <a:srgbClr val="FFFFFF"/>
              </a:solidFill>
              <a:latin typeface="Montserrat Medium"/>
              <a:ea typeface="Montserrat Medium"/>
              <a:cs typeface="Montserrat Medium"/>
              <a:sym typeface="Montserrat Medium"/>
            </a:endParaRPr>
          </a:p>
        </p:txBody>
      </p:sp>
      <p:sp>
        <p:nvSpPr>
          <p:cNvPr id="562" name="Google Shape;562;p68"/>
          <p:cNvSpPr txBox="1"/>
          <p:nvPr/>
        </p:nvSpPr>
        <p:spPr>
          <a:xfrm>
            <a:off x="5813625" y="4524188"/>
            <a:ext cx="2216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FFFF"/>
                </a:solidFill>
                <a:latin typeface="Montserrat Medium"/>
                <a:ea typeface="Montserrat Medium"/>
                <a:cs typeface="Montserrat Medium"/>
                <a:sym typeface="Montserrat Medium"/>
              </a:rPr>
              <a:t>Nashville MSA AAGR</a:t>
            </a:r>
            <a:endParaRPr>
              <a:solidFill>
                <a:srgbClr val="FFFFFF"/>
              </a:solidFill>
              <a:latin typeface="Montserrat Medium"/>
              <a:ea typeface="Montserrat Medium"/>
              <a:cs typeface="Montserrat Medium"/>
              <a:sym typeface="Montserrat Medium"/>
            </a:endParaRPr>
          </a:p>
        </p:txBody>
      </p:sp>
      <p:sp>
        <p:nvSpPr>
          <p:cNvPr id="563" name="Google Shape;563;p68"/>
          <p:cNvSpPr txBox="1"/>
          <p:nvPr/>
        </p:nvSpPr>
        <p:spPr>
          <a:xfrm>
            <a:off x="5813625" y="3799825"/>
            <a:ext cx="2216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FFFF"/>
                </a:solidFill>
                <a:latin typeface="Montserrat Medium"/>
                <a:ea typeface="Montserrat Medium"/>
                <a:cs typeface="Montserrat Medium"/>
                <a:sym typeface="Montserrat Medium"/>
              </a:rPr>
              <a:t>Portland MSA AAGR</a:t>
            </a:r>
            <a:endParaRPr>
              <a:solidFill>
                <a:srgbClr val="FFFFFF"/>
              </a:solidFill>
              <a:latin typeface="Montserrat Medium"/>
              <a:ea typeface="Montserrat Medium"/>
              <a:cs typeface="Montserrat Medium"/>
              <a:sym typeface="Montserrat Medium"/>
            </a:endParaRPr>
          </a:p>
        </p:txBody>
      </p:sp>
      <p:sp>
        <p:nvSpPr>
          <p:cNvPr id="564" name="Google Shape;564;p68"/>
          <p:cNvSpPr txBox="1"/>
          <p:nvPr/>
        </p:nvSpPr>
        <p:spPr>
          <a:xfrm>
            <a:off x="5870850" y="3185488"/>
            <a:ext cx="2746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FFFF"/>
                </a:solidFill>
                <a:latin typeface="Montserrat Medium"/>
                <a:ea typeface="Montserrat Medium"/>
                <a:cs typeface="Montserrat Medium"/>
                <a:sym typeface="Montserrat Medium"/>
              </a:rPr>
              <a:t>San Antonio MSA AAGR</a:t>
            </a:r>
            <a:endParaRPr>
              <a:solidFill>
                <a:srgbClr val="FFFFFF"/>
              </a:solidFill>
              <a:latin typeface="Montserrat Medium"/>
              <a:ea typeface="Montserrat Medium"/>
              <a:cs typeface="Montserrat Medium"/>
              <a:sym typeface="Montserrat Medium"/>
            </a:endParaRPr>
          </a:p>
        </p:txBody>
      </p:sp>
      <p:sp>
        <p:nvSpPr>
          <p:cNvPr id="565" name="Google Shape;565;p68"/>
          <p:cNvSpPr txBox="1"/>
          <p:nvPr/>
        </p:nvSpPr>
        <p:spPr>
          <a:xfrm>
            <a:off x="5870850" y="2943175"/>
            <a:ext cx="2873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FFFF"/>
                </a:solidFill>
                <a:latin typeface="Montserrat Medium"/>
                <a:ea typeface="Montserrat Medium"/>
                <a:cs typeface="Montserrat Medium"/>
                <a:sym typeface="Montserrat Medium"/>
              </a:rPr>
              <a:t>Tampa Bay MSA AAGR</a:t>
            </a:r>
            <a:endParaRPr>
              <a:solidFill>
                <a:srgbClr val="FFFFFF"/>
              </a:solidFill>
              <a:latin typeface="Montserrat Medium"/>
              <a:ea typeface="Montserrat Medium"/>
              <a:cs typeface="Montserrat Medium"/>
              <a:sym typeface="Montserrat Medium"/>
            </a:endParaRPr>
          </a:p>
        </p:txBody>
      </p:sp>
      <p:sp>
        <p:nvSpPr>
          <p:cNvPr id="566" name="Google Shape;566;p68"/>
          <p:cNvSpPr txBox="1"/>
          <p:nvPr/>
        </p:nvSpPr>
        <p:spPr>
          <a:xfrm>
            <a:off x="4972500" y="3022888"/>
            <a:ext cx="801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FFFFFF"/>
                </a:solidFill>
                <a:latin typeface="Montserrat Medium"/>
                <a:ea typeface="Montserrat Medium"/>
                <a:cs typeface="Montserrat Medium"/>
                <a:sym typeface="Montserrat Medium"/>
              </a:rPr>
              <a:t>.07%</a:t>
            </a:r>
            <a:endParaRPr sz="1100">
              <a:solidFill>
                <a:srgbClr val="FFFFFF"/>
              </a:solidFill>
              <a:latin typeface="Montserrat Medium"/>
              <a:ea typeface="Montserrat Medium"/>
              <a:cs typeface="Montserrat Medium"/>
              <a:sym typeface="Montserrat Medium"/>
            </a:endParaRPr>
          </a:p>
        </p:txBody>
      </p:sp>
      <p:sp>
        <p:nvSpPr>
          <p:cNvPr id="567" name="Google Shape;567;p68"/>
          <p:cNvSpPr txBox="1"/>
          <p:nvPr/>
        </p:nvSpPr>
        <p:spPr>
          <a:xfrm>
            <a:off x="4805275" y="4556025"/>
            <a:ext cx="801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FFFFFF"/>
                </a:solidFill>
                <a:latin typeface="Montserrat Medium"/>
                <a:ea typeface="Montserrat Medium"/>
                <a:cs typeface="Montserrat Medium"/>
                <a:sym typeface="Montserrat Medium"/>
              </a:rPr>
              <a:t>0.01%</a:t>
            </a:r>
            <a:endParaRPr sz="1100">
              <a:solidFill>
                <a:srgbClr val="FFFFFF"/>
              </a:solidFill>
              <a:latin typeface="Montserrat Medium"/>
              <a:ea typeface="Montserrat Medium"/>
              <a:cs typeface="Montserrat Medium"/>
              <a:sym typeface="Montserrat Medium"/>
            </a:endParaRPr>
          </a:p>
        </p:txBody>
      </p:sp>
      <p:sp>
        <p:nvSpPr>
          <p:cNvPr id="568" name="Google Shape;568;p68"/>
          <p:cNvSpPr txBox="1"/>
          <p:nvPr/>
        </p:nvSpPr>
        <p:spPr>
          <a:xfrm>
            <a:off x="4257000" y="3039413"/>
            <a:ext cx="801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FFFFFF"/>
                </a:solidFill>
                <a:latin typeface="Montserrat Medium"/>
                <a:ea typeface="Montserrat Medium"/>
                <a:cs typeface="Montserrat Medium"/>
                <a:sym typeface="Montserrat Medium"/>
              </a:rPr>
              <a:t>.07%</a:t>
            </a:r>
            <a:endParaRPr sz="1100">
              <a:solidFill>
                <a:srgbClr val="FFFFFF"/>
              </a:solidFill>
              <a:latin typeface="Montserrat Medium"/>
              <a:ea typeface="Montserrat Medium"/>
              <a:cs typeface="Montserrat Medium"/>
              <a:sym typeface="Montserrat Medium"/>
            </a:endParaRPr>
          </a:p>
        </p:txBody>
      </p:sp>
      <p:sp>
        <p:nvSpPr>
          <p:cNvPr id="569" name="Google Shape;569;p68"/>
          <p:cNvSpPr txBox="1"/>
          <p:nvPr/>
        </p:nvSpPr>
        <p:spPr>
          <a:xfrm>
            <a:off x="4747750" y="3815275"/>
            <a:ext cx="801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FFFFFF"/>
                </a:solidFill>
                <a:latin typeface="Montserrat Medium"/>
                <a:ea typeface="Montserrat Medium"/>
                <a:cs typeface="Montserrat Medium"/>
                <a:sym typeface="Montserrat Medium"/>
              </a:rPr>
              <a:t>.05%</a:t>
            </a:r>
            <a:endParaRPr sz="1100">
              <a:solidFill>
                <a:srgbClr val="FFFFFF"/>
              </a:solidFill>
              <a:latin typeface="Montserrat Medium"/>
              <a:ea typeface="Montserrat Medium"/>
              <a:cs typeface="Montserrat Medium"/>
              <a:sym typeface="Montserrat Medium"/>
            </a:endParaRPr>
          </a:p>
        </p:txBody>
      </p:sp>
      <p:pic>
        <p:nvPicPr>
          <p:cNvPr id="570" name="Google Shape;570;p68"/>
          <p:cNvPicPr preferRelativeResize="0"/>
          <p:nvPr/>
        </p:nvPicPr>
        <p:blipFill>
          <a:blip r:embed="rId3">
            <a:alphaModFix/>
          </a:blip>
          <a:stretch>
            <a:fillRect/>
          </a:stretch>
        </p:blipFill>
        <p:spPr>
          <a:xfrm>
            <a:off x="468300" y="905677"/>
            <a:ext cx="2304325" cy="269275"/>
          </a:xfrm>
          <a:prstGeom prst="rect">
            <a:avLst/>
          </a:prstGeom>
          <a:noFill/>
          <a:ln>
            <a:noFill/>
          </a:ln>
        </p:spPr>
      </p:pic>
      <p:pic>
        <p:nvPicPr>
          <p:cNvPr id="571" name="Google Shape;571;p68"/>
          <p:cNvPicPr preferRelativeResize="0"/>
          <p:nvPr/>
        </p:nvPicPr>
        <p:blipFill>
          <a:blip r:embed="rId4">
            <a:alphaModFix/>
          </a:blip>
          <a:stretch>
            <a:fillRect/>
          </a:stretch>
        </p:blipFill>
        <p:spPr>
          <a:xfrm>
            <a:off x="519131" y="2177144"/>
            <a:ext cx="2368175" cy="221875"/>
          </a:xfrm>
          <a:prstGeom prst="rect">
            <a:avLst/>
          </a:prstGeom>
          <a:noFill/>
          <a:ln>
            <a:noFill/>
          </a:ln>
        </p:spPr>
      </p:pic>
      <p:pic>
        <p:nvPicPr>
          <p:cNvPr id="572" name="Google Shape;572;p68"/>
          <p:cNvPicPr preferRelativeResize="0"/>
          <p:nvPr/>
        </p:nvPicPr>
        <p:blipFill>
          <a:blip r:embed="rId5">
            <a:alphaModFix/>
          </a:blip>
          <a:stretch>
            <a:fillRect/>
          </a:stretch>
        </p:blipFill>
        <p:spPr>
          <a:xfrm>
            <a:off x="247363" y="3290222"/>
            <a:ext cx="2746200" cy="279197"/>
          </a:xfrm>
          <a:prstGeom prst="rect">
            <a:avLst/>
          </a:prstGeom>
          <a:noFill/>
          <a:ln>
            <a:noFill/>
          </a:ln>
        </p:spPr>
      </p:pic>
      <p:pic>
        <p:nvPicPr>
          <p:cNvPr id="573" name="Google Shape;573;p68"/>
          <p:cNvPicPr preferRelativeResize="0"/>
          <p:nvPr/>
        </p:nvPicPr>
        <p:blipFill>
          <a:blip r:embed="rId6">
            <a:alphaModFix/>
          </a:blip>
          <a:stretch>
            <a:fillRect/>
          </a:stretch>
        </p:blipFill>
        <p:spPr>
          <a:xfrm>
            <a:off x="290055" y="4361050"/>
            <a:ext cx="2482571" cy="307800"/>
          </a:xfrm>
          <a:prstGeom prst="rect">
            <a:avLst/>
          </a:prstGeom>
          <a:noFill/>
          <a:ln>
            <a:noFill/>
          </a:ln>
        </p:spPr>
      </p:pic>
      <p:pic>
        <p:nvPicPr>
          <p:cNvPr id="574" name="Google Shape;574;p68"/>
          <p:cNvPicPr preferRelativeResize="0"/>
          <p:nvPr/>
        </p:nvPicPr>
        <p:blipFill>
          <a:blip r:embed="rId7">
            <a:alphaModFix/>
          </a:blip>
          <a:stretch>
            <a:fillRect/>
          </a:stretch>
        </p:blipFill>
        <p:spPr>
          <a:xfrm>
            <a:off x="4264355" y="934112"/>
            <a:ext cx="2996695" cy="3078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pic>
        <p:nvPicPr>
          <p:cNvPr id="579" name="Google Shape;579;p69"/>
          <p:cNvPicPr preferRelativeResize="0"/>
          <p:nvPr/>
        </p:nvPicPr>
        <p:blipFill>
          <a:blip r:embed="rId3">
            <a:alphaModFix amt="30000"/>
          </a:blip>
          <a:stretch>
            <a:fillRect/>
          </a:stretch>
        </p:blipFill>
        <p:spPr>
          <a:xfrm>
            <a:off x="0" y="0"/>
            <a:ext cx="9067800" cy="5143500"/>
          </a:xfrm>
          <a:prstGeom prst="rect">
            <a:avLst/>
          </a:prstGeom>
          <a:noFill/>
          <a:ln>
            <a:noFill/>
          </a:ln>
        </p:spPr>
      </p:pic>
      <p:sp>
        <p:nvSpPr>
          <p:cNvPr id="580" name="Google Shape;580;p69"/>
          <p:cNvSpPr txBox="1"/>
          <p:nvPr/>
        </p:nvSpPr>
        <p:spPr>
          <a:xfrm>
            <a:off x="152400" y="-29550"/>
            <a:ext cx="8763000" cy="52026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 sz="2000">
                <a:solidFill>
                  <a:srgbClr val="FFFFFF"/>
                </a:solidFill>
                <a:latin typeface="Montserrat Medium"/>
                <a:ea typeface="Montserrat Medium"/>
                <a:cs typeface="Montserrat Medium"/>
                <a:sym typeface="Montserrat Medium"/>
              </a:rPr>
              <a:t>Evidence Reasoning</a:t>
            </a:r>
            <a:endParaRPr sz="2000">
              <a:solidFill>
                <a:srgbClr val="FFFFFF"/>
              </a:solidFill>
              <a:latin typeface="Montserrat Medium"/>
              <a:ea typeface="Montserrat Medium"/>
              <a:cs typeface="Montserrat Medium"/>
              <a:sym typeface="Montserrat Medium"/>
            </a:endParaRPr>
          </a:p>
          <a:p>
            <a:pPr marL="457200" lvl="0" indent="0" algn="l" rtl="0">
              <a:spcBef>
                <a:spcPts val="0"/>
              </a:spcBef>
              <a:spcAft>
                <a:spcPts val="0"/>
              </a:spcAft>
              <a:buNone/>
            </a:pPr>
            <a:endParaRPr sz="2000">
              <a:solidFill>
                <a:srgbClr val="FFFFFF"/>
              </a:solidFill>
              <a:latin typeface="Montserrat Medium"/>
              <a:ea typeface="Montserrat Medium"/>
              <a:cs typeface="Montserrat Medium"/>
              <a:sym typeface="Montserrat Medium"/>
            </a:endParaRPr>
          </a:p>
          <a:p>
            <a:pPr marL="457200" lvl="0" indent="-311150" algn="l" rtl="0">
              <a:spcBef>
                <a:spcPts val="0"/>
              </a:spcBef>
              <a:spcAft>
                <a:spcPts val="0"/>
              </a:spcAft>
              <a:buClr>
                <a:srgbClr val="FFFFFF"/>
              </a:buClr>
              <a:buSzPts val="1300"/>
              <a:buFont typeface="Montserrat Medium"/>
              <a:buChar char="●"/>
            </a:pPr>
            <a:r>
              <a:rPr lang="en" sz="1300">
                <a:solidFill>
                  <a:srgbClr val="FFFFFF"/>
                </a:solidFill>
                <a:latin typeface="Montserrat Medium"/>
                <a:ea typeface="Montserrat Medium"/>
                <a:cs typeface="Montserrat Medium"/>
                <a:sym typeface="Montserrat Medium"/>
              </a:rPr>
              <a:t>MSA Income Comparison</a:t>
            </a:r>
            <a:endParaRPr sz="1300">
              <a:solidFill>
                <a:srgbClr val="FFFFFF"/>
              </a:solidFill>
              <a:latin typeface="Montserrat Medium"/>
              <a:ea typeface="Montserrat Medium"/>
              <a:cs typeface="Montserrat Medium"/>
              <a:sym typeface="Montserrat Medium"/>
            </a:endParaRPr>
          </a:p>
          <a:p>
            <a:pPr marL="914400" lvl="1" indent="-311150" algn="l" rtl="0">
              <a:spcBef>
                <a:spcPts val="0"/>
              </a:spcBef>
              <a:spcAft>
                <a:spcPts val="0"/>
              </a:spcAft>
              <a:buClr>
                <a:srgbClr val="FFFFFF"/>
              </a:buClr>
              <a:buSzPts val="1300"/>
              <a:buFont typeface="Montserrat Medium"/>
              <a:buChar char="○"/>
            </a:pPr>
            <a:r>
              <a:rPr lang="en" sz="1300">
                <a:solidFill>
                  <a:srgbClr val="FFFFFF"/>
                </a:solidFill>
                <a:latin typeface="Montserrat Medium"/>
                <a:ea typeface="Montserrat Medium"/>
                <a:cs typeface="Montserrat Medium"/>
                <a:sym typeface="Montserrat Medium"/>
              </a:rPr>
              <a:t>Tampa Bay MSA </a:t>
            </a:r>
            <a:r>
              <a:rPr lang="en" sz="1300">
                <a:solidFill>
                  <a:srgbClr val="FFFFFF"/>
                </a:solidFill>
                <a:latin typeface="Montserrat"/>
                <a:ea typeface="Montserrat"/>
                <a:cs typeface="Montserrat"/>
                <a:sym typeface="Montserrat"/>
              </a:rPr>
              <a:t>while having average growth in comparison (</a:t>
            </a:r>
            <a:r>
              <a:rPr lang="en" sz="1300" b="1">
                <a:solidFill>
                  <a:srgbClr val="FFFFFF"/>
                </a:solidFill>
                <a:latin typeface="Montserrat"/>
                <a:ea typeface="Montserrat"/>
                <a:cs typeface="Montserrat"/>
                <a:sym typeface="Montserrat"/>
              </a:rPr>
              <a:t>1.32% AAGR)</a:t>
            </a:r>
            <a:r>
              <a:rPr lang="en" sz="1300">
                <a:solidFill>
                  <a:srgbClr val="FFFFFF"/>
                </a:solidFill>
                <a:latin typeface="Montserrat"/>
                <a:ea typeface="Montserrat"/>
                <a:cs typeface="Montserrat"/>
                <a:sym typeface="Montserrat"/>
              </a:rPr>
              <a:t>, had the lowest median income of all the different MSA’s (</a:t>
            </a:r>
            <a:r>
              <a:rPr lang="en" sz="1300" b="1">
                <a:solidFill>
                  <a:srgbClr val="FFFFFF"/>
                </a:solidFill>
                <a:latin typeface="Montserrat"/>
                <a:ea typeface="Montserrat"/>
                <a:cs typeface="Montserrat"/>
                <a:sym typeface="Montserrat"/>
              </a:rPr>
              <a:t>$57, 061</a:t>
            </a:r>
            <a:r>
              <a:rPr lang="en" sz="1300">
                <a:solidFill>
                  <a:srgbClr val="FFFFFF"/>
                </a:solidFill>
                <a:latin typeface="Montserrat"/>
                <a:ea typeface="Montserrat"/>
                <a:cs typeface="Montserrat"/>
                <a:sym typeface="Montserrat"/>
              </a:rPr>
              <a:t>)</a:t>
            </a:r>
            <a:endParaRPr sz="1300">
              <a:solidFill>
                <a:srgbClr val="FFFFFF"/>
              </a:solidFill>
              <a:latin typeface="Montserrat"/>
              <a:ea typeface="Montserrat"/>
              <a:cs typeface="Montserrat"/>
              <a:sym typeface="Montserrat"/>
            </a:endParaRPr>
          </a:p>
          <a:p>
            <a:pPr marL="914400" lvl="1" indent="-311150" algn="l" rtl="0">
              <a:spcBef>
                <a:spcPts val="0"/>
              </a:spcBef>
              <a:spcAft>
                <a:spcPts val="0"/>
              </a:spcAft>
              <a:buClr>
                <a:srgbClr val="FFFFFF"/>
              </a:buClr>
              <a:buSzPts val="1300"/>
              <a:buFont typeface="Montserrat Medium"/>
              <a:buChar char="○"/>
            </a:pPr>
            <a:r>
              <a:rPr lang="en" sz="1300">
                <a:solidFill>
                  <a:srgbClr val="FFFFFF"/>
                </a:solidFill>
                <a:latin typeface="Montserrat"/>
                <a:ea typeface="Montserrat"/>
                <a:cs typeface="Montserrat"/>
                <a:sym typeface="Montserrat"/>
              </a:rPr>
              <a:t>They also had an </a:t>
            </a:r>
            <a:r>
              <a:rPr lang="en" sz="1300" b="1">
                <a:solidFill>
                  <a:srgbClr val="FFFFFF"/>
                </a:solidFill>
                <a:latin typeface="Montserrat"/>
                <a:ea typeface="Montserrat"/>
                <a:cs typeface="Montserrat"/>
                <a:sym typeface="Montserrat"/>
              </a:rPr>
              <a:t>AAGR of 1.83%</a:t>
            </a:r>
            <a:r>
              <a:rPr lang="en" sz="1300">
                <a:solidFill>
                  <a:srgbClr val="FFFFFF"/>
                </a:solidFill>
                <a:latin typeface="Montserrat"/>
                <a:ea typeface="Montserrat"/>
                <a:cs typeface="Montserrat"/>
                <a:sym typeface="Montserrat"/>
              </a:rPr>
              <a:t> for percentage of high earners which fell in the middle of the other markets, but was once again lowest in total percentage of high earners in their market (</a:t>
            </a:r>
            <a:r>
              <a:rPr lang="en" sz="1300" b="1">
                <a:solidFill>
                  <a:srgbClr val="FFFFFF"/>
                </a:solidFill>
                <a:latin typeface="Montserrat"/>
                <a:ea typeface="Montserrat"/>
                <a:cs typeface="Montserrat"/>
                <a:sym typeface="Montserrat"/>
              </a:rPr>
              <a:t>38.7%</a:t>
            </a:r>
            <a:r>
              <a:rPr lang="en" sz="1300">
                <a:solidFill>
                  <a:srgbClr val="FFFFFF"/>
                </a:solidFill>
                <a:latin typeface="Montserrat"/>
                <a:ea typeface="Montserrat"/>
                <a:cs typeface="Montserrat"/>
                <a:sym typeface="Montserrat"/>
              </a:rPr>
              <a:t>)</a:t>
            </a:r>
            <a:endParaRPr sz="1300">
              <a:solidFill>
                <a:srgbClr val="FFFFFF"/>
              </a:solidFill>
              <a:latin typeface="Montserrat Medium"/>
              <a:ea typeface="Montserrat Medium"/>
              <a:cs typeface="Montserrat Medium"/>
              <a:sym typeface="Montserrat Medium"/>
            </a:endParaRPr>
          </a:p>
          <a:p>
            <a:pPr marL="457200" lvl="0" indent="-311150" algn="l" rtl="0">
              <a:spcBef>
                <a:spcPts val="0"/>
              </a:spcBef>
              <a:spcAft>
                <a:spcPts val="0"/>
              </a:spcAft>
              <a:buClr>
                <a:srgbClr val="FFFFFF"/>
              </a:buClr>
              <a:buSzPts val="1300"/>
              <a:buFont typeface="Montserrat Medium"/>
              <a:buChar char="●"/>
            </a:pPr>
            <a:r>
              <a:rPr lang="en" sz="1300">
                <a:solidFill>
                  <a:srgbClr val="FFFFFF"/>
                </a:solidFill>
                <a:latin typeface="Montserrat Medium"/>
                <a:ea typeface="Montserrat Medium"/>
                <a:cs typeface="Montserrat Medium"/>
                <a:sym typeface="Montserrat Medium"/>
              </a:rPr>
              <a:t>Job and Population Growth</a:t>
            </a:r>
            <a:endParaRPr sz="1300">
              <a:solidFill>
                <a:srgbClr val="FFFFFF"/>
              </a:solidFill>
              <a:latin typeface="Montserrat Medium"/>
              <a:ea typeface="Montserrat Medium"/>
              <a:cs typeface="Montserrat Medium"/>
              <a:sym typeface="Montserrat Medium"/>
            </a:endParaRPr>
          </a:p>
          <a:p>
            <a:pPr marL="914400" lvl="1" indent="-311150" algn="l" rtl="0">
              <a:spcBef>
                <a:spcPts val="0"/>
              </a:spcBef>
              <a:spcAft>
                <a:spcPts val="0"/>
              </a:spcAft>
              <a:buClr>
                <a:srgbClr val="FFFFFF"/>
              </a:buClr>
              <a:buSzPts val="1300"/>
              <a:buFont typeface="Comfortaa"/>
              <a:buChar char="○"/>
            </a:pPr>
            <a:r>
              <a:rPr lang="en" sz="1300">
                <a:solidFill>
                  <a:srgbClr val="FFFFFF"/>
                </a:solidFill>
                <a:latin typeface="Montserrat"/>
                <a:ea typeface="Montserrat"/>
                <a:cs typeface="Montserrat"/>
                <a:sym typeface="Montserrat"/>
              </a:rPr>
              <a:t>Tampa Bay MSA had the second lowest population growth rate at </a:t>
            </a:r>
            <a:r>
              <a:rPr lang="en" sz="1300" b="1">
                <a:solidFill>
                  <a:srgbClr val="FFFFFF"/>
                </a:solidFill>
                <a:latin typeface="Montserrat"/>
                <a:ea typeface="Montserrat"/>
                <a:cs typeface="Montserrat"/>
                <a:sym typeface="Montserrat"/>
              </a:rPr>
              <a:t>1.45% AAGR</a:t>
            </a:r>
            <a:r>
              <a:rPr lang="en" sz="1300">
                <a:solidFill>
                  <a:srgbClr val="FFFFFF"/>
                </a:solidFill>
                <a:latin typeface="Montserrat"/>
                <a:ea typeface="Montserrat"/>
                <a:cs typeface="Montserrat"/>
                <a:sym typeface="Montserrat"/>
              </a:rPr>
              <a:t>, but had the second largest population increase (</a:t>
            </a:r>
            <a:r>
              <a:rPr lang="en" sz="1300" b="1">
                <a:solidFill>
                  <a:srgbClr val="FFFFFF"/>
                </a:solidFill>
                <a:latin typeface="Montserrat"/>
                <a:ea typeface="Montserrat"/>
                <a:cs typeface="Montserrat"/>
                <a:sym typeface="Montserrat"/>
              </a:rPr>
              <a:t>405,715</a:t>
            </a:r>
            <a:r>
              <a:rPr lang="en" sz="1300">
                <a:solidFill>
                  <a:srgbClr val="FFFFFF"/>
                </a:solidFill>
                <a:latin typeface="Montserrat"/>
                <a:ea typeface="Montserrat"/>
                <a:cs typeface="Montserrat"/>
                <a:sym typeface="Montserrat"/>
              </a:rPr>
              <a:t>) and the largest population of all the markets at </a:t>
            </a:r>
            <a:r>
              <a:rPr lang="en" sz="1300" b="1">
                <a:solidFill>
                  <a:srgbClr val="FFFFFF"/>
                </a:solidFill>
                <a:latin typeface="Montserrat"/>
                <a:ea typeface="Montserrat"/>
                <a:cs typeface="Montserrat"/>
                <a:sym typeface="Montserrat"/>
              </a:rPr>
              <a:t>3.19 million</a:t>
            </a:r>
            <a:r>
              <a:rPr lang="en" sz="1300">
                <a:solidFill>
                  <a:srgbClr val="FFFFFF"/>
                </a:solidFill>
                <a:latin typeface="Montserrat"/>
                <a:ea typeface="Montserrat"/>
                <a:cs typeface="Montserrat"/>
                <a:sym typeface="Montserrat"/>
              </a:rPr>
              <a:t>.</a:t>
            </a:r>
            <a:endParaRPr sz="1300">
              <a:solidFill>
                <a:srgbClr val="FFFFFF"/>
              </a:solidFill>
              <a:latin typeface="Montserrat"/>
              <a:ea typeface="Montserrat"/>
              <a:cs typeface="Montserrat"/>
              <a:sym typeface="Montserrat"/>
            </a:endParaRPr>
          </a:p>
          <a:p>
            <a:pPr marL="914400" lvl="1" indent="-311150" algn="l" rtl="0">
              <a:spcBef>
                <a:spcPts val="0"/>
              </a:spcBef>
              <a:spcAft>
                <a:spcPts val="0"/>
              </a:spcAft>
              <a:buClr>
                <a:srgbClr val="FFFFFF"/>
              </a:buClr>
              <a:buSzPts val="1300"/>
              <a:buFont typeface="Comfortaa"/>
              <a:buChar char="○"/>
            </a:pPr>
            <a:r>
              <a:rPr lang="en" sz="1300">
                <a:solidFill>
                  <a:srgbClr val="FFFFFF"/>
                </a:solidFill>
                <a:latin typeface="Montserrat"/>
                <a:ea typeface="Montserrat"/>
                <a:cs typeface="Montserrat"/>
                <a:sym typeface="Montserrat"/>
              </a:rPr>
              <a:t>Tampa Bay MSA falls dead last with only </a:t>
            </a:r>
            <a:r>
              <a:rPr lang="en" sz="1300" b="1">
                <a:solidFill>
                  <a:srgbClr val="FFFFFF"/>
                </a:solidFill>
                <a:latin typeface="Montserrat"/>
                <a:ea typeface="Montserrat"/>
                <a:cs typeface="Montserrat"/>
                <a:sym typeface="Montserrat"/>
              </a:rPr>
              <a:t>33.5%</a:t>
            </a:r>
            <a:r>
              <a:rPr lang="en" sz="1300">
                <a:solidFill>
                  <a:srgbClr val="FFFFFF"/>
                </a:solidFill>
                <a:latin typeface="Montserrat"/>
                <a:ea typeface="Montserrat"/>
                <a:cs typeface="Montserrat"/>
                <a:sym typeface="Montserrat"/>
              </a:rPr>
              <a:t> population in the 18-44 year age range. They also had average growth in the percentage of population w/ at least a Bachelor’s Degree (</a:t>
            </a:r>
            <a:r>
              <a:rPr lang="en" sz="1300" b="1">
                <a:solidFill>
                  <a:srgbClr val="FFFFFF"/>
                </a:solidFill>
                <a:latin typeface="Montserrat"/>
                <a:ea typeface="Montserrat"/>
                <a:cs typeface="Montserrat"/>
                <a:sym typeface="Montserrat"/>
              </a:rPr>
              <a:t>2.06% AAGR</a:t>
            </a:r>
            <a:r>
              <a:rPr lang="en" sz="1300">
                <a:solidFill>
                  <a:srgbClr val="FFFFFF"/>
                </a:solidFill>
                <a:latin typeface="Montserrat"/>
                <a:ea typeface="Montserrat"/>
                <a:cs typeface="Montserrat"/>
                <a:sym typeface="Montserrat"/>
              </a:rPr>
              <a:t>)</a:t>
            </a:r>
            <a:endParaRPr sz="1300">
              <a:solidFill>
                <a:srgbClr val="FFFFFF"/>
              </a:solidFill>
              <a:latin typeface="Montserrat"/>
              <a:ea typeface="Montserrat"/>
              <a:cs typeface="Montserrat"/>
              <a:sym typeface="Montserrat"/>
            </a:endParaRPr>
          </a:p>
          <a:p>
            <a:pPr marL="914400" lvl="1" indent="-311150" algn="l" rtl="0">
              <a:spcBef>
                <a:spcPts val="0"/>
              </a:spcBef>
              <a:spcAft>
                <a:spcPts val="0"/>
              </a:spcAft>
              <a:buClr>
                <a:srgbClr val="FFFFFF"/>
              </a:buClr>
              <a:buSzPts val="1300"/>
              <a:buFont typeface="Comfortaa"/>
              <a:buChar char="○"/>
            </a:pPr>
            <a:r>
              <a:rPr lang="en" sz="1300">
                <a:solidFill>
                  <a:srgbClr val="FFFFFF"/>
                </a:solidFill>
                <a:latin typeface="Montserrat"/>
                <a:ea typeface="Montserrat"/>
                <a:cs typeface="Montserrat"/>
                <a:sym typeface="Montserrat"/>
              </a:rPr>
              <a:t>Tampa Bay MSA had the second highest primary job growth rate (</a:t>
            </a:r>
            <a:r>
              <a:rPr lang="en" sz="1300" b="1">
                <a:solidFill>
                  <a:srgbClr val="FFFFFF"/>
                </a:solidFill>
                <a:latin typeface="Montserrat"/>
                <a:ea typeface="Montserrat"/>
                <a:cs typeface="Montserrat"/>
                <a:sym typeface="Montserrat"/>
              </a:rPr>
              <a:t>3.49% AAGR</a:t>
            </a:r>
            <a:r>
              <a:rPr lang="en" sz="1300">
                <a:solidFill>
                  <a:srgbClr val="FFFFFF"/>
                </a:solidFill>
                <a:latin typeface="Montserrat"/>
                <a:ea typeface="Montserrat"/>
                <a:cs typeface="Montserrat"/>
                <a:sym typeface="Montserrat"/>
              </a:rPr>
              <a:t>) and also had the most primary jobs (roughly </a:t>
            </a:r>
            <a:r>
              <a:rPr lang="en" sz="1300" b="1">
                <a:solidFill>
                  <a:srgbClr val="FFFFFF"/>
                </a:solidFill>
                <a:latin typeface="Montserrat"/>
                <a:ea typeface="Montserrat"/>
                <a:cs typeface="Montserrat"/>
                <a:sym typeface="Montserrat"/>
              </a:rPr>
              <a:t>3.2 million</a:t>
            </a:r>
            <a:r>
              <a:rPr lang="en" sz="1300">
                <a:solidFill>
                  <a:srgbClr val="FFFFFF"/>
                </a:solidFill>
                <a:latin typeface="Montserrat"/>
                <a:ea typeface="Montserrat"/>
                <a:cs typeface="Montserrat"/>
                <a:sym typeface="Montserrat"/>
              </a:rPr>
              <a:t>) which is two times larger than any of the other MSA’s.</a:t>
            </a:r>
            <a:endParaRPr sz="1300">
              <a:solidFill>
                <a:srgbClr val="FFFFFF"/>
              </a:solidFill>
              <a:latin typeface="Montserrat"/>
              <a:ea typeface="Montserrat"/>
              <a:cs typeface="Montserrat"/>
              <a:sym typeface="Montserrat"/>
            </a:endParaRPr>
          </a:p>
          <a:p>
            <a:pPr marL="457200" lvl="0" indent="-311150" algn="l" rtl="0">
              <a:spcBef>
                <a:spcPts val="0"/>
              </a:spcBef>
              <a:spcAft>
                <a:spcPts val="0"/>
              </a:spcAft>
              <a:buClr>
                <a:srgbClr val="FFFFFF"/>
              </a:buClr>
              <a:buSzPts val="1300"/>
              <a:buFont typeface="Montserrat"/>
              <a:buChar char="●"/>
            </a:pPr>
            <a:r>
              <a:rPr lang="en" sz="1300">
                <a:solidFill>
                  <a:srgbClr val="FFFFFF"/>
                </a:solidFill>
                <a:latin typeface="Montserrat"/>
                <a:ea typeface="Montserrat"/>
                <a:cs typeface="Montserrat"/>
                <a:sym typeface="Montserrat"/>
              </a:rPr>
              <a:t>LQ Assessment</a:t>
            </a:r>
            <a:endParaRPr sz="1300">
              <a:solidFill>
                <a:srgbClr val="FFFFFF"/>
              </a:solidFill>
              <a:latin typeface="Montserrat"/>
              <a:ea typeface="Montserrat"/>
              <a:cs typeface="Montserrat"/>
              <a:sym typeface="Montserrat"/>
            </a:endParaRPr>
          </a:p>
          <a:p>
            <a:pPr marL="914400" lvl="1" indent="-311150" algn="l" rtl="0">
              <a:spcBef>
                <a:spcPts val="0"/>
              </a:spcBef>
              <a:spcAft>
                <a:spcPts val="0"/>
              </a:spcAft>
              <a:buClr>
                <a:srgbClr val="FFFFFF"/>
              </a:buClr>
              <a:buSzPts val="1300"/>
              <a:buFont typeface="Comfortaa"/>
              <a:buChar char="○"/>
            </a:pPr>
            <a:r>
              <a:rPr lang="en" sz="1300">
                <a:solidFill>
                  <a:srgbClr val="FFFFFF"/>
                </a:solidFill>
                <a:latin typeface="Montserrat"/>
                <a:ea typeface="Montserrat"/>
                <a:cs typeface="Montserrat"/>
                <a:sym typeface="Montserrat"/>
              </a:rPr>
              <a:t>Tampa Bay MSA has LQ’s </a:t>
            </a:r>
            <a:r>
              <a:rPr lang="en" sz="1300" b="1">
                <a:solidFill>
                  <a:srgbClr val="FFFFFF"/>
                </a:solidFill>
                <a:latin typeface="Montserrat"/>
                <a:ea typeface="Montserrat"/>
                <a:cs typeface="Montserrat"/>
                <a:sym typeface="Montserrat"/>
              </a:rPr>
              <a:t>above 1</a:t>
            </a:r>
            <a:r>
              <a:rPr lang="en" sz="1300">
                <a:solidFill>
                  <a:srgbClr val="FFFFFF"/>
                </a:solidFill>
                <a:latin typeface="Montserrat"/>
                <a:ea typeface="Montserrat"/>
                <a:cs typeface="Montserrat"/>
                <a:sym typeface="Montserrat"/>
              </a:rPr>
              <a:t> for every sector except one and outpaces the comparison markets in these sectors: PSTS and Retail</a:t>
            </a:r>
            <a:endParaRPr sz="1300">
              <a:solidFill>
                <a:srgbClr val="FFFFFF"/>
              </a:solidFill>
              <a:latin typeface="Montserrat"/>
              <a:ea typeface="Montserrat"/>
              <a:cs typeface="Montserrat"/>
              <a:sym typeface="Montserrat"/>
            </a:endParaRPr>
          </a:p>
          <a:p>
            <a:pPr marL="457200" lvl="0" indent="-311150" algn="l" rtl="0">
              <a:spcBef>
                <a:spcPts val="0"/>
              </a:spcBef>
              <a:spcAft>
                <a:spcPts val="0"/>
              </a:spcAft>
              <a:buClr>
                <a:srgbClr val="FFFFFF"/>
              </a:buClr>
              <a:buSzPts val="1300"/>
              <a:buFont typeface="Montserrat"/>
              <a:buChar char="●"/>
            </a:pPr>
            <a:r>
              <a:rPr lang="en" sz="1300">
                <a:solidFill>
                  <a:srgbClr val="FFFFFF"/>
                </a:solidFill>
                <a:latin typeface="Montserrat"/>
                <a:ea typeface="Montserrat"/>
                <a:cs typeface="Montserrat"/>
                <a:sym typeface="Montserrat"/>
              </a:rPr>
              <a:t>DMA Market and Patents</a:t>
            </a:r>
            <a:endParaRPr sz="1300">
              <a:solidFill>
                <a:srgbClr val="FFFFFF"/>
              </a:solidFill>
              <a:latin typeface="Montserrat"/>
              <a:ea typeface="Montserrat"/>
              <a:cs typeface="Montserrat"/>
              <a:sym typeface="Montserrat"/>
            </a:endParaRPr>
          </a:p>
          <a:p>
            <a:pPr marL="914400" lvl="1" indent="-311150" algn="l" rtl="0">
              <a:spcBef>
                <a:spcPts val="0"/>
              </a:spcBef>
              <a:spcAft>
                <a:spcPts val="0"/>
              </a:spcAft>
              <a:buClr>
                <a:srgbClr val="FFFFFF"/>
              </a:buClr>
              <a:buSzPts val="1300"/>
              <a:buFont typeface="Montserrat Medium"/>
              <a:buChar char="○"/>
            </a:pPr>
            <a:r>
              <a:rPr lang="en" sz="1300">
                <a:solidFill>
                  <a:srgbClr val="FFFFFF"/>
                </a:solidFill>
                <a:latin typeface="Montserrat"/>
                <a:ea typeface="Montserrat"/>
                <a:cs typeface="Montserrat"/>
                <a:sym typeface="Montserrat"/>
              </a:rPr>
              <a:t>Tampa Bay had the highest DMA ranking and also the second highest number of patents filed (</a:t>
            </a:r>
            <a:r>
              <a:rPr lang="en" sz="1300" b="1">
                <a:solidFill>
                  <a:srgbClr val="FFFFFF"/>
                </a:solidFill>
                <a:latin typeface="Montserrat"/>
                <a:ea typeface="Montserrat"/>
                <a:cs typeface="Montserrat"/>
                <a:sym typeface="Montserrat"/>
              </a:rPr>
              <a:t>2,971</a:t>
            </a:r>
            <a:r>
              <a:rPr lang="en" sz="1300">
                <a:solidFill>
                  <a:srgbClr val="FFFFFF"/>
                </a:solidFill>
                <a:latin typeface="Montserrat"/>
                <a:ea typeface="Montserrat"/>
                <a:cs typeface="Montserrat"/>
                <a:sym typeface="Montserrat"/>
              </a:rPr>
              <a:t>)</a:t>
            </a:r>
            <a:endParaRPr sz="1300">
              <a:solidFill>
                <a:srgbClr val="FFFFFF"/>
              </a:solidFill>
              <a:latin typeface="Montserrat"/>
              <a:ea typeface="Montserrat"/>
              <a:cs typeface="Montserrat"/>
              <a:sym typeface="Montserrat"/>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pic>
        <p:nvPicPr>
          <p:cNvPr id="585" name="Google Shape;585;p70"/>
          <p:cNvPicPr preferRelativeResize="0"/>
          <p:nvPr/>
        </p:nvPicPr>
        <p:blipFill>
          <a:blip r:embed="rId3">
            <a:alphaModFix amt="30000"/>
          </a:blip>
          <a:stretch>
            <a:fillRect/>
          </a:stretch>
        </p:blipFill>
        <p:spPr>
          <a:xfrm>
            <a:off x="38100" y="0"/>
            <a:ext cx="9067800" cy="5143500"/>
          </a:xfrm>
          <a:prstGeom prst="rect">
            <a:avLst/>
          </a:prstGeom>
          <a:noFill/>
          <a:ln>
            <a:noFill/>
          </a:ln>
        </p:spPr>
      </p:pic>
      <p:sp>
        <p:nvSpPr>
          <p:cNvPr id="586" name="Google Shape;586;p70"/>
          <p:cNvSpPr txBox="1"/>
          <p:nvPr/>
        </p:nvSpPr>
        <p:spPr>
          <a:xfrm rot="159">
            <a:off x="1329450" y="1295125"/>
            <a:ext cx="6485100" cy="1723800"/>
          </a:xfrm>
          <a:prstGeom prst="rect">
            <a:avLst/>
          </a:prstGeom>
          <a:solidFill>
            <a:srgbClr val="6FA8DC"/>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rgbClr val="FFFFFF"/>
                </a:solidFill>
                <a:latin typeface="Montserrat Medium"/>
                <a:ea typeface="Montserrat Medium"/>
                <a:cs typeface="Montserrat Medium"/>
                <a:sym typeface="Montserrat Medium"/>
              </a:rPr>
              <a:t>While other markets have advantages in certain areas over Tampa Bay/ St, Petersburg MSA, overall Tampa Bay is growing enough (in the variables we examined) to keep the franchise in this market</a:t>
            </a:r>
            <a:endParaRPr sz="1200">
              <a:solidFill>
                <a:srgbClr val="FFFFFF"/>
              </a:solidFill>
              <a:latin typeface="Comfortaa"/>
              <a:ea typeface="Comfortaa"/>
              <a:cs typeface="Comfortaa"/>
              <a:sym typeface="Comfortaa"/>
            </a:endParaRPr>
          </a:p>
        </p:txBody>
      </p:sp>
      <p:sp>
        <p:nvSpPr>
          <p:cNvPr id="587" name="Google Shape;587;p70"/>
          <p:cNvSpPr txBox="1"/>
          <p:nvPr/>
        </p:nvSpPr>
        <p:spPr>
          <a:xfrm>
            <a:off x="119075" y="158750"/>
            <a:ext cx="7096200" cy="76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solidFill>
                  <a:srgbClr val="FFFFFF"/>
                </a:solidFill>
                <a:latin typeface="Montserrat Medium"/>
                <a:ea typeface="Montserrat Medium"/>
                <a:cs typeface="Montserrat Medium"/>
                <a:sym typeface="Montserrat Medium"/>
              </a:rPr>
              <a:t>Conclusion: Is there an advantage for the Rays to relocate?</a:t>
            </a:r>
            <a:endParaRPr sz="1900">
              <a:solidFill>
                <a:srgbClr val="FFFFFF"/>
              </a:solidFill>
              <a:latin typeface="Montserrat Medium"/>
              <a:ea typeface="Montserrat Medium"/>
              <a:cs typeface="Montserrat Medium"/>
              <a:sym typeface="Montserrat Medium"/>
            </a:endParaRPr>
          </a:p>
        </p:txBody>
      </p:sp>
      <p:sp>
        <p:nvSpPr>
          <p:cNvPr id="588" name="Google Shape;588;p70"/>
          <p:cNvSpPr/>
          <p:nvPr/>
        </p:nvSpPr>
        <p:spPr>
          <a:xfrm>
            <a:off x="2341575" y="3579825"/>
            <a:ext cx="801600" cy="690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70"/>
          <p:cNvSpPr/>
          <p:nvPr/>
        </p:nvSpPr>
        <p:spPr>
          <a:xfrm>
            <a:off x="5216525" y="3525850"/>
            <a:ext cx="801600" cy="690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70"/>
          <p:cNvSpPr txBox="1"/>
          <p:nvPr/>
        </p:nvSpPr>
        <p:spPr>
          <a:xfrm>
            <a:off x="1841475" y="4323175"/>
            <a:ext cx="2206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highlight>
                  <a:srgbClr val="FFFFFF"/>
                </a:highlight>
                <a:latin typeface="Montserrat Medium"/>
                <a:ea typeface="Montserrat Medium"/>
                <a:cs typeface="Montserrat Medium"/>
                <a:sym typeface="Montserrat Medium"/>
              </a:rPr>
              <a:t>No clear advantage</a:t>
            </a:r>
            <a:endParaRPr>
              <a:highlight>
                <a:srgbClr val="FFFFFF"/>
              </a:highlight>
              <a:latin typeface="Montserrat Medium"/>
              <a:ea typeface="Montserrat Medium"/>
              <a:cs typeface="Montserrat Medium"/>
              <a:sym typeface="Montserrat Medium"/>
            </a:endParaRPr>
          </a:p>
        </p:txBody>
      </p:sp>
      <p:sp>
        <p:nvSpPr>
          <p:cNvPr id="591" name="Google Shape;591;p70"/>
          <p:cNvSpPr txBox="1"/>
          <p:nvPr/>
        </p:nvSpPr>
        <p:spPr>
          <a:xfrm>
            <a:off x="4811700" y="4323175"/>
            <a:ext cx="2300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highlight>
                  <a:srgbClr val="FFFFFF"/>
                </a:highlight>
                <a:latin typeface="Montserrat Medium"/>
                <a:ea typeface="Montserrat Medium"/>
                <a:cs typeface="Montserrat Medium"/>
                <a:sym typeface="Montserrat Medium"/>
              </a:rPr>
              <a:t>Clear advantage</a:t>
            </a:r>
            <a:endParaRPr>
              <a:highlight>
                <a:srgbClr val="FFFFFF"/>
              </a:highlight>
              <a:latin typeface="Montserrat Medium"/>
              <a:ea typeface="Montserrat Medium"/>
              <a:cs typeface="Montserrat Medium"/>
              <a:sym typeface="Montserrat Medium"/>
            </a:endParaRPr>
          </a:p>
        </p:txBody>
      </p:sp>
      <p:pic>
        <p:nvPicPr>
          <p:cNvPr id="592" name="Google Shape;592;p70"/>
          <p:cNvPicPr preferRelativeResize="0"/>
          <p:nvPr/>
        </p:nvPicPr>
        <p:blipFill>
          <a:blip r:embed="rId4">
            <a:alphaModFix/>
          </a:blip>
          <a:stretch>
            <a:fillRect/>
          </a:stretch>
        </p:blipFill>
        <p:spPr>
          <a:xfrm>
            <a:off x="2166499" y="3222625"/>
            <a:ext cx="1267425" cy="110055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D966"/>
        </a:solidFill>
        <a:effectLst/>
      </p:bgPr>
    </p:bg>
    <p:spTree>
      <p:nvGrpSpPr>
        <p:cNvPr id="1" name="Shape 596"/>
        <p:cNvGrpSpPr/>
        <p:nvPr/>
      </p:nvGrpSpPr>
      <p:grpSpPr>
        <a:xfrm>
          <a:off x="0" y="0"/>
          <a:ext cx="0" cy="0"/>
          <a:chOff x="0" y="0"/>
          <a:chExt cx="0" cy="0"/>
        </a:xfrm>
      </p:grpSpPr>
      <p:sp>
        <p:nvSpPr>
          <p:cNvPr id="597" name="Google Shape;597;p71"/>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t>Question #3</a:t>
            </a:r>
            <a:endParaRPr/>
          </a:p>
        </p:txBody>
      </p:sp>
      <p:sp>
        <p:nvSpPr>
          <p:cNvPr id="598" name="Google Shape;598;p71"/>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D966"/>
        </a:solidFill>
        <a:effectLst/>
      </p:bgPr>
    </p:bg>
    <p:spTree>
      <p:nvGrpSpPr>
        <p:cNvPr id="1" name="Shape 602"/>
        <p:cNvGrpSpPr/>
        <p:nvPr/>
      </p:nvGrpSpPr>
      <p:grpSpPr>
        <a:xfrm>
          <a:off x="0" y="0"/>
          <a:ext cx="0" cy="0"/>
          <a:chOff x="0" y="0"/>
          <a:chExt cx="0" cy="0"/>
        </a:xfrm>
      </p:grpSpPr>
      <p:sp>
        <p:nvSpPr>
          <p:cNvPr id="603" name="Google Shape;603;p7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Question #3</a:t>
            </a:r>
            <a:endParaRPr/>
          </a:p>
        </p:txBody>
      </p:sp>
      <p:sp>
        <p:nvSpPr>
          <p:cNvPr id="604" name="Google Shape;604;p7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0" algn="l" rtl="0">
              <a:spcBef>
                <a:spcPts val="600"/>
              </a:spcBef>
              <a:spcAft>
                <a:spcPts val="0"/>
              </a:spcAft>
              <a:buClr>
                <a:schemeClr val="dk1"/>
              </a:buClr>
              <a:buSzPts val="1100"/>
              <a:buFont typeface="Arial"/>
              <a:buNone/>
            </a:pPr>
            <a:r>
              <a:rPr lang="en" sz="700" b="1">
                <a:solidFill>
                  <a:schemeClr val="dk1"/>
                </a:solidFill>
                <a:latin typeface="Times New Roman"/>
                <a:ea typeface="Times New Roman"/>
                <a:cs typeface="Times New Roman"/>
                <a:sym typeface="Times New Roman"/>
              </a:rPr>
              <a:t>   </a:t>
            </a:r>
            <a:r>
              <a:rPr lang="en" sz="1100" b="1">
                <a:solidFill>
                  <a:schemeClr val="dk1"/>
                </a:solidFill>
              </a:rPr>
              <a:t>The two least valuable franchises in the National Hockey League are the Florida Panthers ($310m) and the Arizona Coyotes ($300m).  This seems unlikely given the population of the Miami-Ft. Lauderdale region is 6.2 million and the Phoenix region has almost 5 million residents.  By way of a contrast, the Penguins are worth $665m but play in a region with less than 3 million residents.  The Golden Knights are valued at $580m and the team is in a region with less than 2.5 million residents.  </a:t>
            </a:r>
            <a:endParaRPr sz="1100" b="1">
              <a:solidFill>
                <a:schemeClr val="dk1"/>
              </a:solidFill>
            </a:endParaRPr>
          </a:p>
          <a:p>
            <a:pPr marL="457200" lvl="0" indent="0" algn="l" rtl="0">
              <a:spcBef>
                <a:spcPts val="600"/>
              </a:spcBef>
              <a:spcAft>
                <a:spcPts val="0"/>
              </a:spcAft>
              <a:buClr>
                <a:schemeClr val="dk1"/>
              </a:buClr>
              <a:buSzPts val="1100"/>
              <a:buFont typeface="Arial"/>
              <a:buNone/>
            </a:pPr>
            <a:r>
              <a:rPr lang="en" sz="1100">
                <a:solidFill>
                  <a:schemeClr val="dk1"/>
                </a:solidFill>
              </a:rPr>
              <a:t> </a:t>
            </a:r>
            <a:endParaRPr sz="1100">
              <a:solidFill>
                <a:schemeClr val="dk1"/>
              </a:solidFill>
            </a:endParaRPr>
          </a:p>
          <a:p>
            <a:pPr marL="457200" lvl="0" indent="0" algn="l" rtl="0">
              <a:spcBef>
                <a:spcPts val="600"/>
              </a:spcBef>
              <a:spcAft>
                <a:spcPts val="0"/>
              </a:spcAft>
              <a:buClr>
                <a:schemeClr val="dk1"/>
              </a:buClr>
              <a:buSzPts val="1100"/>
              <a:buFont typeface="Arial"/>
              <a:buNone/>
            </a:pPr>
            <a:r>
              <a:rPr lang="en" sz="1100" b="1">
                <a:solidFill>
                  <a:schemeClr val="dk1"/>
                </a:solidFill>
              </a:rPr>
              <a:t>Your firm – Best Sport Market Evaluators – has organized a staff training session at which you are being asked to present your ideas regarding how it is possible for smaller regions to have teams with higher values than those of franchises in far larger markets. </a:t>
            </a:r>
            <a:endParaRPr sz="1100" b="1">
              <a:solidFill>
                <a:schemeClr val="dk1"/>
              </a:solidFill>
            </a:endParaRPr>
          </a:p>
          <a:p>
            <a:pPr marL="0" lvl="0" indent="0" algn="l" rtl="0">
              <a:spcBef>
                <a:spcPts val="600"/>
              </a:spcBef>
              <a:spcAft>
                <a:spcPts val="1200"/>
              </a:spcAft>
              <a:buNone/>
            </a:pP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D966"/>
        </a:solidFill>
        <a:effectLst/>
      </p:bgPr>
    </p:bg>
    <p:spTree>
      <p:nvGrpSpPr>
        <p:cNvPr id="1" name="Shape 608"/>
        <p:cNvGrpSpPr/>
        <p:nvPr/>
      </p:nvGrpSpPr>
      <p:grpSpPr>
        <a:xfrm>
          <a:off x="0" y="0"/>
          <a:ext cx="0" cy="0"/>
          <a:chOff x="0" y="0"/>
          <a:chExt cx="0" cy="0"/>
        </a:xfrm>
      </p:grpSpPr>
      <p:sp>
        <p:nvSpPr>
          <p:cNvPr id="609" name="Google Shape;609;p7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Demographics (Social Explorer, ACS 2019)</a:t>
            </a:r>
            <a:endParaRPr/>
          </a:p>
        </p:txBody>
      </p:sp>
      <p:sp>
        <p:nvSpPr>
          <p:cNvPr id="610" name="Google Shape;610;p7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Phoenix-Mesa-Chandler, Arizona MSA </a:t>
            </a:r>
            <a:endParaRPr/>
          </a:p>
          <a:p>
            <a:pPr marL="457200" lvl="0" indent="-342900" algn="l" rtl="0">
              <a:spcBef>
                <a:spcPts val="1200"/>
              </a:spcBef>
              <a:spcAft>
                <a:spcPts val="0"/>
              </a:spcAft>
              <a:buSzPts val="1800"/>
              <a:buChar char="●"/>
            </a:pPr>
            <a:r>
              <a:rPr lang="en"/>
              <a:t>Population: 4,948,203</a:t>
            </a:r>
            <a:endParaRPr/>
          </a:p>
          <a:p>
            <a:pPr marL="457200" lvl="0" indent="-342900" algn="l" rtl="0">
              <a:spcBef>
                <a:spcPts val="0"/>
              </a:spcBef>
              <a:spcAft>
                <a:spcPts val="0"/>
              </a:spcAft>
              <a:buSzPts val="1800"/>
              <a:buChar char="●"/>
            </a:pPr>
            <a:r>
              <a:rPr lang="en"/>
              <a:t>49.7 % Male, 50.3 % Female</a:t>
            </a:r>
            <a:endParaRPr/>
          </a:p>
          <a:p>
            <a:pPr marL="457200" lvl="0" indent="-342900" algn="l" rtl="0">
              <a:spcBef>
                <a:spcPts val="0"/>
              </a:spcBef>
              <a:spcAft>
                <a:spcPts val="0"/>
              </a:spcAft>
              <a:buSzPts val="1800"/>
              <a:buChar char="●"/>
            </a:pPr>
            <a:r>
              <a:rPr lang="en"/>
              <a:t>Percentage of Population Age 18-44: 36.6%</a:t>
            </a:r>
            <a:endParaRPr/>
          </a:p>
          <a:p>
            <a:pPr marL="457200" lvl="0" indent="-342900" algn="l" rtl="0">
              <a:spcBef>
                <a:spcPts val="0"/>
              </a:spcBef>
              <a:spcAft>
                <a:spcPts val="0"/>
              </a:spcAft>
              <a:buSzPts val="1800"/>
              <a:buChar char="●"/>
            </a:pPr>
            <a:r>
              <a:rPr lang="en"/>
              <a:t>Percentage of Population With At Least a Bachelor’s Degree: 31.4%</a:t>
            </a:r>
            <a:endParaRPr/>
          </a:p>
          <a:p>
            <a:pPr marL="457200" lvl="0" indent="-342900" algn="l" rtl="0">
              <a:spcBef>
                <a:spcPts val="0"/>
              </a:spcBef>
              <a:spcAft>
                <a:spcPts val="0"/>
              </a:spcAft>
              <a:buSzPts val="1800"/>
              <a:buChar char="●"/>
            </a:pPr>
            <a:r>
              <a:rPr lang="en"/>
              <a:t>Percentage of Households Earning At Least $75,000: 45.6%</a:t>
            </a:r>
            <a:endParaRPr/>
          </a:p>
          <a:p>
            <a:pPr marL="0" lvl="0" indent="0" algn="l" rtl="0">
              <a:spcBef>
                <a:spcPts val="1200"/>
              </a:spcBef>
              <a:spcAft>
                <a:spcPts val="120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6" name="Google Shape;126;p29"/>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127" name="Google Shape;127;p29"/>
          <p:cNvPicPr preferRelativeResize="0"/>
          <p:nvPr/>
        </p:nvPicPr>
        <p:blipFill>
          <a:blip r:embed="rId4">
            <a:alphaModFix/>
          </a:blip>
          <a:stretch>
            <a:fillRect/>
          </a:stretch>
        </p:blipFill>
        <p:spPr>
          <a:xfrm>
            <a:off x="147725" y="872925"/>
            <a:ext cx="2000250" cy="211455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D966"/>
        </a:solidFill>
        <a:effectLst/>
      </p:bgPr>
    </p:bg>
    <p:spTree>
      <p:nvGrpSpPr>
        <p:cNvPr id="1" name="Shape 614"/>
        <p:cNvGrpSpPr/>
        <p:nvPr/>
      </p:nvGrpSpPr>
      <p:grpSpPr>
        <a:xfrm>
          <a:off x="0" y="0"/>
          <a:ext cx="0" cy="0"/>
          <a:chOff x="0" y="0"/>
          <a:chExt cx="0" cy="0"/>
        </a:xfrm>
      </p:grpSpPr>
      <p:sp>
        <p:nvSpPr>
          <p:cNvPr id="615" name="Google Shape;615;p7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Demographics (Social Explorer, ACS 2019)</a:t>
            </a:r>
            <a:endParaRPr/>
          </a:p>
        </p:txBody>
      </p:sp>
      <p:sp>
        <p:nvSpPr>
          <p:cNvPr id="616" name="Google Shape;616;p7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Miami-Fort Lauderdale-Pompano Beach, Florida MSA</a:t>
            </a:r>
            <a:endParaRPr/>
          </a:p>
          <a:p>
            <a:pPr marL="457200" lvl="0" indent="-342900" algn="l" rtl="0">
              <a:spcBef>
                <a:spcPts val="1200"/>
              </a:spcBef>
              <a:spcAft>
                <a:spcPts val="0"/>
              </a:spcAft>
              <a:buSzPts val="1800"/>
              <a:buChar char="●"/>
            </a:pPr>
            <a:r>
              <a:rPr lang="en"/>
              <a:t>Population 6,166,488</a:t>
            </a:r>
            <a:endParaRPr/>
          </a:p>
          <a:p>
            <a:pPr marL="457200" lvl="0" indent="-342900" algn="l" rtl="0">
              <a:spcBef>
                <a:spcPts val="0"/>
              </a:spcBef>
              <a:spcAft>
                <a:spcPts val="0"/>
              </a:spcAft>
              <a:buSzPts val="1800"/>
              <a:buChar char="●"/>
            </a:pPr>
            <a:r>
              <a:rPr lang="en"/>
              <a:t>48.6% Male, 51.4% Female</a:t>
            </a:r>
            <a:endParaRPr/>
          </a:p>
          <a:p>
            <a:pPr marL="457200" lvl="0" indent="-342900" algn="l" rtl="0">
              <a:spcBef>
                <a:spcPts val="0"/>
              </a:spcBef>
              <a:spcAft>
                <a:spcPts val="0"/>
              </a:spcAft>
              <a:buSzPts val="1800"/>
              <a:buChar char="●"/>
            </a:pPr>
            <a:r>
              <a:rPr lang="en"/>
              <a:t>Percentage of Population Age 18-44: 34.2%</a:t>
            </a:r>
            <a:endParaRPr/>
          </a:p>
          <a:p>
            <a:pPr marL="457200" lvl="0" indent="-342900" algn="l" rtl="0">
              <a:spcBef>
                <a:spcPts val="0"/>
              </a:spcBef>
              <a:spcAft>
                <a:spcPts val="0"/>
              </a:spcAft>
              <a:buSzPts val="1800"/>
              <a:buChar char="●"/>
            </a:pPr>
            <a:r>
              <a:rPr lang="en"/>
              <a:t>Percentage of Population With At Least a Bachelor’s Degree: 33.1%</a:t>
            </a:r>
            <a:endParaRPr/>
          </a:p>
          <a:p>
            <a:pPr marL="457200" lvl="0" indent="-342900" algn="l" rtl="0">
              <a:spcBef>
                <a:spcPts val="0"/>
              </a:spcBef>
              <a:spcAft>
                <a:spcPts val="0"/>
              </a:spcAft>
              <a:buSzPts val="1800"/>
              <a:buChar char="●"/>
            </a:pPr>
            <a:r>
              <a:rPr lang="en"/>
              <a:t>Percentage of Households Earning At Least $75,000: 40.4</a:t>
            </a:r>
            <a:endParaRPr/>
          </a:p>
          <a:p>
            <a:pPr marL="457200" lvl="0" indent="0" algn="l" rtl="0">
              <a:spcBef>
                <a:spcPts val="1200"/>
              </a:spcBef>
              <a:spcAft>
                <a:spcPts val="1200"/>
              </a:spcAft>
              <a:buNone/>
            </a:pP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D966"/>
        </a:solidFill>
        <a:effectLst/>
      </p:bgPr>
    </p:bg>
    <p:spTree>
      <p:nvGrpSpPr>
        <p:cNvPr id="1" name="Shape 620"/>
        <p:cNvGrpSpPr/>
        <p:nvPr/>
      </p:nvGrpSpPr>
      <p:grpSpPr>
        <a:xfrm>
          <a:off x="0" y="0"/>
          <a:ext cx="0" cy="0"/>
          <a:chOff x="0" y="0"/>
          <a:chExt cx="0" cy="0"/>
        </a:xfrm>
      </p:grpSpPr>
      <p:sp>
        <p:nvSpPr>
          <p:cNvPr id="621" name="Google Shape;621;p7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Demographics (Social Explorer, ACS 2019)</a:t>
            </a:r>
            <a:endParaRPr/>
          </a:p>
        </p:txBody>
      </p:sp>
      <p:sp>
        <p:nvSpPr>
          <p:cNvPr id="622" name="Google Shape;622;p7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Las Vegas-Henderson-Paradise, Nevada MSA</a:t>
            </a:r>
            <a:endParaRPr/>
          </a:p>
          <a:p>
            <a:pPr marL="457200" lvl="0" indent="-342900" algn="l" rtl="0">
              <a:spcBef>
                <a:spcPts val="1200"/>
              </a:spcBef>
              <a:spcAft>
                <a:spcPts val="0"/>
              </a:spcAft>
              <a:buSzPts val="1800"/>
              <a:buChar char="●"/>
            </a:pPr>
            <a:r>
              <a:rPr lang="en"/>
              <a:t>Population 2,266,715</a:t>
            </a:r>
            <a:endParaRPr/>
          </a:p>
          <a:p>
            <a:pPr marL="457200" lvl="0" indent="-342900" algn="l" rtl="0">
              <a:spcBef>
                <a:spcPts val="0"/>
              </a:spcBef>
              <a:spcAft>
                <a:spcPts val="0"/>
              </a:spcAft>
              <a:buSzPts val="1800"/>
              <a:buChar char="●"/>
            </a:pPr>
            <a:r>
              <a:rPr lang="en"/>
              <a:t>49.9% Male, 50.1% Female</a:t>
            </a:r>
            <a:endParaRPr/>
          </a:p>
          <a:p>
            <a:pPr marL="457200" lvl="0" indent="-342900" algn="l" rtl="0">
              <a:spcBef>
                <a:spcPts val="0"/>
              </a:spcBef>
              <a:spcAft>
                <a:spcPts val="0"/>
              </a:spcAft>
              <a:buSzPts val="1800"/>
              <a:buChar char="●"/>
            </a:pPr>
            <a:r>
              <a:rPr lang="en"/>
              <a:t>Percentage of Population Age 18-44: 36.9%</a:t>
            </a:r>
            <a:endParaRPr/>
          </a:p>
          <a:p>
            <a:pPr marL="457200" lvl="0" indent="-342900" algn="l" rtl="0">
              <a:spcBef>
                <a:spcPts val="0"/>
              </a:spcBef>
              <a:spcAft>
                <a:spcPts val="0"/>
              </a:spcAft>
              <a:buSzPts val="1800"/>
              <a:buChar char="●"/>
            </a:pPr>
            <a:r>
              <a:rPr lang="en"/>
              <a:t>Percentage of Population With At Least a Bachelor’s Degree: 25.6%  </a:t>
            </a:r>
            <a:endParaRPr/>
          </a:p>
          <a:p>
            <a:pPr marL="457200" lvl="0" indent="-342900" algn="l" rtl="0">
              <a:spcBef>
                <a:spcPts val="0"/>
              </a:spcBef>
              <a:spcAft>
                <a:spcPts val="0"/>
              </a:spcAft>
              <a:buSzPts val="1800"/>
              <a:buChar char="●"/>
            </a:pPr>
            <a:r>
              <a:rPr lang="en"/>
              <a:t>Percentage of Households Earning At Least $75,000: 41.3%</a:t>
            </a:r>
            <a:endParaRPr/>
          </a:p>
          <a:p>
            <a:pPr marL="457200" lvl="0" indent="0" algn="l" rtl="0">
              <a:spcBef>
                <a:spcPts val="1200"/>
              </a:spcBef>
              <a:spcAft>
                <a:spcPts val="1200"/>
              </a:spcAft>
              <a:buNone/>
            </a:pP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D966"/>
        </a:solidFill>
        <a:effectLst/>
      </p:bgPr>
    </p:bg>
    <p:spTree>
      <p:nvGrpSpPr>
        <p:cNvPr id="1" name="Shape 626"/>
        <p:cNvGrpSpPr/>
        <p:nvPr/>
      </p:nvGrpSpPr>
      <p:grpSpPr>
        <a:xfrm>
          <a:off x="0" y="0"/>
          <a:ext cx="0" cy="0"/>
          <a:chOff x="0" y="0"/>
          <a:chExt cx="0" cy="0"/>
        </a:xfrm>
      </p:grpSpPr>
      <p:sp>
        <p:nvSpPr>
          <p:cNvPr id="627" name="Google Shape;627;p7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Demographics (Social Explorer, ACS 2019)</a:t>
            </a:r>
            <a:endParaRPr/>
          </a:p>
        </p:txBody>
      </p:sp>
      <p:sp>
        <p:nvSpPr>
          <p:cNvPr id="628" name="Google Shape;628;p7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Pittsburgh, Pennsylvania MSA</a:t>
            </a:r>
            <a:endParaRPr/>
          </a:p>
          <a:p>
            <a:pPr marL="457200" lvl="0" indent="-342900" algn="l" rtl="0">
              <a:spcBef>
                <a:spcPts val="1200"/>
              </a:spcBef>
              <a:spcAft>
                <a:spcPts val="0"/>
              </a:spcAft>
              <a:buSzPts val="1800"/>
              <a:buChar char="●"/>
            </a:pPr>
            <a:r>
              <a:rPr lang="en"/>
              <a:t>Population 2,317,600</a:t>
            </a:r>
            <a:endParaRPr/>
          </a:p>
          <a:p>
            <a:pPr marL="457200" lvl="0" indent="-342900" algn="l" rtl="0">
              <a:spcBef>
                <a:spcPts val="0"/>
              </a:spcBef>
              <a:spcAft>
                <a:spcPts val="0"/>
              </a:spcAft>
              <a:buSzPts val="1800"/>
              <a:buChar char="●"/>
            </a:pPr>
            <a:r>
              <a:rPr lang="en"/>
              <a:t>48.7% Male, 51.3% Female</a:t>
            </a:r>
            <a:endParaRPr/>
          </a:p>
          <a:p>
            <a:pPr marL="457200" lvl="0" indent="-342900" algn="l" rtl="0">
              <a:spcBef>
                <a:spcPts val="0"/>
              </a:spcBef>
              <a:spcAft>
                <a:spcPts val="0"/>
              </a:spcAft>
              <a:buSzPts val="1800"/>
              <a:buChar char="●"/>
            </a:pPr>
            <a:r>
              <a:rPr lang="en"/>
              <a:t>Percentage of Population Age 18-44: 33.4%</a:t>
            </a:r>
            <a:endParaRPr/>
          </a:p>
          <a:p>
            <a:pPr marL="457200" lvl="0" indent="-342900" algn="l" rtl="0">
              <a:spcBef>
                <a:spcPts val="0"/>
              </a:spcBef>
              <a:spcAft>
                <a:spcPts val="0"/>
              </a:spcAft>
              <a:buSzPts val="1800"/>
              <a:buChar char="●"/>
            </a:pPr>
            <a:r>
              <a:rPr lang="en"/>
              <a:t>Percentage of Population With At Least a Bachelor’s Degree: 36%</a:t>
            </a:r>
            <a:endParaRPr/>
          </a:p>
          <a:p>
            <a:pPr marL="457200" lvl="0" indent="-342900" algn="l" rtl="0">
              <a:spcBef>
                <a:spcPts val="0"/>
              </a:spcBef>
              <a:spcAft>
                <a:spcPts val="0"/>
              </a:spcAft>
              <a:buSzPts val="1800"/>
              <a:buChar char="●"/>
            </a:pPr>
            <a:r>
              <a:rPr lang="en"/>
              <a:t>Percentage of Households Earning At Least $75,000: 42.2%</a:t>
            </a:r>
            <a:endParaRPr/>
          </a:p>
          <a:p>
            <a:pPr marL="457200" lvl="0" indent="0" algn="l" rtl="0">
              <a:spcBef>
                <a:spcPts val="1200"/>
              </a:spcBef>
              <a:spcAft>
                <a:spcPts val="1200"/>
              </a:spcAft>
              <a:buNone/>
            </a:pP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D966"/>
        </a:solidFill>
        <a:effectLst/>
      </p:bgPr>
    </p:bg>
    <p:spTree>
      <p:nvGrpSpPr>
        <p:cNvPr id="1" name="Shape 632"/>
        <p:cNvGrpSpPr/>
        <p:nvPr/>
      </p:nvGrpSpPr>
      <p:grpSpPr>
        <a:xfrm>
          <a:off x="0" y="0"/>
          <a:ext cx="0" cy="0"/>
          <a:chOff x="0" y="0"/>
          <a:chExt cx="0" cy="0"/>
        </a:xfrm>
      </p:grpSpPr>
      <p:sp>
        <p:nvSpPr>
          <p:cNvPr id="633" name="Google Shape;633;p7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Demographics</a:t>
            </a:r>
            <a:endParaRPr/>
          </a:p>
        </p:txBody>
      </p:sp>
      <p:sp>
        <p:nvSpPr>
          <p:cNvPr id="634" name="Google Shape;634;p7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Phoenix (4,948,203) and Miami (6,166,488) are two of the largest MSAs in the United States especially compared to Las Vegas (2,266,715) and Pittsburgh (2,317,600). These 4 MSAs have comparable percentages (within 5%) of populations between ages 18-44, with at least a bachelor’s degree, and earning above $75,000 except Las Vegas which falls behind in education. </a:t>
            </a:r>
            <a:endParaRPr/>
          </a:p>
          <a:p>
            <a:pPr marL="0" lvl="0" indent="0" algn="l" rtl="0">
              <a:spcBef>
                <a:spcPts val="1200"/>
              </a:spcBef>
              <a:spcAft>
                <a:spcPts val="0"/>
              </a:spcAft>
              <a:buNone/>
            </a:pPr>
            <a:endParaRPr/>
          </a:p>
          <a:p>
            <a:pPr marL="0" lvl="0" indent="0" algn="l" rtl="0">
              <a:spcBef>
                <a:spcPts val="1200"/>
              </a:spcBef>
              <a:spcAft>
                <a:spcPts val="1200"/>
              </a:spcAft>
              <a:buNone/>
            </a:pPr>
            <a:r>
              <a:rPr lang="en"/>
              <a:t>So what other factors contribute to the difference in NHL franchise values between different sized markets? </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D966"/>
        </a:solidFill>
        <a:effectLst/>
      </p:bgPr>
    </p:bg>
    <p:spTree>
      <p:nvGrpSpPr>
        <p:cNvPr id="1" name="Shape 638"/>
        <p:cNvGrpSpPr/>
        <p:nvPr/>
      </p:nvGrpSpPr>
      <p:grpSpPr>
        <a:xfrm>
          <a:off x="0" y="0"/>
          <a:ext cx="0" cy="0"/>
          <a:chOff x="0" y="0"/>
          <a:chExt cx="0" cy="0"/>
        </a:xfrm>
      </p:grpSpPr>
      <p:sp>
        <p:nvSpPr>
          <p:cNvPr id="639" name="Google Shape;639;p7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NHL Attendance</a:t>
            </a:r>
            <a:endParaRPr/>
          </a:p>
        </p:txBody>
      </p:sp>
      <p:sp>
        <p:nvSpPr>
          <p:cNvPr id="640" name="Google Shape;640;p78"/>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2018-2019 Attendance</a:t>
            </a:r>
            <a:endParaRPr/>
          </a:p>
        </p:txBody>
      </p:sp>
      <p:pic>
        <p:nvPicPr>
          <p:cNvPr id="641" name="Google Shape;641;p78"/>
          <p:cNvPicPr preferRelativeResize="0"/>
          <p:nvPr/>
        </p:nvPicPr>
        <p:blipFill>
          <a:blip r:embed="rId3">
            <a:alphaModFix/>
          </a:blip>
          <a:stretch>
            <a:fillRect/>
          </a:stretch>
        </p:blipFill>
        <p:spPr>
          <a:xfrm>
            <a:off x="4922313" y="1496613"/>
            <a:ext cx="3533775" cy="790575"/>
          </a:xfrm>
          <a:prstGeom prst="rect">
            <a:avLst/>
          </a:prstGeom>
          <a:noFill/>
          <a:ln>
            <a:noFill/>
          </a:ln>
        </p:spPr>
      </p:pic>
      <p:pic>
        <p:nvPicPr>
          <p:cNvPr id="642" name="Google Shape;642;p78"/>
          <p:cNvPicPr preferRelativeResize="0"/>
          <p:nvPr/>
        </p:nvPicPr>
        <p:blipFill>
          <a:blip r:embed="rId4">
            <a:alphaModFix/>
          </a:blip>
          <a:stretch>
            <a:fillRect/>
          </a:stretch>
        </p:blipFill>
        <p:spPr>
          <a:xfrm>
            <a:off x="4922325" y="2287200"/>
            <a:ext cx="3533775" cy="506192"/>
          </a:xfrm>
          <a:prstGeom prst="rect">
            <a:avLst/>
          </a:prstGeom>
          <a:noFill/>
          <a:ln>
            <a:noFill/>
          </a:ln>
        </p:spPr>
      </p:pic>
      <p:pic>
        <p:nvPicPr>
          <p:cNvPr id="643" name="Google Shape;643;p78"/>
          <p:cNvPicPr preferRelativeResize="0"/>
          <p:nvPr/>
        </p:nvPicPr>
        <p:blipFill>
          <a:blip r:embed="rId5">
            <a:alphaModFix/>
          </a:blip>
          <a:stretch>
            <a:fillRect/>
          </a:stretch>
        </p:blipFill>
        <p:spPr>
          <a:xfrm>
            <a:off x="311700" y="1521113"/>
            <a:ext cx="3562350" cy="1247775"/>
          </a:xfrm>
          <a:prstGeom prst="rect">
            <a:avLst/>
          </a:prstGeom>
          <a:noFill/>
          <a:ln>
            <a:noFill/>
          </a:ln>
        </p:spPr>
      </p:pic>
      <p:pic>
        <p:nvPicPr>
          <p:cNvPr id="644" name="Google Shape;644;p78"/>
          <p:cNvPicPr preferRelativeResize="0"/>
          <p:nvPr/>
        </p:nvPicPr>
        <p:blipFill>
          <a:blip r:embed="rId6">
            <a:alphaModFix/>
          </a:blip>
          <a:stretch>
            <a:fillRect/>
          </a:stretch>
        </p:blipFill>
        <p:spPr>
          <a:xfrm>
            <a:off x="311700" y="2768900"/>
            <a:ext cx="3562350" cy="519908"/>
          </a:xfrm>
          <a:prstGeom prst="rect">
            <a:avLst/>
          </a:prstGeom>
          <a:noFill/>
          <a:ln>
            <a:noFill/>
          </a:ln>
        </p:spPr>
      </p:pic>
      <p:sp>
        <p:nvSpPr>
          <p:cNvPr id="645" name="Google Shape;645;p78"/>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2019-2020 Attendance</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D966"/>
        </a:solidFill>
        <a:effectLst/>
      </p:bgPr>
    </p:bg>
    <p:spTree>
      <p:nvGrpSpPr>
        <p:cNvPr id="1" name="Shape 649"/>
        <p:cNvGrpSpPr/>
        <p:nvPr/>
      </p:nvGrpSpPr>
      <p:grpSpPr>
        <a:xfrm>
          <a:off x="0" y="0"/>
          <a:ext cx="0" cy="0"/>
          <a:chOff x="0" y="0"/>
          <a:chExt cx="0" cy="0"/>
        </a:xfrm>
      </p:grpSpPr>
      <p:sp>
        <p:nvSpPr>
          <p:cNvPr id="650" name="Google Shape;650;p7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Phoenix</a:t>
            </a:r>
            <a:endParaRPr/>
          </a:p>
        </p:txBody>
      </p:sp>
      <p:sp>
        <p:nvSpPr>
          <p:cNvPr id="651" name="Google Shape;651;p7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652" name="Google Shape;652;p79"/>
          <p:cNvPicPr preferRelativeResize="0"/>
          <p:nvPr/>
        </p:nvPicPr>
        <p:blipFill>
          <a:blip r:embed="rId3">
            <a:alphaModFix/>
          </a:blip>
          <a:stretch>
            <a:fillRect/>
          </a:stretch>
        </p:blipFill>
        <p:spPr>
          <a:xfrm>
            <a:off x="311700" y="1152475"/>
            <a:ext cx="4147524" cy="2999732"/>
          </a:xfrm>
          <a:prstGeom prst="rect">
            <a:avLst/>
          </a:prstGeom>
          <a:noFill/>
          <a:ln>
            <a:noFill/>
          </a:ln>
        </p:spPr>
      </p:pic>
      <p:pic>
        <p:nvPicPr>
          <p:cNvPr id="653" name="Google Shape;653;p79"/>
          <p:cNvPicPr preferRelativeResize="0"/>
          <p:nvPr/>
        </p:nvPicPr>
        <p:blipFill>
          <a:blip r:embed="rId4">
            <a:alphaModFix/>
          </a:blip>
          <a:stretch>
            <a:fillRect/>
          </a:stretch>
        </p:blipFill>
        <p:spPr>
          <a:xfrm>
            <a:off x="4331238" y="1152475"/>
            <a:ext cx="4469437" cy="299972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D966"/>
        </a:solidFill>
        <a:effectLst/>
      </p:bgPr>
    </p:bg>
    <p:spTree>
      <p:nvGrpSpPr>
        <p:cNvPr id="1" name="Shape 657"/>
        <p:cNvGrpSpPr/>
        <p:nvPr/>
      </p:nvGrpSpPr>
      <p:grpSpPr>
        <a:xfrm>
          <a:off x="0" y="0"/>
          <a:ext cx="0" cy="0"/>
          <a:chOff x="0" y="0"/>
          <a:chExt cx="0" cy="0"/>
        </a:xfrm>
      </p:grpSpPr>
      <p:sp>
        <p:nvSpPr>
          <p:cNvPr id="658" name="Google Shape;658;p8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Phoenix</a:t>
            </a:r>
            <a:endParaRPr/>
          </a:p>
        </p:txBody>
      </p:sp>
      <p:sp>
        <p:nvSpPr>
          <p:cNvPr id="659" name="Google Shape;659;p8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660" name="Google Shape;660;p80"/>
          <p:cNvPicPr preferRelativeResize="0"/>
          <p:nvPr/>
        </p:nvPicPr>
        <p:blipFill>
          <a:blip r:embed="rId3">
            <a:alphaModFix/>
          </a:blip>
          <a:stretch>
            <a:fillRect/>
          </a:stretch>
        </p:blipFill>
        <p:spPr>
          <a:xfrm>
            <a:off x="311700" y="1152475"/>
            <a:ext cx="4038306" cy="3242300"/>
          </a:xfrm>
          <a:prstGeom prst="rect">
            <a:avLst/>
          </a:prstGeom>
          <a:noFill/>
          <a:ln>
            <a:noFill/>
          </a:ln>
        </p:spPr>
      </p:pic>
      <p:pic>
        <p:nvPicPr>
          <p:cNvPr id="661" name="Google Shape;661;p80"/>
          <p:cNvPicPr preferRelativeResize="0"/>
          <p:nvPr/>
        </p:nvPicPr>
        <p:blipFill>
          <a:blip r:embed="rId4">
            <a:alphaModFix/>
          </a:blip>
          <a:stretch>
            <a:fillRect/>
          </a:stretch>
        </p:blipFill>
        <p:spPr>
          <a:xfrm>
            <a:off x="4224125" y="1152475"/>
            <a:ext cx="4608175" cy="32423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D966"/>
        </a:solidFill>
        <a:effectLst/>
      </p:bgPr>
    </p:bg>
    <p:spTree>
      <p:nvGrpSpPr>
        <p:cNvPr id="1" name="Shape 665"/>
        <p:cNvGrpSpPr/>
        <p:nvPr/>
      </p:nvGrpSpPr>
      <p:grpSpPr>
        <a:xfrm>
          <a:off x="0" y="0"/>
          <a:ext cx="0" cy="0"/>
          <a:chOff x="0" y="0"/>
          <a:chExt cx="0" cy="0"/>
        </a:xfrm>
      </p:grpSpPr>
      <p:sp>
        <p:nvSpPr>
          <p:cNvPr id="666" name="Google Shape;666;p8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Phoenix</a:t>
            </a:r>
            <a:endParaRPr/>
          </a:p>
        </p:txBody>
      </p:sp>
      <p:sp>
        <p:nvSpPr>
          <p:cNvPr id="667" name="Google Shape;667;p8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668" name="Google Shape;668;p81"/>
          <p:cNvPicPr preferRelativeResize="0"/>
          <p:nvPr/>
        </p:nvPicPr>
        <p:blipFill>
          <a:blip r:embed="rId3">
            <a:alphaModFix/>
          </a:blip>
          <a:stretch>
            <a:fillRect/>
          </a:stretch>
        </p:blipFill>
        <p:spPr>
          <a:xfrm>
            <a:off x="311700" y="1152465"/>
            <a:ext cx="5140874" cy="2605286"/>
          </a:xfrm>
          <a:prstGeom prst="rect">
            <a:avLst/>
          </a:prstGeom>
          <a:noFill/>
          <a:ln>
            <a:noFill/>
          </a:ln>
        </p:spPr>
      </p:pic>
      <p:pic>
        <p:nvPicPr>
          <p:cNvPr id="669" name="Google Shape;669;p81"/>
          <p:cNvPicPr preferRelativeResize="0"/>
          <p:nvPr/>
        </p:nvPicPr>
        <p:blipFill>
          <a:blip r:embed="rId4">
            <a:alphaModFix/>
          </a:blip>
          <a:stretch>
            <a:fillRect/>
          </a:stretch>
        </p:blipFill>
        <p:spPr>
          <a:xfrm>
            <a:off x="5452575" y="1152475"/>
            <a:ext cx="3104526" cy="338877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D966"/>
        </a:solidFill>
        <a:effectLst/>
      </p:bgPr>
    </p:bg>
    <p:spTree>
      <p:nvGrpSpPr>
        <p:cNvPr id="1" name="Shape 673"/>
        <p:cNvGrpSpPr/>
        <p:nvPr/>
      </p:nvGrpSpPr>
      <p:grpSpPr>
        <a:xfrm>
          <a:off x="0" y="0"/>
          <a:ext cx="0" cy="0"/>
          <a:chOff x="0" y="0"/>
          <a:chExt cx="0" cy="0"/>
        </a:xfrm>
      </p:grpSpPr>
      <p:sp>
        <p:nvSpPr>
          <p:cNvPr id="674" name="Google Shape;674;p8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Florida</a:t>
            </a:r>
            <a:endParaRPr/>
          </a:p>
        </p:txBody>
      </p:sp>
      <p:sp>
        <p:nvSpPr>
          <p:cNvPr id="675" name="Google Shape;675;p8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676" name="Google Shape;676;p82"/>
          <p:cNvPicPr preferRelativeResize="0"/>
          <p:nvPr/>
        </p:nvPicPr>
        <p:blipFill>
          <a:blip r:embed="rId3">
            <a:alphaModFix/>
          </a:blip>
          <a:stretch>
            <a:fillRect/>
          </a:stretch>
        </p:blipFill>
        <p:spPr>
          <a:xfrm>
            <a:off x="250875" y="1152475"/>
            <a:ext cx="4094996" cy="3117300"/>
          </a:xfrm>
          <a:prstGeom prst="rect">
            <a:avLst/>
          </a:prstGeom>
          <a:noFill/>
          <a:ln>
            <a:noFill/>
          </a:ln>
        </p:spPr>
      </p:pic>
      <p:pic>
        <p:nvPicPr>
          <p:cNvPr id="677" name="Google Shape;677;p82"/>
          <p:cNvPicPr preferRelativeResize="0"/>
          <p:nvPr/>
        </p:nvPicPr>
        <p:blipFill>
          <a:blip r:embed="rId4">
            <a:alphaModFix/>
          </a:blip>
          <a:stretch>
            <a:fillRect/>
          </a:stretch>
        </p:blipFill>
        <p:spPr>
          <a:xfrm>
            <a:off x="4289675" y="1152475"/>
            <a:ext cx="4532125" cy="3117293"/>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D966"/>
        </a:solidFill>
        <a:effectLst/>
      </p:bgPr>
    </p:bg>
    <p:spTree>
      <p:nvGrpSpPr>
        <p:cNvPr id="1" name="Shape 681"/>
        <p:cNvGrpSpPr/>
        <p:nvPr/>
      </p:nvGrpSpPr>
      <p:grpSpPr>
        <a:xfrm>
          <a:off x="0" y="0"/>
          <a:ext cx="0" cy="0"/>
          <a:chOff x="0" y="0"/>
          <a:chExt cx="0" cy="0"/>
        </a:xfrm>
      </p:grpSpPr>
      <p:sp>
        <p:nvSpPr>
          <p:cNvPr id="682" name="Google Shape;682;p8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Florida</a:t>
            </a:r>
            <a:endParaRPr/>
          </a:p>
        </p:txBody>
      </p:sp>
      <p:sp>
        <p:nvSpPr>
          <p:cNvPr id="683" name="Google Shape;683;p8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684" name="Google Shape;684;p83"/>
          <p:cNvPicPr preferRelativeResize="0"/>
          <p:nvPr/>
        </p:nvPicPr>
        <p:blipFill>
          <a:blip r:embed="rId3">
            <a:alphaModFix/>
          </a:blip>
          <a:stretch>
            <a:fillRect/>
          </a:stretch>
        </p:blipFill>
        <p:spPr>
          <a:xfrm>
            <a:off x="340650" y="1152475"/>
            <a:ext cx="2353531" cy="3416400"/>
          </a:xfrm>
          <a:prstGeom prst="rect">
            <a:avLst/>
          </a:prstGeom>
          <a:noFill/>
          <a:ln>
            <a:noFill/>
          </a:ln>
        </p:spPr>
      </p:pic>
      <p:pic>
        <p:nvPicPr>
          <p:cNvPr id="685" name="Google Shape;685;p83"/>
          <p:cNvPicPr preferRelativeResize="0"/>
          <p:nvPr/>
        </p:nvPicPr>
        <p:blipFill>
          <a:blip r:embed="rId4">
            <a:alphaModFix/>
          </a:blip>
          <a:stretch>
            <a:fillRect/>
          </a:stretch>
        </p:blipFill>
        <p:spPr>
          <a:xfrm>
            <a:off x="3855575" y="1152475"/>
            <a:ext cx="3367836" cy="34164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30"/>
          <p:cNvSpPr txBox="1">
            <a:spLocks noGrp="1"/>
          </p:cNvSpPr>
          <p:nvPr>
            <p:ph type="title"/>
          </p:nvPr>
        </p:nvSpPr>
        <p:spPr>
          <a:xfrm>
            <a:off x="311700" y="111550"/>
            <a:ext cx="8520600" cy="90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t>Demographic Characteristics, Richmond VA (Region)</a:t>
            </a:r>
            <a:endParaRPr b="1"/>
          </a:p>
          <a:p>
            <a:pPr marL="0" lvl="0" indent="0" algn="l" rtl="0">
              <a:spcBef>
                <a:spcPts val="0"/>
              </a:spcBef>
              <a:spcAft>
                <a:spcPts val="0"/>
              </a:spcAft>
              <a:buNone/>
            </a:pPr>
            <a:r>
              <a:rPr lang="en" b="1"/>
              <a:t> </a:t>
            </a:r>
            <a:r>
              <a:rPr lang="en" sz="2222" b="1">
                <a:highlight>
                  <a:srgbClr val="FFFFFF"/>
                </a:highlight>
              </a:rPr>
              <a:t>Metropolitan/Micropolitan Areas (CBSA)</a:t>
            </a:r>
            <a:endParaRPr sz="4022" b="1"/>
          </a:p>
        </p:txBody>
      </p:sp>
      <p:sp>
        <p:nvSpPr>
          <p:cNvPr id="133" name="Google Shape;133;p30"/>
          <p:cNvSpPr txBox="1">
            <a:spLocks noGrp="1"/>
          </p:cNvSpPr>
          <p:nvPr>
            <p:ph type="body" idx="1"/>
          </p:nvPr>
        </p:nvSpPr>
        <p:spPr>
          <a:xfrm>
            <a:off x="0" y="1152475"/>
            <a:ext cx="9144000" cy="39909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34" name="Google Shape;134;p30"/>
          <p:cNvPicPr preferRelativeResize="0"/>
          <p:nvPr/>
        </p:nvPicPr>
        <p:blipFill>
          <a:blip r:embed="rId3">
            <a:alphaModFix/>
          </a:blip>
          <a:stretch>
            <a:fillRect/>
          </a:stretch>
        </p:blipFill>
        <p:spPr>
          <a:xfrm>
            <a:off x="0" y="1152475"/>
            <a:ext cx="9144000" cy="39909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D966"/>
        </a:solidFill>
        <a:effectLst/>
      </p:bgPr>
    </p:bg>
    <p:spTree>
      <p:nvGrpSpPr>
        <p:cNvPr id="1" name="Shape 689"/>
        <p:cNvGrpSpPr/>
        <p:nvPr/>
      </p:nvGrpSpPr>
      <p:grpSpPr>
        <a:xfrm>
          <a:off x="0" y="0"/>
          <a:ext cx="0" cy="0"/>
          <a:chOff x="0" y="0"/>
          <a:chExt cx="0" cy="0"/>
        </a:xfrm>
      </p:grpSpPr>
      <p:sp>
        <p:nvSpPr>
          <p:cNvPr id="690" name="Google Shape;690;p8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Florida</a:t>
            </a:r>
            <a:endParaRPr/>
          </a:p>
        </p:txBody>
      </p:sp>
      <p:sp>
        <p:nvSpPr>
          <p:cNvPr id="691" name="Google Shape;691;p8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692" name="Google Shape;692;p84"/>
          <p:cNvPicPr preferRelativeResize="0"/>
          <p:nvPr/>
        </p:nvPicPr>
        <p:blipFill>
          <a:blip r:embed="rId3">
            <a:alphaModFix/>
          </a:blip>
          <a:stretch>
            <a:fillRect/>
          </a:stretch>
        </p:blipFill>
        <p:spPr>
          <a:xfrm>
            <a:off x="311700" y="1152474"/>
            <a:ext cx="5175929" cy="2786375"/>
          </a:xfrm>
          <a:prstGeom prst="rect">
            <a:avLst/>
          </a:prstGeom>
          <a:noFill/>
          <a:ln>
            <a:noFill/>
          </a:ln>
        </p:spPr>
      </p:pic>
      <p:pic>
        <p:nvPicPr>
          <p:cNvPr id="693" name="Google Shape;693;p84"/>
          <p:cNvPicPr preferRelativeResize="0"/>
          <p:nvPr/>
        </p:nvPicPr>
        <p:blipFill>
          <a:blip r:embed="rId4">
            <a:alphaModFix/>
          </a:blip>
          <a:stretch>
            <a:fillRect/>
          </a:stretch>
        </p:blipFill>
        <p:spPr>
          <a:xfrm>
            <a:off x="4825150" y="1152475"/>
            <a:ext cx="4007151" cy="2786376"/>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FD966"/>
        </a:solidFill>
        <a:effectLst/>
      </p:bgPr>
    </p:bg>
    <p:spTree>
      <p:nvGrpSpPr>
        <p:cNvPr id="1" name="Shape 697"/>
        <p:cNvGrpSpPr/>
        <p:nvPr/>
      </p:nvGrpSpPr>
      <p:grpSpPr>
        <a:xfrm>
          <a:off x="0" y="0"/>
          <a:ext cx="0" cy="0"/>
          <a:chOff x="0" y="0"/>
          <a:chExt cx="0" cy="0"/>
        </a:xfrm>
      </p:grpSpPr>
      <p:sp>
        <p:nvSpPr>
          <p:cNvPr id="698" name="Google Shape;698;p8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Las Vegas</a:t>
            </a:r>
            <a:endParaRPr/>
          </a:p>
        </p:txBody>
      </p:sp>
      <p:sp>
        <p:nvSpPr>
          <p:cNvPr id="699" name="Google Shape;699;p8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700" name="Google Shape;700;p85"/>
          <p:cNvPicPr preferRelativeResize="0"/>
          <p:nvPr/>
        </p:nvPicPr>
        <p:blipFill>
          <a:blip r:embed="rId3">
            <a:alphaModFix/>
          </a:blip>
          <a:stretch>
            <a:fillRect/>
          </a:stretch>
        </p:blipFill>
        <p:spPr>
          <a:xfrm>
            <a:off x="401475" y="1152475"/>
            <a:ext cx="3781512" cy="3416400"/>
          </a:xfrm>
          <a:prstGeom prst="rect">
            <a:avLst/>
          </a:prstGeom>
          <a:noFill/>
          <a:ln>
            <a:noFill/>
          </a:ln>
        </p:spPr>
      </p:pic>
      <p:pic>
        <p:nvPicPr>
          <p:cNvPr id="701" name="Google Shape;701;p85"/>
          <p:cNvPicPr preferRelativeResize="0"/>
          <p:nvPr/>
        </p:nvPicPr>
        <p:blipFill>
          <a:blip r:embed="rId4">
            <a:alphaModFix/>
          </a:blip>
          <a:stretch>
            <a:fillRect/>
          </a:stretch>
        </p:blipFill>
        <p:spPr>
          <a:xfrm>
            <a:off x="4182975" y="1152475"/>
            <a:ext cx="3244451" cy="3416399"/>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D966"/>
        </a:solidFill>
        <a:effectLst/>
      </p:bgPr>
    </p:bg>
    <p:spTree>
      <p:nvGrpSpPr>
        <p:cNvPr id="1" name="Shape 705"/>
        <p:cNvGrpSpPr/>
        <p:nvPr/>
      </p:nvGrpSpPr>
      <p:grpSpPr>
        <a:xfrm>
          <a:off x="0" y="0"/>
          <a:ext cx="0" cy="0"/>
          <a:chOff x="0" y="0"/>
          <a:chExt cx="0" cy="0"/>
        </a:xfrm>
      </p:grpSpPr>
      <p:sp>
        <p:nvSpPr>
          <p:cNvPr id="706" name="Google Shape;706;p8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Las Vegas</a:t>
            </a:r>
            <a:endParaRPr/>
          </a:p>
        </p:txBody>
      </p:sp>
      <p:sp>
        <p:nvSpPr>
          <p:cNvPr id="707" name="Google Shape;707;p8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708" name="Google Shape;708;p86"/>
          <p:cNvPicPr preferRelativeResize="0"/>
          <p:nvPr/>
        </p:nvPicPr>
        <p:blipFill>
          <a:blip r:embed="rId3">
            <a:alphaModFix/>
          </a:blip>
          <a:stretch>
            <a:fillRect/>
          </a:stretch>
        </p:blipFill>
        <p:spPr>
          <a:xfrm>
            <a:off x="304800" y="1152475"/>
            <a:ext cx="3106992" cy="3416400"/>
          </a:xfrm>
          <a:prstGeom prst="rect">
            <a:avLst/>
          </a:prstGeom>
          <a:noFill/>
          <a:ln>
            <a:noFill/>
          </a:ln>
        </p:spPr>
      </p:pic>
      <p:pic>
        <p:nvPicPr>
          <p:cNvPr id="709" name="Google Shape;709;p86"/>
          <p:cNvPicPr preferRelativeResize="0"/>
          <p:nvPr/>
        </p:nvPicPr>
        <p:blipFill>
          <a:blip r:embed="rId4">
            <a:alphaModFix/>
          </a:blip>
          <a:stretch>
            <a:fillRect/>
          </a:stretch>
        </p:blipFill>
        <p:spPr>
          <a:xfrm>
            <a:off x="5101822" y="1152475"/>
            <a:ext cx="3730478" cy="34164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FD966"/>
        </a:solidFill>
        <a:effectLst/>
      </p:bgPr>
    </p:bg>
    <p:spTree>
      <p:nvGrpSpPr>
        <p:cNvPr id="1" name="Shape 713"/>
        <p:cNvGrpSpPr/>
        <p:nvPr/>
      </p:nvGrpSpPr>
      <p:grpSpPr>
        <a:xfrm>
          <a:off x="0" y="0"/>
          <a:ext cx="0" cy="0"/>
          <a:chOff x="0" y="0"/>
          <a:chExt cx="0" cy="0"/>
        </a:xfrm>
      </p:grpSpPr>
      <p:sp>
        <p:nvSpPr>
          <p:cNvPr id="714" name="Google Shape;714;p8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Game Presentation</a:t>
            </a:r>
            <a:endParaRPr/>
          </a:p>
        </p:txBody>
      </p:sp>
      <p:sp>
        <p:nvSpPr>
          <p:cNvPr id="715" name="Google Shape;715;p8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716" name="Google Shape;716;p87" descr="Before the puck dropped for Game 1 of the Stanley Cup Final, T-Mobile Arena put on an epic show before the Golden Knights and Capitals took the ice." title="Vegas puts on a show before Game 1 of Stanley Cup Final">
            <a:hlinkClick r:id="rId3"/>
          </p:cNvPr>
          <p:cNvPicPr preferRelativeResize="0"/>
          <p:nvPr/>
        </p:nvPicPr>
        <p:blipFill>
          <a:blip r:embed="rId4">
            <a:alphaModFix/>
          </a:blip>
          <a:stretch>
            <a:fillRect/>
          </a:stretch>
        </p:blipFill>
        <p:spPr>
          <a:xfrm>
            <a:off x="311700" y="1152475"/>
            <a:ext cx="4572000" cy="3429000"/>
          </a:xfrm>
          <a:prstGeom prst="rect">
            <a:avLst/>
          </a:prstGeom>
          <a:noFill/>
          <a:ln>
            <a:noFill/>
          </a:ln>
        </p:spPr>
      </p:pic>
      <p:pic>
        <p:nvPicPr>
          <p:cNvPr id="717" name="Google Shape;717;p87"/>
          <p:cNvPicPr preferRelativeResize="0"/>
          <p:nvPr/>
        </p:nvPicPr>
        <p:blipFill>
          <a:blip r:embed="rId5">
            <a:alphaModFix/>
          </a:blip>
          <a:stretch>
            <a:fillRect/>
          </a:stretch>
        </p:blipFill>
        <p:spPr>
          <a:xfrm>
            <a:off x="5797150" y="1158775"/>
            <a:ext cx="3035150" cy="34163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6"/>
                                        </p:tgtEl>
                                        <p:attrNameLst>
                                          <p:attrName>style.visibility</p:attrName>
                                        </p:attrNameLst>
                                      </p:cBhvr>
                                      <p:to>
                                        <p:strVal val="visible"/>
                                      </p:to>
                                    </p:set>
                                    <p:animEffect transition="in" filter="fade">
                                      <p:cBhvr>
                                        <p:cTn id="7" dur="1000"/>
                                        <p:tgtEl>
                                          <p:spTgt spid="7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FD966"/>
        </a:solidFill>
        <a:effectLst/>
      </p:bgPr>
    </p:bg>
    <p:spTree>
      <p:nvGrpSpPr>
        <p:cNvPr id="1" name="Shape 721"/>
        <p:cNvGrpSpPr/>
        <p:nvPr/>
      </p:nvGrpSpPr>
      <p:grpSpPr>
        <a:xfrm>
          <a:off x="0" y="0"/>
          <a:ext cx="0" cy="0"/>
          <a:chOff x="0" y="0"/>
          <a:chExt cx="0" cy="0"/>
        </a:xfrm>
      </p:grpSpPr>
      <p:sp>
        <p:nvSpPr>
          <p:cNvPr id="722" name="Google Shape;722;p8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T-Mobile Arena,Toshiba Plaza, &amp; The Park</a:t>
            </a:r>
            <a:endParaRPr/>
          </a:p>
        </p:txBody>
      </p:sp>
      <p:sp>
        <p:nvSpPr>
          <p:cNvPr id="723" name="Google Shape;723;p8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724" name="Google Shape;724;p88"/>
          <p:cNvPicPr preferRelativeResize="0"/>
          <p:nvPr/>
        </p:nvPicPr>
        <p:blipFill>
          <a:blip r:embed="rId3">
            <a:alphaModFix/>
          </a:blip>
          <a:stretch>
            <a:fillRect/>
          </a:stretch>
        </p:blipFill>
        <p:spPr>
          <a:xfrm>
            <a:off x="355675" y="1152475"/>
            <a:ext cx="5821486" cy="3485925"/>
          </a:xfrm>
          <a:prstGeom prst="rect">
            <a:avLst/>
          </a:prstGeom>
          <a:noFill/>
          <a:ln>
            <a:noFill/>
          </a:ln>
        </p:spPr>
      </p:pic>
      <p:pic>
        <p:nvPicPr>
          <p:cNvPr id="725" name="Google Shape;725;p88"/>
          <p:cNvPicPr preferRelativeResize="0"/>
          <p:nvPr/>
        </p:nvPicPr>
        <p:blipFill>
          <a:blip r:embed="rId4">
            <a:alphaModFix/>
          </a:blip>
          <a:stretch>
            <a:fillRect/>
          </a:stretch>
        </p:blipFill>
        <p:spPr>
          <a:xfrm>
            <a:off x="6177150" y="2945590"/>
            <a:ext cx="2537200" cy="1692809"/>
          </a:xfrm>
          <a:prstGeom prst="rect">
            <a:avLst/>
          </a:prstGeom>
          <a:noFill/>
          <a:ln>
            <a:noFill/>
          </a:ln>
        </p:spPr>
      </p:pic>
      <p:pic>
        <p:nvPicPr>
          <p:cNvPr id="726" name="Google Shape;726;p88"/>
          <p:cNvPicPr preferRelativeResize="0"/>
          <p:nvPr/>
        </p:nvPicPr>
        <p:blipFill>
          <a:blip r:embed="rId5">
            <a:alphaModFix/>
          </a:blip>
          <a:stretch>
            <a:fillRect/>
          </a:stretch>
        </p:blipFill>
        <p:spPr>
          <a:xfrm>
            <a:off x="6177150" y="1152475"/>
            <a:ext cx="2537199" cy="190458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FD966"/>
        </a:solidFill>
        <a:effectLst/>
      </p:bgPr>
    </p:bg>
    <p:spTree>
      <p:nvGrpSpPr>
        <p:cNvPr id="1" name="Shape 730"/>
        <p:cNvGrpSpPr/>
        <p:nvPr/>
      </p:nvGrpSpPr>
      <p:grpSpPr>
        <a:xfrm>
          <a:off x="0" y="0"/>
          <a:ext cx="0" cy="0"/>
          <a:chOff x="0" y="0"/>
          <a:chExt cx="0" cy="0"/>
        </a:xfrm>
      </p:grpSpPr>
      <p:sp>
        <p:nvSpPr>
          <p:cNvPr id="731" name="Google Shape;731;p8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Pittsburgh</a:t>
            </a:r>
            <a:endParaRPr/>
          </a:p>
        </p:txBody>
      </p:sp>
      <p:sp>
        <p:nvSpPr>
          <p:cNvPr id="732" name="Google Shape;732;p8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733" name="Google Shape;733;p89"/>
          <p:cNvPicPr preferRelativeResize="0"/>
          <p:nvPr/>
        </p:nvPicPr>
        <p:blipFill>
          <a:blip r:embed="rId3">
            <a:alphaModFix/>
          </a:blip>
          <a:stretch>
            <a:fillRect/>
          </a:stretch>
        </p:blipFill>
        <p:spPr>
          <a:xfrm>
            <a:off x="311700" y="1152475"/>
            <a:ext cx="3919157" cy="2581375"/>
          </a:xfrm>
          <a:prstGeom prst="rect">
            <a:avLst/>
          </a:prstGeom>
          <a:noFill/>
          <a:ln>
            <a:noFill/>
          </a:ln>
        </p:spPr>
      </p:pic>
      <p:pic>
        <p:nvPicPr>
          <p:cNvPr id="734" name="Google Shape;734;p89"/>
          <p:cNvPicPr preferRelativeResize="0"/>
          <p:nvPr/>
        </p:nvPicPr>
        <p:blipFill>
          <a:blip r:embed="rId4">
            <a:alphaModFix/>
          </a:blip>
          <a:stretch>
            <a:fillRect/>
          </a:stretch>
        </p:blipFill>
        <p:spPr>
          <a:xfrm>
            <a:off x="4180050" y="1152475"/>
            <a:ext cx="4576049" cy="2581375"/>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FD966"/>
        </a:solidFill>
        <a:effectLst/>
      </p:bgPr>
    </p:bg>
    <p:spTree>
      <p:nvGrpSpPr>
        <p:cNvPr id="1" name="Shape 738"/>
        <p:cNvGrpSpPr/>
        <p:nvPr/>
      </p:nvGrpSpPr>
      <p:grpSpPr>
        <a:xfrm>
          <a:off x="0" y="0"/>
          <a:ext cx="0" cy="0"/>
          <a:chOff x="0" y="0"/>
          <a:chExt cx="0" cy="0"/>
        </a:xfrm>
      </p:grpSpPr>
      <p:sp>
        <p:nvSpPr>
          <p:cNvPr id="739" name="Google Shape;739;p9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Pittsburgh</a:t>
            </a:r>
            <a:endParaRPr/>
          </a:p>
        </p:txBody>
      </p:sp>
      <p:sp>
        <p:nvSpPr>
          <p:cNvPr id="740" name="Google Shape;740;p9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741" name="Google Shape;741;p90"/>
          <p:cNvPicPr preferRelativeResize="0"/>
          <p:nvPr/>
        </p:nvPicPr>
        <p:blipFill>
          <a:blip r:embed="rId3">
            <a:alphaModFix/>
          </a:blip>
          <a:stretch>
            <a:fillRect/>
          </a:stretch>
        </p:blipFill>
        <p:spPr>
          <a:xfrm>
            <a:off x="311700" y="1152475"/>
            <a:ext cx="3073059" cy="3294450"/>
          </a:xfrm>
          <a:prstGeom prst="rect">
            <a:avLst/>
          </a:prstGeom>
          <a:noFill/>
          <a:ln>
            <a:noFill/>
          </a:ln>
        </p:spPr>
      </p:pic>
      <p:pic>
        <p:nvPicPr>
          <p:cNvPr id="742" name="Google Shape;742;p90"/>
          <p:cNvPicPr preferRelativeResize="0"/>
          <p:nvPr/>
        </p:nvPicPr>
        <p:blipFill>
          <a:blip r:embed="rId4">
            <a:alphaModFix/>
          </a:blip>
          <a:stretch>
            <a:fillRect/>
          </a:stretch>
        </p:blipFill>
        <p:spPr>
          <a:xfrm>
            <a:off x="3844450" y="1152475"/>
            <a:ext cx="4987851" cy="329445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FD966"/>
        </a:solidFill>
        <a:effectLst/>
      </p:bgPr>
    </p:bg>
    <p:spTree>
      <p:nvGrpSpPr>
        <p:cNvPr id="1" name="Shape 746"/>
        <p:cNvGrpSpPr/>
        <p:nvPr/>
      </p:nvGrpSpPr>
      <p:grpSpPr>
        <a:xfrm>
          <a:off x="0" y="0"/>
          <a:ext cx="0" cy="0"/>
          <a:chOff x="0" y="0"/>
          <a:chExt cx="0" cy="0"/>
        </a:xfrm>
      </p:grpSpPr>
      <p:sp>
        <p:nvSpPr>
          <p:cNvPr id="747" name="Google Shape;747;p9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Pittsburgh</a:t>
            </a:r>
            <a:endParaRPr/>
          </a:p>
        </p:txBody>
      </p:sp>
      <p:sp>
        <p:nvSpPr>
          <p:cNvPr id="748" name="Google Shape;748;p9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749" name="Google Shape;749;p91"/>
          <p:cNvPicPr preferRelativeResize="0"/>
          <p:nvPr/>
        </p:nvPicPr>
        <p:blipFill>
          <a:blip r:embed="rId3">
            <a:alphaModFix/>
          </a:blip>
          <a:stretch>
            <a:fillRect/>
          </a:stretch>
        </p:blipFill>
        <p:spPr>
          <a:xfrm>
            <a:off x="311700" y="1152475"/>
            <a:ext cx="3932974" cy="2949753"/>
          </a:xfrm>
          <a:prstGeom prst="rect">
            <a:avLst/>
          </a:prstGeom>
          <a:noFill/>
          <a:ln>
            <a:noFill/>
          </a:ln>
        </p:spPr>
      </p:pic>
      <p:pic>
        <p:nvPicPr>
          <p:cNvPr id="750" name="Google Shape;750;p91"/>
          <p:cNvPicPr preferRelativeResize="0"/>
          <p:nvPr/>
        </p:nvPicPr>
        <p:blipFill>
          <a:blip r:embed="rId4">
            <a:alphaModFix/>
          </a:blip>
          <a:stretch>
            <a:fillRect/>
          </a:stretch>
        </p:blipFill>
        <p:spPr>
          <a:xfrm>
            <a:off x="4190574" y="1174050"/>
            <a:ext cx="4641726" cy="2928174"/>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FD966"/>
        </a:solidFill>
        <a:effectLst/>
      </p:bgPr>
    </p:bg>
    <p:spTree>
      <p:nvGrpSpPr>
        <p:cNvPr id="1" name="Shape 754"/>
        <p:cNvGrpSpPr/>
        <p:nvPr/>
      </p:nvGrpSpPr>
      <p:grpSpPr>
        <a:xfrm>
          <a:off x="0" y="0"/>
          <a:ext cx="0" cy="0"/>
          <a:chOff x="0" y="0"/>
          <a:chExt cx="0" cy="0"/>
        </a:xfrm>
      </p:grpSpPr>
      <p:sp>
        <p:nvSpPr>
          <p:cNvPr id="755" name="Google Shape;755;p9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Takeaways</a:t>
            </a:r>
            <a:endParaRPr/>
          </a:p>
        </p:txBody>
      </p:sp>
      <p:sp>
        <p:nvSpPr>
          <p:cNvPr id="756" name="Google Shape;756;p9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lnSpcReduction="20000"/>
          </a:bodyPr>
          <a:lstStyle/>
          <a:p>
            <a:pPr marL="0" lvl="0" indent="0" algn="l" rtl="0">
              <a:spcBef>
                <a:spcPts val="0"/>
              </a:spcBef>
              <a:spcAft>
                <a:spcPts val="0"/>
              </a:spcAft>
              <a:buNone/>
            </a:pPr>
            <a:r>
              <a:rPr lang="en"/>
              <a:t>The larger markets of Phoenix and Miami have located their hockey arenas away from the job centers and made travel difficult without much incentive to travel long drives. There is little attraction around these arenas that would bring fans to games early or keep them around late.</a:t>
            </a:r>
            <a:endParaRPr/>
          </a:p>
          <a:p>
            <a:pPr marL="0" lvl="0" indent="0" algn="l" rtl="0">
              <a:spcBef>
                <a:spcPts val="1200"/>
              </a:spcBef>
              <a:spcAft>
                <a:spcPts val="0"/>
              </a:spcAft>
              <a:buNone/>
            </a:pPr>
            <a:endParaRPr/>
          </a:p>
          <a:p>
            <a:pPr marL="0" lvl="0" indent="0" algn="l" rtl="0">
              <a:spcBef>
                <a:spcPts val="1200"/>
              </a:spcBef>
              <a:spcAft>
                <a:spcPts val="1200"/>
              </a:spcAft>
              <a:buNone/>
            </a:pPr>
            <a:r>
              <a:rPr lang="en"/>
              <a:t>Las Vegas and Pittsburgh developed unique arenas located around the job centers in the downtowns of their cities. The franchises sell out games and attract large crowds of fans to their footprints before, during, and after game time. These franchises have aligned their arenas and teams with the cities they play in and are a part of the downtown. It is valuable to attract fans to games and even more valuable to capture their economic spending around the arena.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720" b="1"/>
              <a:t>Downtown Area Demographics</a:t>
            </a:r>
            <a:endParaRPr sz="2720" b="1"/>
          </a:p>
        </p:txBody>
      </p:sp>
      <p:sp>
        <p:nvSpPr>
          <p:cNvPr id="140" name="Google Shape;140;p3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41" name="Google Shape;141;p31"/>
          <p:cNvPicPr preferRelativeResize="0"/>
          <p:nvPr/>
        </p:nvPicPr>
        <p:blipFill>
          <a:blip r:embed="rId3">
            <a:alphaModFix/>
          </a:blip>
          <a:stretch>
            <a:fillRect/>
          </a:stretch>
        </p:blipFill>
        <p:spPr>
          <a:xfrm>
            <a:off x="0" y="1152475"/>
            <a:ext cx="9144000" cy="39910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t>College Educated Populace</a:t>
            </a:r>
            <a:endParaRPr b="1"/>
          </a:p>
        </p:txBody>
      </p:sp>
      <p:sp>
        <p:nvSpPr>
          <p:cNvPr id="147" name="Google Shape;147;p3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48" name="Google Shape;148;p32"/>
          <p:cNvPicPr preferRelativeResize="0"/>
          <p:nvPr/>
        </p:nvPicPr>
        <p:blipFill>
          <a:blip r:embed="rId3">
            <a:alphaModFix/>
          </a:blip>
          <a:stretch>
            <a:fillRect/>
          </a:stretch>
        </p:blipFill>
        <p:spPr>
          <a:xfrm>
            <a:off x="311700" y="1152475"/>
            <a:ext cx="8520599" cy="34164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33"/>
          <p:cNvSpPr txBox="1">
            <a:spLocks noGrp="1"/>
          </p:cNvSpPr>
          <p:nvPr>
            <p:ph type="title"/>
          </p:nvPr>
        </p:nvSpPr>
        <p:spPr>
          <a:xfrm>
            <a:off x="311700" y="0"/>
            <a:ext cx="8520600" cy="1017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Health Care and Retail Trade Dominate</a:t>
            </a:r>
            <a:endParaRPr/>
          </a:p>
          <a:p>
            <a:pPr marL="0" lvl="0" indent="0" algn="l" rtl="0">
              <a:spcBef>
                <a:spcPts val="0"/>
              </a:spcBef>
              <a:spcAft>
                <a:spcPts val="0"/>
              </a:spcAft>
              <a:buNone/>
            </a:pPr>
            <a:r>
              <a:rPr lang="en" sz="2222">
                <a:highlight>
                  <a:srgbClr val="FFFFFF"/>
                </a:highlight>
              </a:rPr>
              <a:t>Metropolitan/Micropolitan Areas (CBSA)</a:t>
            </a:r>
            <a:endParaRPr sz="4022"/>
          </a:p>
        </p:txBody>
      </p:sp>
      <p:sp>
        <p:nvSpPr>
          <p:cNvPr id="154" name="Google Shape;154;p3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55" name="Google Shape;155;p33"/>
          <p:cNvPicPr preferRelativeResize="0"/>
          <p:nvPr/>
        </p:nvPicPr>
        <p:blipFill>
          <a:blip r:embed="rId3">
            <a:alphaModFix/>
          </a:blip>
          <a:stretch>
            <a:fillRect/>
          </a:stretch>
        </p:blipFill>
        <p:spPr>
          <a:xfrm>
            <a:off x="311700" y="1226850"/>
            <a:ext cx="5600700" cy="381000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Dark">
  <a:themeElements>
    <a:clrScheme name="Simple Dark">
      <a:dk1>
        <a:srgbClr val="FFFFFF"/>
      </a:dk1>
      <a:lt1>
        <a:srgbClr val="073763"/>
      </a:lt1>
      <a:dk2>
        <a:srgbClr val="A4C2F4"/>
      </a:dk2>
      <a:lt2>
        <a:srgbClr val="ADADAD"/>
      </a:lt2>
      <a:accent1>
        <a:srgbClr val="A4C2F4"/>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7290</Words>
  <Application>Microsoft Office PowerPoint</Application>
  <PresentationFormat>On-screen Show (16:9)</PresentationFormat>
  <Paragraphs>581</Paragraphs>
  <Slides>68</Slides>
  <Notes>68</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68</vt:i4>
      </vt:variant>
    </vt:vector>
  </HeadingPairs>
  <TitlesOfParts>
    <vt:vector size="75" baseType="lpstr">
      <vt:lpstr>Times New Roman</vt:lpstr>
      <vt:lpstr>Arial</vt:lpstr>
      <vt:lpstr>Montserrat</vt:lpstr>
      <vt:lpstr>Montserrat Medium</vt:lpstr>
      <vt:lpstr>Comfortaa</vt:lpstr>
      <vt:lpstr>Simple Light</vt:lpstr>
      <vt:lpstr>Simple Dark</vt:lpstr>
      <vt:lpstr>SM 440 Take Home Exam 1</vt:lpstr>
      <vt:lpstr>Question #1 Proposal for New Arena in Downtown Richmond, VA</vt:lpstr>
      <vt:lpstr>Question #1a:  Demographics, Employment Data, Regional Comparison, Decentralization Trends</vt:lpstr>
      <vt:lpstr>PowerPoint Presentation</vt:lpstr>
      <vt:lpstr>PowerPoint Presentation</vt:lpstr>
      <vt:lpstr>Demographic Characteristics, Richmond VA (Region)  Metropolitan/Micropolitan Areas (CBSA)</vt:lpstr>
      <vt:lpstr>Downtown Area Demographics</vt:lpstr>
      <vt:lpstr>College Educated Populace</vt:lpstr>
      <vt:lpstr>Health Care and Retail Trade Dominate Metropolitan/Micropolitan Areas (CBSA)</vt:lpstr>
      <vt:lpstr>Location Quotients for Richmond Regional Area</vt:lpstr>
      <vt:lpstr>PowerPoint Presentation</vt:lpstr>
      <vt:lpstr>PowerPoint Presentation</vt:lpstr>
      <vt:lpstr>PowerPoint Presentation</vt:lpstr>
      <vt:lpstr>PowerPoint Presentation</vt:lpstr>
      <vt:lpstr>PowerPoint Presentation</vt:lpstr>
      <vt:lpstr>Question#1b:  Declining Value of Comparative Advantages, Increasing Focus on Competitive Advantages</vt:lpstr>
      <vt:lpstr>Shift from Comparative Advantage to Competitive Advantage </vt:lpstr>
      <vt:lpstr>Richmond Downtown Area Jobs </vt:lpstr>
      <vt:lpstr>Question #1c:  Trade Value Dissipation</vt:lpstr>
      <vt:lpstr>Trade Value, Supply and Human Capital</vt:lpstr>
      <vt:lpstr>Question#1d:  Sport and Entertainment District Potential  </vt:lpstr>
      <vt:lpstr>Sports and Entertainment as an Amenity</vt:lpstr>
      <vt:lpstr>Sports and Entertainment as an Amenity (cont.) </vt:lpstr>
      <vt:lpstr>Comparable Cities with Minor League Venues Job Growth 2008-2018</vt:lpstr>
      <vt:lpstr>Question 2:  Is there an advantage for the Tampa Bay Rays to relocate?</vt:lpstr>
      <vt:lpstr>Competing Markets</vt:lpstr>
      <vt:lpstr>Primary Concern: What does the Tampa-St.Petersburg-Clearwater, FL MSA look like compared to the other 4 MSA’s demographics and economy?</vt:lpstr>
      <vt:lpstr>Market Comparison</vt:lpstr>
      <vt:lpstr>Total Population and Growth (ACS, 2010, 2019)</vt:lpstr>
      <vt:lpstr>Percent Population in 18-44 Range (ACS, 2012-2017, 2019)</vt:lpstr>
      <vt:lpstr>Educated Population/Growth (ACS, 2010, 2019)   *At least a Bachelor's Degree</vt:lpstr>
      <vt:lpstr>Median Household Income/Growth (ACS, 2010, 2019)   </vt:lpstr>
      <vt:lpstr>PCT of High Earners/Growth (ACS, 2010, 2019)   *At least $75,000 annual</vt:lpstr>
      <vt:lpstr>Market Comparison</vt:lpstr>
      <vt:lpstr>Total Primary Jobs/Growth (OntheMap, 2010-2018)</vt:lpstr>
      <vt:lpstr>LQ Assessment: Chosen Sectors  (OntheMap, 2018, and BLS, 2020)</vt:lpstr>
      <vt:lpstr>Proportion and LQ’s of Retail Jobs (OntheMap, 2019)</vt:lpstr>
      <vt:lpstr>Proportion and LQ’s of PSTS Jobs (OntheMap, 2019)</vt:lpstr>
      <vt:lpstr>Proportion and LQ’s of MCE Jobs (OntheMap, 2019)</vt:lpstr>
      <vt:lpstr>Proportion and LQ’s of Educational Services Jobs (OntheMap, 2019)</vt:lpstr>
      <vt:lpstr>Proportion and LQ’s of HCSA Jobs (OntheMap, 2019)</vt:lpstr>
      <vt:lpstr>Market Comparison</vt:lpstr>
      <vt:lpstr>Nielsen DMA Rankings</vt:lpstr>
      <vt:lpstr>U.S. Patents Filed 2011-2015</vt:lpstr>
      <vt:lpstr>PowerPoint Presentation</vt:lpstr>
      <vt:lpstr>PowerPoint Presentation</vt:lpstr>
      <vt:lpstr>Question #3</vt:lpstr>
      <vt:lpstr>Question #3</vt:lpstr>
      <vt:lpstr>Demographics (Social Explorer, ACS 2019)</vt:lpstr>
      <vt:lpstr>Demographics (Social Explorer, ACS 2019)</vt:lpstr>
      <vt:lpstr>Demographics (Social Explorer, ACS 2019)</vt:lpstr>
      <vt:lpstr>Demographics (Social Explorer, ACS 2019)</vt:lpstr>
      <vt:lpstr>Demographics</vt:lpstr>
      <vt:lpstr>NHL Attendance</vt:lpstr>
      <vt:lpstr>Phoenix</vt:lpstr>
      <vt:lpstr>Phoenix</vt:lpstr>
      <vt:lpstr>Phoenix</vt:lpstr>
      <vt:lpstr>Florida</vt:lpstr>
      <vt:lpstr>Florida</vt:lpstr>
      <vt:lpstr>Florida</vt:lpstr>
      <vt:lpstr>Las Vegas</vt:lpstr>
      <vt:lpstr>Las Vegas</vt:lpstr>
      <vt:lpstr>Game Presentation</vt:lpstr>
      <vt:lpstr>T-Mobile Arena,Toshiba Plaza, &amp; The Park</vt:lpstr>
      <vt:lpstr>Pittsburgh</vt:lpstr>
      <vt:lpstr>Pittsburgh</vt:lpstr>
      <vt:lpstr>Pittsburgh</vt:lpstr>
      <vt:lpstr>Takeaways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 440 Take Home Exam 1</dc:title>
  <dc:creator>Lukas Stauffer</dc:creator>
  <cp:lastModifiedBy>Lukas Stauffer</cp:lastModifiedBy>
  <cp:revision>1</cp:revision>
  <dcterms:modified xsi:type="dcterms:W3CDTF">2021-05-02T16:26:07Z</dcterms:modified>
</cp:coreProperties>
</file>