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lfa Slab One" panose="020B0604020202020204" charset="0"/>
      <p:regular r:id="rId24"/>
    </p:embeddedFont>
    <p:embeddedFont>
      <p:font typeface="Amatic SC" panose="020B0604020202020204" charset="-79"/>
      <p:regular r:id="rId25"/>
      <p:bold r:id="rId26"/>
    </p:embeddedFont>
    <p:embeddedFont>
      <p:font typeface="Comfortaa" panose="020B0604020202020204" charset="0"/>
      <p:regular r:id="rId27"/>
      <p:bold r:id="rId28"/>
    </p:embeddedFont>
    <p:embeddedFont>
      <p:font typeface="Impact" panose="020B0806030902050204" pitchFamily="34" charset="0"/>
      <p:regular r:id="rId29"/>
    </p:embeddedFont>
    <p:embeddedFont>
      <p:font typeface="Proxima Nova" panose="020B0604020202020204" charset="0"/>
      <p:regular r:id="rId30"/>
      <p:bold r:id="rId31"/>
      <p:italic r:id="rId32"/>
      <p:boldItalic r:id="rId33"/>
    </p:embeddedFont>
    <p:embeddedFont>
      <p:font typeface="Raleway"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264"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Luke has 1-3</a:t>
            </a:r>
            <a:endParaRPr/>
          </a:p>
          <a:p>
            <a:pPr marL="0" lvl="0" indent="0" algn="l" rtl="0">
              <a:spcBef>
                <a:spcPts val="0"/>
              </a:spcBef>
              <a:spcAft>
                <a:spcPts val="0"/>
              </a:spcAft>
              <a:buNone/>
            </a:pPr>
            <a:endParaRPr/>
          </a:p>
          <a:p>
            <a:pPr marL="0" lvl="0" indent="0" algn="l" rtl="0">
              <a:spcBef>
                <a:spcPts val="0"/>
              </a:spcBef>
              <a:spcAft>
                <a:spcPts val="0"/>
              </a:spcAft>
              <a:buNone/>
            </a:pPr>
            <a:r>
              <a:rPr lang="en"/>
              <a:t>Webb will screen share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34b8a6648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34b8a664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34b8a6648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34b8a664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57b2d464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57b2d464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2b4158200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2b415820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2b415820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2b415820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2b415820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2b415820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34b8a6648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34b8a664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dcdb308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dcdb30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34b8a66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34b8a66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34b8a664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34b8a66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ab6f8816cf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ab6f8816c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34b8a664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a34b8a664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defb9580c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defb9580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ac6eb92d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ac6eb92d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34b8a6648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34b8a664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34b8a6648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34b8a664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34b8a6648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34b8a664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34b8a664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34b8a664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34b8a664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34b8a664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34b8a6648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34b8a664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cxnSp>
        <p:nvCxnSpPr>
          <p:cNvPr id="11" name="Google Shape;11;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2" name="Google Shape;12;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3" name="Google Shape;13;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9" name="Google Shape;49;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0" name="Google Shape;5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6" name="Google Shape;4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omfortaa"/>
              <a:buNone/>
              <a:defRPr sz="3000">
                <a:solidFill>
                  <a:schemeClr val="accent3"/>
                </a:solidFill>
                <a:latin typeface="Comfortaa"/>
                <a:ea typeface="Comfortaa"/>
                <a:cs typeface="Comfortaa"/>
                <a:sym typeface="Comfortaa"/>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omfortaa"/>
              <a:buChar char="●"/>
              <a:defRPr sz="1800">
                <a:solidFill>
                  <a:schemeClr val="dk2"/>
                </a:solidFill>
                <a:latin typeface="Comfortaa"/>
                <a:ea typeface="Comfortaa"/>
                <a:cs typeface="Comfortaa"/>
                <a:sym typeface="Comfortaa"/>
              </a:defRPr>
            </a:lvl1pPr>
            <a:lvl2pPr marL="914400" lvl="1"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2pPr>
            <a:lvl3pPr marL="1371600" lvl="2"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3">
            <a:alphaModFix/>
          </a:blip>
          <a:stretch>
            <a:fillRect/>
          </a:stretch>
        </p:blipFill>
        <p:spPr>
          <a:xfrm>
            <a:off x="8054373" y="121650"/>
            <a:ext cx="885625" cy="1116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wd5YRf3WpEEDn5nFTdpdC4xqI_8_6vEm/view"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s://tenor.com/view/safe-travels-up-bye-wave-gif-8102418"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53a4TnB0tk5lK0GSJmlUrdSOJrHeu4kS/view"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s://tenor.com/view/black-friday-neon-neon-sign-icon-shopping-gif-12896117"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RUv0FaKPCVtL30n52KFfsDwbqm2NOKp7/view"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webstore.recsports.umich.edu/bookin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4.jpg"/><Relationship Id="rId4" Type="http://schemas.openxmlformats.org/officeDocument/2006/relationships/hyperlink" Target="http://drive.google.com/file/d/1B2xmAVdQzUktgR0Os-XDy2YZhHtpJG6X/vie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drive.google.com/file/d/196hiFV1vOdqUYGTErv-s6ob5WPsOvb6u/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311700" y="595975"/>
            <a:ext cx="8520600" cy="205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a:latin typeface="Raleway"/>
                <a:ea typeface="Raleway"/>
                <a:cs typeface="Raleway"/>
                <a:sym typeface="Raleway"/>
              </a:rPr>
              <a:t>Content Creation</a:t>
            </a:r>
            <a:endParaRPr sz="4000" b="1">
              <a:latin typeface="Raleway"/>
              <a:ea typeface="Raleway"/>
              <a:cs typeface="Raleway"/>
              <a:sym typeface="Raleway"/>
            </a:endParaRPr>
          </a:p>
          <a:p>
            <a:pPr marL="0" lvl="0" indent="0" algn="ctr" rtl="0">
              <a:spcBef>
                <a:spcPts val="0"/>
              </a:spcBef>
              <a:spcAft>
                <a:spcPts val="0"/>
              </a:spcAft>
              <a:buNone/>
            </a:pPr>
            <a:r>
              <a:rPr lang="en" sz="4000" b="1">
                <a:latin typeface="Raleway"/>
                <a:ea typeface="Raleway"/>
                <a:cs typeface="Raleway"/>
                <a:sym typeface="Raleway"/>
              </a:rPr>
              <a:t>UM Rec Sports Facilities/Department</a:t>
            </a:r>
            <a:endParaRPr sz="4000" b="1">
              <a:latin typeface="Raleway"/>
              <a:ea typeface="Raleway"/>
              <a:cs typeface="Raleway"/>
              <a:sym typeface="Raleway"/>
            </a:endParaRPr>
          </a:p>
        </p:txBody>
      </p:sp>
      <p:sp>
        <p:nvSpPr>
          <p:cNvPr id="58" name="Google Shape;58;p13"/>
          <p:cNvSpPr txBox="1">
            <a:spLocks noGrp="1"/>
          </p:cNvSpPr>
          <p:nvPr>
            <p:ph type="subTitle" idx="1"/>
          </p:nvPr>
        </p:nvSpPr>
        <p:spPr>
          <a:xfrm>
            <a:off x="370900" y="378747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Raleway"/>
                <a:ea typeface="Raleway"/>
                <a:cs typeface="Raleway"/>
                <a:sym typeface="Raleway"/>
              </a:rPr>
              <a:t>Emily Argersinger, Nate Lazor, Webb Sarris, Lukas Stauffer</a:t>
            </a:r>
            <a:endParaRPr sz="1800" b="1">
              <a:latin typeface="Raleway"/>
              <a:ea typeface="Raleway"/>
              <a:cs typeface="Raleway"/>
              <a:sym typeface="Raleway"/>
            </a:endParaRPr>
          </a:p>
        </p:txBody>
      </p:sp>
      <p:sp>
        <p:nvSpPr>
          <p:cNvPr id="59" name="Google Shape;5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265500" y="464874"/>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Story 2</a:t>
            </a:r>
            <a:endParaRPr sz="4300" b="1">
              <a:solidFill>
                <a:schemeClr val="lt1"/>
              </a:solidFill>
              <a:highlight>
                <a:schemeClr val="dk1"/>
              </a:highlight>
              <a:latin typeface="Raleway"/>
              <a:ea typeface="Raleway"/>
              <a:cs typeface="Raleway"/>
              <a:sym typeface="Raleway"/>
            </a:endParaRPr>
          </a:p>
        </p:txBody>
      </p:sp>
      <p:sp>
        <p:nvSpPr>
          <p:cNvPr id="151" name="Google Shape;151;p22"/>
          <p:cNvSpPr txBox="1">
            <a:spLocks noGrp="1"/>
          </p:cNvSpPr>
          <p:nvPr>
            <p:ph type="subTitle" idx="1"/>
          </p:nvPr>
        </p:nvSpPr>
        <p:spPr>
          <a:xfrm>
            <a:off x="265500" y="2016775"/>
            <a:ext cx="4045200" cy="291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The Faces Behind The Makeover</a:t>
            </a:r>
            <a:endParaRPr b="1">
              <a:latin typeface="Raleway"/>
              <a:ea typeface="Raleway"/>
              <a:cs typeface="Raleway"/>
              <a:sym typeface="Raleway"/>
            </a:endParaRPr>
          </a:p>
          <a:p>
            <a:pPr marL="0" lvl="0" indent="0" algn="ctr" rtl="0">
              <a:spcBef>
                <a:spcPts val="0"/>
              </a:spcBef>
              <a:spcAft>
                <a:spcPts val="0"/>
              </a:spcAft>
              <a:buNone/>
            </a:pPr>
            <a:endParaRPr b="1">
              <a:latin typeface="Raleway"/>
              <a:ea typeface="Raleway"/>
              <a:cs typeface="Raleway"/>
              <a:sym typeface="Raleway"/>
            </a:endParaRPr>
          </a:p>
          <a:p>
            <a:pPr marL="0" lvl="0" indent="0" algn="ctr" rtl="0">
              <a:spcBef>
                <a:spcPts val="0"/>
              </a:spcBef>
              <a:spcAft>
                <a:spcPts val="0"/>
              </a:spcAft>
              <a:buNone/>
            </a:pPr>
            <a:r>
              <a:rPr lang="en" b="1">
                <a:latin typeface="Raleway"/>
                <a:ea typeface="Raleway"/>
                <a:cs typeface="Raleway"/>
                <a:sym typeface="Raleway"/>
              </a:rPr>
              <a:t>“We’ve created safer environments for our users and employees to protect their health and safety.” </a:t>
            </a:r>
            <a:endParaRPr b="1">
              <a:latin typeface="Raleway"/>
              <a:ea typeface="Raleway"/>
              <a:cs typeface="Raleway"/>
              <a:sym typeface="Raleway"/>
            </a:endParaRPr>
          </a:p>
          <a:p>
            <a:pPr marL="0" lvl="0" indent="0" algn="ctr" rtl="0">
              <a:spcBef>
                <a:spcPts val="0"/>
              </a:spcBef>
              <a:spcAft>
                <a:spcPts val="0"/>
              </a:spcAft>
              <a:buNone/>
            </a:pPr>
            <a:endParaRPr/>
          </a:p>
        </p:txBody>
      </p:sp>
      <p:sp>
        <p:nvSpPr>
          <p:cNvPr id="152" name="Google Shape;15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53" name="Google Shape;153;p22"/>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54" name="Google Shape;154;p22"/>
          <p:cNvPicPr preferRelativeResize="0"/>
          <p:nvPr/>
        </p:nvPicPr>
        <p:blipFill>
          <a:blip r:embed="rId4">
            <a:alphaModFix/>
          </a:blip>
          <a:stretch>
            <a:fillRect/>
          </a:stretch>
        </p:blipFill>
        <p:spPr>
          <a:xfrm>
            <a:off x="5195350" y="675550"/>
            <a:ext cx="3361550" cy="3361550"/>
          </a:xfrm>
          <a:prstGeom prst="rect">
            <a:avLst/>
          </a:prstGeom>
          <a:noFill/>
          <a:ln>
            <a:noFill/>
          </a:ln>
        </p:spPr>
      </p:pic>
      <p:sp>
        <p:nvSpPr>
          <p:cNvPr id="155" name="Google Shape;155;p22"/>
          <p:cNvSpPr txBox="1">
            <a:spLocks noGrp="1"/>
          </p:cNvSpPr>
          <p:nvPr>
            <p:ph type="subTitle" idx="1"/>
          </p:nvPr>
        </p:nvSpPr>
        <p:spPr>
          <a:xfrm>
            <a:off x="4975950" y="4037100"/>
            <a:ext cx="4045200" cy="53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1"/>
                </a:solidFill>
                <a:latin typeface="Raleway"/>
                <a:ea typeface="Raleway"/>
                <a:cs typeface="Raleway"/>
                <a:sym typeface="Raleway"/>
              </a:rPr>
              <a:t>Director, Recreational Sports</a:t>
            </a:r>
            <a:endParaRPr b="1">
              <a:solidFill>
                <a:schemeClr val="lt1"/>
              </a:solidFill>
              <a:latin typeface="Raleway"/>
              <a:ea typeface="Raleway"/>
              <a:cs typeface="Raleway"/>
              <a:sym typeface="Raleway"/>
            </a:endParaRPr>
          </a:p>
          <a:p>
            <a:pPr marL="0" lvl="0" indent="0" algn="ctr" rtl="0">
              <a:spcBef>
                <a:spcPts val="0"/>
              </a:spcBef>
              <a:spcAft>
                <a:spcPts val="0"/>
              </a:spcAft>
              <a:buNone/>
            </a:pPr>
            <a:r>
              <a:rPr lang="en" b="1">
                <a:solidFill>
                  <a:schemeClr val="lt1"/>
                </a:solidFill>
                <a:latin typeface="Raleway"/>
                <a:ea typeface="Raleway"/>
                <a:cs typeface="Raleway"/>
                <a:sym typeface="Raleway"/>
              </a:rPr>
              <a:t>Mike Widen</a:t>
            </a:r>
            <a:endParaRPr b="1">
              <a:solidFill>
                <a:schemeClr val="lt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265500" y="485574"/>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Story 3</a:t>
            </a:r>
            <a:endParaRPr sz="4300" b="1">
              <a:solidFill>
                <a:schemeClr val="lt1"/>
              </a:solidFill>
              <a:highlight>
                <a:schemeClr val="dk1"/>
              </a:highlight>
              <a:latin typeface="Raleway"/>
              <a:ea typeface="Raleway"/>
              <a:cs typeface="Raleway"/>
              <a:sym typeface="Raleway"/>
            </a:endParaRPr>
          </a:p>
        </p:txBody>
      </p:sp>
      <p:sp>
        <p:nvSpPr>
          <p:cNvPr id="161" name="Google Shape;161;p23"/>
          <p:cNvSpPr txBox="1">
            <a:spLocks noGrp="1"/>
          </p:cNvSpPr>
          <p:nvPr>
            <p:ph type="subTitle" idx="1"/>
          </p:nvPr>
        </p:nvSpPr>
        <p:spPr>
          <a:xfrm>
            <a:off x="265500" y="1918075"/>
            <a:ext cx="4045200" cy="23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The Faces Behind the Makeover</a:t>
            </a:r>
            <a:endParaRPr b="1">
              <a:latin typeface="Raleway"/>
              <a:ea typeface="Raleway"/>
              <a:cs typeface="Raleway"/>
              <a:sym typeface="Raleway"/>
            </a:endParaRPr>
          </a:p>
          <a:p>
            <a:pPr marL="0" lvl="0" indent="0" algn="ctr" rtl="0">
              <a:spcBef>
                <a:spcPts val="0"/>
              </a:spcBef>
              <a:spcAft>
                <a:spcPts val="0"/>
              </a:spcAft>
              <a:buNone/>
            </a:pPr>
            <a:endParaRPr b="1">
              <a:latin typeface="Raleway"/>
              <a:ea typeface="Raleway"/>
              <a:cs typeface="Raleway"/>
              <a:sym typeface="Raleway"/>
            </a:endParaRPr>
          </a:p>
          <a:p>
            <a:pPr marL="0" lvl="0" indent="0" algn="ctr" rtl="0">
              <a:spcBef>
                <a:spcPts val="0"/>
              </a:spcBef>
              <a:spcAft>
                <a:spcPts val="0"/>
              </a:spcAft>
              <a:buNone/>
            </a:pPr>
            <a:r>
              <a:rPr lang="en" b="1">
                <a:latin typeface="Raleway"/>
                <a:ea typeface="Raleway"/>
                <a:cs typeface="Raleway"/>
                <a:sym typeface="Raleway"/>
              </a:rPr>
              <a:t>“Our decisions and timeline were driven by the State of Michigan’s executive order for gyms. . . we implemented those as quick as possible.”</a:t>
            </a:r>
            <a:endParaRPr b="1">
              <a:latin typeface="Raleway"/>
              <a:ea typeface="Raleway"/>
              <a:cs typeface="Raleway"/>
              <a:sym typeface="Raleway"/>
            </a:endParaRPr>
          </a:p>
        </p:txBody>
      </p:sp>
      <p:sp>
        <p:nvSpPr>
          <p:cNvPr id="162" name="Google Shape;16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163" name="Google Shape;163;p23"/>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64" name="Google Shape;164;p23"/>
          <p:cNvPicPr preferRelativeResize="0"/>
          <p:nvPr/>
        </p:nvPicPr>
        <p:blipFill>
          <a:blip r:embed="rId4">
            <a:alphaModFix/>
          </a:blip>
          <a:stretch>
            <a:fillRect/>
          </a:stretch>
        </p:blipFill>
        <p:spPr>
          <a:xfrm>
            <a:off x="5446050" y="417775"/>
            <a:ext cx="2857500" cy="3076575"/>
          </a:xfrm>
          <a:prstGeom prst="rect">
            <a:avLst/>
          </a:prstGeom>
          <a:noFill/>
          <a:ln>
            <a:noFill/>
          </a:ln>
        </p:spPr>
      </p:pic>
      <p:sp>
        <p:nvSpPr>
          <p:cNvPr id="165" name="Google Shape;165;p23"/>
          <p:cNvSpPr txBox="1">
            <a:spLocks noGrp="1"/>
          </p:cNvSpPr>
          <p:nvPr>
            <p:ph type="subTitle" idx="1"/>
          </p:nvPr>
        </p:nvSpPr>
        <p:spPr>
          <a:xfrm>
            <a:off x="4975950" y="3578700"/>
            <a:ext cx="4045200" cy="7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1"/>
                </a:solidFill>
                <a:latin typeface="Raleway"/>
                <a:ea typeface="Raleway"/>
                <a:cs typeface="Raleway"/>
                <a:sym typeface="Raleway"/>
              </a:rPr>
              <a:t>Associate Director, Facilities</a:t>
            </a:r>
            <a:endParaRPr b="1">
              <a:solidFill>
                <a:schemeClr val="lt1"/>
              </a:solidFill>
              <a:latin typeface="Raleway"/>
              <a:ea typeface="Raleway"/>
              <a:cs typeface="Raleway"/>
              <a:sym typeface="Raleway"/>
            </a:endParaRPr>
          </a:p>
          <a:p>
            <a:pPr marL="0" lvl="0" indent="0" algn="ctr" rtl="0">
              <a:spcBef>
                <a:spcPts val="0"/>
              </a:spcBef>
              <a:spcAft>
                <a:spcPts val="0"/>
              </a:spcAft>
              <a:buNone/>
            </a:pPr>
            <a:r>
              <a:rPr lang="en" b="1">
                <a:solidFill>
                  <a:schemeClr val="lt1"/>
                </a:solidFill>
                <a:latin typeface="Raleway"/>
                <a:ea typeface="Raleway"/>
                <a:cs typeface="Raleway"/>
                <a:sym typeface="Raleway"/>
              </a:rPr>
              <a:t>Jeff Straw</a:t>
            </a:r>
            <a:endParaRPr b="1">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265500" y="485574"/>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Story 4</a:t>
            </a:r>
            <a:endParaRPr sz="4300" b="1">
              <a:solidFill>
                <a:schemeClr val="lt1"/>
              </a:solidFill>
              <a:highlight>
                <a:schemeClr val="dk1"/>
              </a:highlight>
              <a:latin typeface="Raleway"/>
              <a:ea typeface="Raleway"/>
              <a:cs typeface="Raleway"/>
              <a:sym typeface="Raleway"/>
            </a:endParaRPr>
          </a:p>
        </p:txBody>
      </p:sp>
      <p:sp>
        <p:nvSpPr>
          <p:cNvPr id="171" name="Google Shape;171;p24"/>
          <p:cNvSpPr txBox="1">
            <a:spLocks noGrp="1"/>
          </p:cNvSpPr>
          <p:nvPr>
            <p:ph type="subTitle" idx="1"/>
          </p:nvPr>
        </p:nvSpPr>
        <p:spPr>
          <a:xfrm>
            <a:off x="265500" y="1918075"/>
            <a:ext cx="4045200" cy="23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The Faces Behind the Makeover</a:t>
            </a:r>
            <a:endParaRPr b="1">
              <a:latin typeface="Raleway"/>
              <a:ea typeface="Raleway"/>
              <a:cs typeface="Raleway"/>
              <a:sym typeface="Raleway"/>
            </a:endParaRPr>
          </a:p>
          <a:p>
            <a:pPr marL="0" lvl="0" indent="0" algn="ctr" rtl="0">
              <a:spcBef>
                <a:spcPts val="0"/>
              </a:spcBef>
              <a:spcAft>
                <a:spcPts val="0"/>
              </a:spcAft>
              <a:buNone/>
            </a:pPr>
            <a:endParaRPr b="1">
              <a:latin typeface="Raleway"/>
              <a:ea typeface="Raleway"/>
              <a:cs typeface="Raleway"/>
              <a:sym typeface="Raleway"/>
            </a:endParaRPr>
          </a:p>
          <a:p>
            <a:pPr marL="0" lvl="0" indent="0" algn="ctr" rtl="0">
              <a:spcBef>
                <a:spcPts val="0"/>
              </a:spcBef>
              <a:spcAft>
                <a:spcPts val="0"/>
              </a:spcAft>
              <a:buNone/>
            </a:pPr>
            <a:r>
              <a:rPr lang="en" b="1">
                <a:latin typeface="Raleway"/>
                <a:ea typeface="Raleway"/>
                <a:cs typeface="Raleway"/>
                <a:sym typeface="Raleway"/>
              </a:rPr>
              <a:t>“Probably the biggest change was not how I was working but what it was that I was promoting. There was a bit of scrambling as we figured out which programs we could move online.”</a:t>
            </a:r>
            <a:endParaRPr b="1"/>
          </a:p>
        </p:txBody>
      </p:sp>
      <p:sp>
        <p:nvSpPr>
          <p:cNvPr id="172" name="Google Shape;17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73" name="Google Shape;173;p24"/>
          <p:cNvPicPr preferRelativeResize="0"/>
          <p:nvPr/>
        </p:nvPicPr>
        <p:blipFill>
          <a:blip r:embed="rId3">
            <a:alphaModFix/>
          </a:blip>
          <a:stretch>
            <a:fillRect/>
          </a:stretch>
        </p:blipFill>
        <p:spPr>
          <a:xfrm>
            <a:off x="0" y="4284525"/>
            <a:ext cx="695950" cy="858975"/>
          </a:xfrm>
          <a:prstGeom prst="rect">
            <a:avLst/>
          </a:prstGeom>
          <a:noFill/>
          <a:ln>
            <a:noFill/>
          </a:ln>
        </p:spPr>
      </p:pic>
      <p:sp>
        <p:nvSpPr>
          <p:cNvPr id="174" name="Google Shape;174;p24"/>
          <p:cNvSpPr txBox="1">
            <a:spLocks noGrp="1"/>
          </p:cNvSpPr>
          <p:nvPr>
            <p:ph type="subTitle" idx="1"/>
          </p:nvPr>
        </p:nvSpPr>
        <p:spPr>
          <a:xfrm>
            <a:off x="4975950" y="3578700"/>
            <a:ext cx="4045200" cy="7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lt1"/>
                </a:solidFill>
                <a:latin typeface="Raleway"/>
                <a:ea typeface="Raleway"/>
                <a:cs typeface="Raleway"/>
                <a:sym typeface="Raleway"/>
              </a:rPr>
              <a:t>Student Marketing Coordinator Clare Dipaola</a:t>
            </a:r>
            <a:endParaRPr b="1">
              <a:solidFill>
                <a:schemeClr val="lt1"/>
              </a:solidFill>
              <a:latin typeface="Raleway"/>
              <a:ea typeface="Raleway"/>
              <a:cs typeface="Raleway"/>
              <a:sym typeface="Raleway"/>
            </a:endParaRPr>
          </a:p>
        </p:txBody>
      </p:sp>
      <p:pic>
        <p:nvPicPr>
          <p:cNvPr id="175" name="Google Shape;175;p24"/>
          <p:cNvPicPr preferRelativeResize="0"/>
          <p:nvPr/>
        </p:nvPicPr>
        <p:blipFill>
          <a:blip r:embed="rId4">
            <a:alphaModFix/>
          </a:blip>
          <a:stretch>
            <a:fillRect/>
          </a:stretch>
        </p:blipFill>
        <p:spPr>
          <a:xfrm>
            <a:off x="5589350" y="582225"/>
            <a:ext cx="2614499" cy="2775550"/>
          </a:xfrm>
          <a:prstGeom prst="rect">
            <a:avLst/>
          </a:prstGeom>
          <a:noFill/>
          <a:ln w="9525" cap="flat" cmpd="sng">
            <a:solidFill>
              <a:srgbClr val="FFFFFF"/>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81" name="Google Shape;181;p25"/>
          <p:cNvPicPr preferRelativeResize="0"/>
          <p:nvPr/>
        </p:nvPicPr>
        <p:blipFill>
          <a:blip r:embed="rId3">
            <a:alphaModFix/>
          </a:blip>
          <a:stretch>
            <a:fillRect/>
          </a:stretch>
        </p:blipFill>
        <p:spPr>
          <a:xfrm>
            <a:off x="5029650" y="121738"/>
            <a:ext cx="3152726" cy="4900023"/>
          </a:xfrm>
          <a:prstGeom prst="rect">
            <a:avLst/>
          </a:prstGeom>
          <a:noFill/>
          <a:ln>
            <a:noFill/>
          </a:ln>
        </p:spPr>
      </p:pic>
      <p:pic>
        <p:nvPicPr>
          <p:cNvPr id="182" name="Google Shape;182;p25"/>
          <p:cNvPicPr preferRelativeResize="0"/>
          <p:nvPr/>
        </p:nvPicPr>
        <p:blipFill>
          <a:blip r:embed="rId4">
            <a:alphaModFix/>
          </a:blip>
          <a:stretch>
            <a:fillRect/>
          </a:stretch>
        </p:blipFill>
        <p:spPr>
          <a:xfrm>
            <a:off x="0" y="4284525"/>
            <a:ext cx="695950" cy="858975"/>
          </a:xfrm>
          <a:prstGeom prst="rect">
            <a:avLst/>
          </a:prstGeom>
          <a:noFill/>
          <a:ln>
            <a:noFill/>
          </a:ln>
        </p:spPr>
      </p:pic>
      <p:sp>
        <p:nvSpPr>
          <p:cNvPr id="183" name="Google Shape;183;p25"/>
          <p:cNvSpPr txBox="1">
            <a:spLocks noGrp="1"/>
          </p:cNvSpPr>
          <p:nvPr>
            <p:ph type="title"/>
          </p:nvPr>
        </p:nvSpPr>
        <p:spPr>
          <a:xfrm>
            <a:off x="265500" y="766375"/>
            <a:ext cx="4045200" cy="8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Twitter Post 1</a:t>
            </a:r>
            <a:endParaRPr sz="4300" b="1">
              <a:solidFill>
                <a:schemeClr val="lt1"/>
              </a:solidFill>
              <a:highlight>
                <a:schemeClr val="dk1"/>
              </a:highlight>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331200" y="766375"/>
            <a:ext cx="4098300" cy="8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Twitter Post 2</a:t>
            </a:r>
            <a:endParaRPr sz="4300" b="1">
              <a:solidFill>
                <a:schemeClr val="lt1"/>
              </a:solidFill>
              <a:highlight>
                <a:schemeClr val="dk1"/>
              </a:highlight>
              <a:latin typeface="Raleway"/>
              <a:ea typeface="Raleway"/>
              <a:cs typeface="Raleway"/>
              <a:sym typeface="Raleway"/>
            </a:endParaRPr>
          </a:p>
        </p:txBody>
      </p:sp>
      <p:sp>
        <p:nvSpPr>
          <p:cNvPr id="189" name="Google Shape;189;p26"/>
          <p:cNvSpPr txBox="1">
            <a:spLocks noGrp="1"/>
          </p:cNvSpPr>
          <p:nvPr>
            <p:ph type="subTitle" idx="1"/>
          </p:nvPr>
        </p:nvSpPr>
        <p:spPr>
          <a:xfrm>
            <a:off x="390600" y="2046938"/>
            <a:ext cx="3979500" cy="1345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a:solidFill>
                  <a:schemeClr val="dk1"/>
                </a:solidFill>
                <a:latin typeface="Raleway"/>
                <a:ea typeface="Raleway"/>
                <a:cs typeface="Raleway"/>
                <a:sym typeface="Raleway"/>
              </a:rPr>
              <a:t>Caption: Safe travels to all our Wolverines headed home for winter break! #RecsportsMakeover</a:t>
            </a:r>
            <a:endParaRPr sz="1600" b="1">
              <a:solidFill>
                <a:schemeClr val="dk1"/>
              </a:solidFill>
              <a:latin typeface="Raleway"/>
              <a:ea typeface="Raleway"/>
              <a:cs typeface="Raleway"/>
              <a:sym typeface="Raleway"/>
            </a:endParaRPr>
          </a:p>
          <a:p>
            <a:pPr marL="0" lvl="0" indent="0" algn="l" rtl="0">
              <a:lnSpc>
                <a:spcPct val="115000"/>
              </a:lnSpc>
              <a:spcBef>
                <a:spcPts val="0"/>
              </a:spcBef>
              <a:spcAft>
                <a:spcPts val="0"/>
              </a:spcAft>
              <a:buNone/>
            </a:pPr>
            <a:endParaRPr/>
          </a:p>
        </p:txBody>
      </p:sp>
      <p:sp>
        <p:nvSpPr>
          <p:cNvPr id="190" name="Google Shape;19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91" name="Google Shape;191;p26" title="mp4.mp4">
            <a:hlinkClick r:id="rId3"/>
          </p:cNvPr>
          <p:cNvPicPr preferRelativeResize="0"/>
          <p:nvPr/>
        </p:nvPicPr>
        <p:blipFill>
          <a:blip r:embed="rId4">
            <a:alphaModFix/>
          </a:blip>
          <a:stretch>
            <a:fillRect/>
          </a:stretch>
        </p:blipFill>
        <p:spPr>
          <a:xfrm>
            <a:off x="4938150" y="1227375"/>
            <a:ext cx="3979500" cy="2984625"/>
          </a:xfrm>
          <a:prstGeom prst="rect">
            <a:avLst/>
          </a:prstGeom>
          <a:noFill/>
          <a:ln>
            <a:noFill/>
          </a:ln>
        </p:spPr>
      </p:pic>
      <p:sp>
        <p:nvSpPr>
          <p:cNvPr id="192" name="Google Shape;192;p26"/>
          <p:cNvSpPr txBox="1"/>
          <p:nvPr/>
        </p:nvSpPr>
        <p:spPr>
          <a:xfrm>
            <a:off x="4858050" y="4212000"/>
            <a:ext cx="4139700" cy="6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u="sng">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https://tenor.com/view/safe-travels-up-bye-wave-gif-8102418</a:t>
            </a:r>
            <a:endParaRPr b="1">
              <a:solidFill>
                <a:schemeClr val="lt1"/>
              </a:solidFill>
              <a:latin typeface="Raleway"/>
              <a:ea typeface="Raleway"/>
              <a:cs typeface="Raleway"/>
              <a:sym typeface="Raleway"/>
            </a:endParaRPr>
          </a:p>
          <a:p>
            <a:pPr marL="0" lvl="0" indent="0" algn="l" rtl="0">
              <a:spcBef>
                <a:spcPts val="0"/>
              </a:spcBef>
              <a:spcAft>
                <a:spcPts val="0"/>
              </a:spcAft>
              <a:buNone/>
            </a:pPr>
            <a:endParaRPr>
              <a:latin typeface="Comfortaa"/>
              <a:ea typeface="Comfortaa"/>
              <a:cs typeface="Comfortaa"/>
              <a:sym typeface="Comfortaa"/>
            </a:endParaRPr>
          </a:p>
        </p:txBody>
      </p:sp>
      <p:pic>
        <p:nvPicPr>
          <p:cNvPr id="193" name="Google Shape;193;p26"/>
          <p:cNvPicPr preferRelativeResize="0"/>
          <p:nvPr/>
        </p:nvPicPr>
        <p:blipFill>
          <a:blip r:embed="rId6">
            <a:alphaModFix/>
          </a:blip>
          <a:stretch>
            <a:fillRect/>
          </a:stretch>
        </p:blipFill>
        <p:spPr>
          <a:xfrm>
            <a:off x="0" y="4284525"/>
            <a:ext cx="695950" cy="858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subTitle" idx="1"/>
          </p:nvPr>
        </p:nvSpPr>
        <p:spPr>
          <a:xfrm>
            <a:off x="331200" y="2142850"/>
            <a:ext cx="4045200" cy="1137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a:solidFill>
                  <a:schemeClr val="dk1"/>
                </a:solidFill>
                <a:latin typeface="Raleway"/>
                <a:ea typeface="Raleway"/>
                <a:cs typeface="Raleway"/>
                <a:sym typeface="Raleway"/>
              </a:rPr>
              <a:t> </a:t>
            </a:r>
            <a:r>
              <a:rPr lang="en" b="1">
                <a:solidFill>
                  <a:schemeClr val="dk1"/>
                </a:solidFill>
                <a:latin typeface="Raleway"/>
                <a:ea typeface="Raleway"/>
                <a:cs typeface="Raleway"/>
                <a:sym typeface="Raleway"/>
              </a:rPr>
              <a:t>Caption: Shopping 👏 is a 👏 workout  #Workout #BlackFriday #RecsportsMakeover</a:t>
            </a:r>
            <a:endParaRPr b="1">
              <a:solidFill>
                <a:schemeClr val="dk1"/>
              </a:solidFill>
              <a:latin typeface="Raleway"/>
              <a:ea typeface="Raleway"/>
              <a:cs typeface="Raleway"/>
              <a:sym typeface="Raleway"/>
            </a:endParaRPr>
          </a:p>
          <a:p>
            <a:pPr marL="0" lvl="0" indent="0" algn="ctr" rtl="0">
              <a:spcBef>
                <a:spcPts val="0"/>
              </a:spcBef>
              <a:spcAft>
                <a:spcPts val="0"/>
              </a:spcAft>
              <a:buNone/>
            </a:pPr>
            <a:endParaRPr/>
          </a:p>
        </p:txBody>
      </p:sp>
      <p:sp>
        <p:nvSpPr>
          <p:cNvPr id="199" name="Google Shape;19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00" name="Google Shape;200;p27"/>
          <p:cNvSpPr txBox="1">
            <a:spLocks noGrp="1"/>
          </p:cNvSpPr>
          <p:nvPr>
            <p:ph type="title"/>
          </p:nvPr>
        </p:nvSpPr>
        <p:spPr>
          <a:xfrm>
            <a:off x="331200" y="766375"/>
            <a:ext cx="4098300" cy="82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Twitter Post 3</a:t>
            </a:r>
            <a:endParaRPr sz="4300" b="1">
              <a:solidFill>
                <a:schemeClr val="lt1"/>
              </a:solidFill>
              <a:highlight>
                <a:schemeClr val="dk1"/>
              </a:highlight>
              <a:latin typeface="Raleway"/>
              <a:ea typeface="Raleway"/>
              <a:cs typeface="Raleway"/>
              <a:sym typeface="Raleway"/>
            </a:endParaRPr>
          </a:p>
        </p:txBody>
      </p:sp>
      <p:pic>
        <p:nvPicPr>
          <p:cNvPr id="201" name="Google Shape;201;p27" title="shopping.mp4">
            <a:hlinkClick r:id="rId3"/>
          </p:cNvPr>
          <p:cNvPicPr preferRelativeResize="0"/>
          <p:nvPr/>
        </p:nvPicPr>
        <p:blipFill>
          <a:blip r:embed="rId4">
            <a:alphaModFix/>
          </a:blip>
          <a:stretch>
            <a:fillRect/>
          </a:stretch>
        </p:blipFill>
        <p:spPr>
          <a:xfrm>
            <a:off x="4905750" y="1156113"/>
            <a:ext cx="3968900" cy="2976675"/>
          </a:xfrm>
          <a:prstGeom prst="rect">
            <a:avLst/>
          </a:prstGeom>
          <a:noFill/>
          <a:ln w="19050" cap="flat" cmpd="sng">
            <a:solidFill>
              <a:schemeClr val="dk1"/>
            </a:solidFill>
            <a:prstDash val="solid"/>
            <a:round/>
            <a:headEnd type="none" w="sm" len="sm"/>
            <a:tailEnd type="none" w="sm" len="sm"/>
          </a:ln>
        </p:spPr>
      </p:pic>
      <p:sp>
        <p:nvSpPr>
          <p:cNvPr id="202" name="Google Shape;202;p27"/>
          <p:cNvSpPr txBox="1"/>
          <p:nvPr/>
        </p:nvSpPr>
        <p:spPr>
          <a:xfrm>
            <a:off x="4905750" y="4212075"/>
            <a:ext cx="3899100" cy="627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u="sng">
                <a:solidFill>
                  <a:schemeClr val="lt1"/>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https://tenor.com/view/black-friday-neon-neon-sign-icon-shopping-gif-12896117</a:t>
            </a:r>
            <a:endParaRPr b="1">
              <a:solidFill>
                <a:schemeClr val="lt1"/>
              </a:solidFill>
              <a:latin typeface="Raleway"/>
              <a:ea typeface="Raleway"/>
              <a:cs typeface="Raleway"/>
              <a:sym typeface="Raleway"/>
            </a:endParaRPr>
          </a:p>
        </p:txBody>
      </p:sp>
      <p:pic>
        <p:nvPicPr>
          <p:cNvPr id="203" name="Google Shape;203;p27"/>
          <p:cNvPicPr preferRelativeResize="0"/>
          <p:nvPr/>
        </p:nvPicPr>
        <p:blipFill>
          <a:blip r:embed="rId6">
            <a:alphaModFix/>
          </a:blip>
          <a:stretch>
            <a:fillRect/>
          </a:stretch>
        </p:blipFill>
        <p:spPr>
          <a:xfrm>
            <a:off x="0" y="4284525"/>
            <a:ext cx="695950" cy="858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224100" y="486400"/>
            <a:ext cx="4045200" cy="8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Twitter Post 4</a:t>
            </a:r>
            <a:endParaRPr sz="4300" b="1">
              <a:solidFill>
                <a:schemeClr val="lt1"/>
              </a:solidFill>
              <a:highlight>
                <a:schemeClr val="dk1"/>
              </a:highlight>
              <a:latin typeface="Raleway"/>
              <a:ea typeface="Raleway"/>
              <a:cs typeface="Raleway"/>
              <a:sym typeface="Raleway"/>
            </a:endParaRPr>
          </a:p>
        </p:txBody>
      </p:sp>
      <p:sp>
        <p:nvSpPr>
          <p:cNvPr id="209" name="Google Shape;209;p28"/>
          <p:cNvSpPr txBox="1">
            <a:spLocks noGrp="1"/>
          </p:cNvSpPr>
          <p:nvPr>
            <p:ph type="subTitle" idx="1"/>
          </p:nvPr>
        </p:nvSpPr>
        <p:spPr>
          <a:xfrm>
            <a:off x="224100" y="1458172"/>
            <a:ext cx="4045200" cy="2878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Caption: We had the opportunity to work with Sarah Button, Jeff Straw, Michael Widen and Clare DiPaola to learn more about Rec Sports and the work they are doing to keep the students safe and active throughout the makeover! Stay tuned to hear what they had to say! #UmichRecSportsStaff </a:t>
            </a:r>
            <a:endParaRPr b="1">
              <a:solidFill>
                <a:schemeClr val="dk1"/>
              </a:solidFill>
              <a:latin typeface="Raleway"/>
              <a:ea typeface="Raleway"/>
              <a:cs typeface="Raleway"/>
              <a:sym typeface="Raleway"/>
            </a:endParaRPr>
          </a:p>
          <a:p>
            <a:pPr marL="0" lvl="0" indent="0" algn="ctr" rtl="0">
              <a:spcBef>
                <a:spcPts val="0"/>
              </a:spcBef>
              <a:spcAft>
                <a:spcPts val="0"/>
              </a:spcAft>
              <a:buNone/>
            </a:pPr>
            <a:endParaRPr/>
          </a:p>
        </p:txBody>
      </p:sp>
      <p:sp>
        <p:nvSpPr>
          <p:cNvPr id="210" name="Google Shape;21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211" name="Google Shape;211;p28"/>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212" name="Google Shape;212;p28"/>
          <p:cNvPicPr preferRelativeResize="0"/>
          <p:nvPr/>
        </p:nvPicPr>
        <p:blipFill>
          <a:blip r:embed="rId4">
            <a:alphaModFix/>
          </a:blip>
          <a:stretch>
            <a:fillRect/>
          </a:stretch>
        </p:blipFill>
        <p:spPr>
          <a:xfrm>
            <a:off x="4666525" y="666738"/>
            <a:ext cx="1905000" cy="1905000"/>
          </a:xfrm>
          <a:prstGeom prst="rect">
            <a:avLst/>
          </a:prstGeom>
          <a:noFill/>
          <a:ln w="19050" cap="flat" cmpd="sng">
            <a:solidFill>
              <a:srgbClr val="FFFFFF"/>
            </a:solidFill>
            <a:prstDash val="solid"/>
            <a:round/>
            <a:headEnd type="none" w="sm" len="sm"/>
            <a:tailEnd type="none" w="sm" len="sm"/>
          </a:ln>
        </p:spPr>
      </p:pic>
      <p:pic>
        <p:nvPicPr>
          <p:cNvPr id="213" name="Google Shape;213;p28"/>
          <p:cNvPicPr preferRelativeResize="0"/>
          <p:nvPr/>
        </p:nvPicPr>
        <p:blipFill>
          <a:blip r:embed="rId5">
            <a:alphaModFix/>
          </a:blip>
          <a:stretch>
            <a:fillRect/>
          </a:stretch>
        </p:blipFill>
        <p:spPr>
          <a:xfrm>
            <a:off x="6706075" y="661975"/>
            <a:ext cx="1914525" cy="1914525"/>
          </a:xfrm>
          <a:prstGeom prst="rect">
            <a:avLst/>
          </a:prstGeom>
          <a:noFill/>
          <a:ln w="19050" cap="flat" cmpd="sng">
            <a:solidFill>
              <a:srgbClr val="FFFFFF"/>
            </a:solidFill>
            <a:prstDash val="solid"/>
            <a:round/>
            <a:headEnd type="none" w="sm" len="sm"/>
            <a:tailEnd type="none" w="sm" len="sm"/>
          </a:ln>
        </p:spPr>
      </p:pic>
      <p:pic>
        <p:nvPicPr>
          <p:cNvPr id="214" name="Google Shape;214;p28"/>
          <p:cNvPicPr preferRelativeResize="0"/>
          <p:nvPr/>
        </p:nvPicPr>
        <p:blipFill>
          <a:blip r:embed="rId6">
            <a:alphaModFix/>
          </a:blip>
          <a:stretch>
            <a:fillRect/>
          </a:stretch>
        </p:blipFill>
        <p:spPr>
          <a:xfrm>
            <a:off x="4666525" y="2694575"/>
            <a:ext cx="1905000" cy="2051050"/>
          </a:xfrm>
          <a:prstGeom prst="rect">
            <a:avLst/>
          </a:prstGeom>
          <a:noFill/>
          <a:ln w="9525" cap="flat" cmpd="sng">
            <a:solidFill>
              <a:srgbClr val="FFFFFF"/>
            </a:solidFill>
            <a:prstDash val="solid"/>
            <a:round/>
            <a:headEnd type="none" w="sm" len="sm"/>
            <a:tailEnd type="none" w="sm" len="sm"/>
          </a:ln>
        </p:spPr>
      </p:pic>
      <p:pic>
        <p:nvPicPr>
          <p:cNvPr id="215" name="Google Shape;215;p28"/>
          <p:cNvPicPr preferRelativeResize="0"/>
          <p:nvPr/>
        </p:nvPicPr>
        <p:blipFill>
          <a:blip r:embed="rId7">
            <a:alphaModFix/>
          </a:blip>
          <a:stretch>
            <a:fillRect/>
          </a:stretch>
        </p:blipFill>
        <p:spPr>
          <a:xfrm>
            <a:off x="6706075" y="2694575"/>
            <a:ext cx="1914524" cy="2032463"/>
          </a:xfrm>
          <a:prstGeom prst="rect">
            <a:avLst/>
          </a:prstGeom>
          <a:noFill/>
          <a:ln w="9525" cap="flat" cmpd="sng">
            <a:solidFill>
              <a:srgbClr val="FFFFFF"/>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subTitle" idx="1"/>
          </p:nvPr>
        </p:nvSpPr>
        <p:spPr>
          <a:xfrm>
            <a:off x="265500" y="1947146"/>
            <a:ext cx="4045200" cy="23019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Caption: Download the @UmichRecSports App and reserve your space right from your phone! Join us at our facilities on campus for a safe workout! #Umichrecsports #ExtremeMakeover</a:t>
            </a:r>
            <a:endParaRPr sz="2200" b="1">
              <a:solidFill>
                <a:schemeClr val="dk1"/>
              </a:solidFill>
              <a:latin typeface="Raleway"/>
              <a:ea typeface="Raleway"/>
              <a:cs typeface="Raleway"/>
              <a:sym typeface="Raleway"/>
            </a:endParaRPr>
          </a:p>
        </p:txBody>
      </p:sp>
      <p:sp>
        <p:nvSpPr>
          <p:cNvPr id="221" name="Google Shape;22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22" name="Google Shape;222;p29"/>
          <p:cNvSpPr txBox="1">
            <a:spLocks noGrp="1"/>
          </p:cNvSpPr>
          <p:nvPr>
            <p:ph type="title"/>
          </p:nvPr>
        </p:nvSpPr>
        <p:spPr>
          <a:xfrm>
            <a:off x="224100" y="486400"/>
            <a:ext cx="4045200" cy="878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Twitter Post 5</a:t>
            </a:r>
            <a:endParaRPr sz="4300" b="1">
              <a:solidFill>
                <a:schemeClr val="lt1"/>
              </a:solidFill>
              <a:highlight>
                <a:schemeClr val="dk1"/>
              </a:highlight>
              <a:latin typeface="Raleway"/>
              <a:ea typeface="Raleway"/>
              <a:cs typeface="Raleway"/>
              <a:sym typeface="Raleway"/>
            </a:endParaRPr>
          </a:p>
        </p:txBody>
      </p:sp>
      <p:pic>
        <p:nvPicPr>
          <p:cNvPr id="223" name="Google Shape;223;p29" title="RPReplay_Final1605284189 (2).mov">
            <a:hlinkClick r:id="rId3"/>
          </p:cNvPr>
          <p:cNvPicPr preferRelativeResize="0"/>
          <p:nvPr/>
        </p:nvPicPr>
        <p:blipFill>
          <a:blip r:embed="rId4">
            <a:alphaModFix/>
          </a:blip>
          <a:stretch>
            <a:fillRect/>
          </a:stretch>
        </p:blipFill>
        <p:spPr>
          <a:xfrm>
            <a:off x="4613400" y="894338"/>
            <a:ext cx="4473100" cy="3354825"/>
          </a:xfrm>
          <a:prstGeom prst="rect">
            <a:avLst/>
          </a:prstGeom>
          <a:noFill/>
          <a:ln w="19050" cap="flat" cmpd="sng">
            <a:solidFill>
              <a:schemeClr val="dk1"/>
            </a:solidFill>
            <a:prstDash val="solid"/>
            <a:round/>
            <a:headEnd type="none" w="sm" len="sm"/>
            <a:tailEnd type="none" w="sm" len="sm"/>
          </a:ln>
        </p:spPr>
      </p:pic>
      <p:pic>
        <p:nvPicPr>
          <p:cNvPr id="224" name="Google Shape;224;p29"/>
          <p:cNvPicPr preferRelativeResize="0"/>
          <p:nvPr/>
        </p:nvPicPr>
        <p:blipFill>
          <a:blip r:embed="rId5">
            <a:alphaModFix/>
          </a:blip>
          <a:stretch>
            <a:fillRect/>
          </a:stretch>
        </p:blipFill>
        <p:spPr>
          <a:xfrm>
            <a:off x="0" y="4284525"/>
            <a:ext cx="695950" cy="858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265500" y="569175"/>
            <a:ext cx="4045200" cy="8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Animation</a:t>
            </a:r>
            <a:endParaRPr sz="4300" b="1">
              <a:solidFill>
                <a:schemeClr val="lt1"/>
              </a:solidFill>
              <a:highlight>
                <a:schemeClr val="dk1"/>
              </a:highlight>
              <a:latin typeface="Raleway"/>
              <a:ea typeface="Raleway"/>
              <a:cs typeface="Raleway"/>
              <a:sym typeface="Raleway"/>
            </a:endParaRPr>
          </a:p>
        </p:txBody>
      </p:sp>
      <p:sp>
        <p:nvSpPr>
          <p:cNvPr id="230" name="Google Shape;230;p30"/>
          <p:cNvSpPr txBox="1">
            <a:spLocks noGrp="1"/>
          </p:cNvSpPr>
          <p:nvPr>
            <p:ph type="subTitle" idx="1"/>
          </p:nvPr>
        </p:nvSpPr>
        <p:spPr>
          <a:xfrm>
            <a:off x="265500" y="1475725"/>
            <a:ext cx="4045200" cy="3467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Caption: Sometimes we have to change our lock on the front door to our house...Reserve your workout time in our re-arranged facilities by using this link: </a:t>
            </a:r>
            <a:r>
              <a:rPr lang="en" b="1" u="sng">
                <a:solidFill>
                  <a:schemeClr val="dk1"/>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https://webstore.recsports.umich.edu/booking</a:t>
            </a:r>
            <a:endParaRPr b="1">
              <a:solidFill>
                <a:schemeClr val="dk1"/>
              </a:solidFill>
              <a:latin typeface="Raleway"/>
              <a:ea typeface="Raleway"/>
              <a:cs typeface="Raleway"/>
              <a:sym typeface="Raleway"/>
            </a:endParaRPr>
          </a:p>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a:t>
            </a:r>
            <a:endParaRPr b="1">
              <a:solidFill>
                <a:schemeClr val="dk1"/>
              </a:solidFill>
              <a:latin typeface="Raleway"/>
              <a:ea typeface="Raleway"/>
              <a:cs typeface="Raleway"/>
              <a:sym typeface="Raleway"/>
            </a:endParaRPr>
          </a:p>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a:t>
            </a:r>
            <a:endParaRPr b="1">
              <a:solidFill>
                <a:schemeClr val="dk1"/>
              </a:solidFill>
              <a:latin typeface="Raleway"/>
              <a:ea typeface="Raleway"/>
              <a:cs typeface="Raleway"/>
              <a:sym typeface="Raleway"/>
            </a:endParaRPr>
          </a:p>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#RecsportsMakeover #ExtremeRecMakeover</a:t>
            </a:r>
            <a:endParaRPr b="1">
              <a:solidFill>
                <a:schemeClr val="dk1"/>
              </a:solidFill>
            </a:endParaRPr>
          </a:p>
        </p:txBody>
      </p:sp>
      <p:sp>
        <p:nvSpPr>
          <p:cNvPr id="231" name="Google Shape;23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32" name="Google Shape;232;p30" title="Reserve your workout time online.mp4">
            <a:hlinkClick r:id="rId4"/>
          </p:cNvPr>
          <p:cNvPicPr preferRelativeResize="0"/>
          <p:nvPr/>
        </p:nvPicPr>
        <p:blipFill>
          <a:blip r:embed="rId5">
            <a:alphaModFix/>
          </a:blip>
          <a:stretch>
            <a:fillRect/>
          </a:stretch>
        </p:blipFill>
        <p:spPr>
          <a:xfrm>
            <a:off x="5005450" y="838250"/>
            <a:ext cx="3467000" cy="3467000"/>
          </a:xfrm>
          <a:prstGeom prst="rect">
            <a:avLst/>
          </a:prstGeom>
          <a:noFill/>
          <a:ln w="19050" cap="flat" cmpd="sng">
            <a:solidFill>
              <a:schemeClr val="lt1"/>
            </a:solidFill>
            <a:prstDash val="solid"/>
            <a:round/>
            <a:headEnd type="none" w="sm" len="sm"/>
            <a:tailEnd type="none" w="sm" len="sm"/>
          </a:ln>
        </p:spPr>
      </p:pic>
      <p:pic>
        <p:nvPicPr>
          <p:cNvPr id="233" name="Google Shape;233;p30"/>
          <p:cNvPicPr preferRelativeResize="0"/>
          <p:nvPr/>
        </p:nvPicPr>
        <p:blipFill>
          <a:blip r:embed="rId6">
            <a:alphaModFix/>
          </a:blip>
          <a:stretch>
            <a:fillRect/>
          </a:stretch>
        </p:blipFill>
        <p:spPr>
          <a:xfrm>
            <a:off x="0" y="4284525"/>
            <a:ext cx="695950" cy="858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a:spLocks noGrp="1"/>
          </p:cNvSpPr>
          <p:nvPr>
            <p:ph type="title"/>
          </p:nvPr>
        </p:nvSpPr>
        <p:spPr>
          <a:xfrm>
            <a:off x="265500" y="558850"/>
            <a:ext cx="4045200" cy="81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Infographic</a:t>
            </a:r>
            <a:endParaRPr sz="4300" b="1">
              <a:solidFill>
                <a:schemeClr val="lt1"/>
              </a:solidFill>
              <a:highlight>
                <a:schemeClr val="dk1"/>
              </a:highlight>
              <a:latin typeface="Raleway"/>
              <a:ea typeface="Raleway"/>
              <a:cs typeface="Raleway"/>
              <a:sym typeface="Raleway"/>
            </a:endParaRPr>
          </a:p>
        </p:txBody>
      </p:sp>
      <p:sp>
        <p:nvSpPr>
          <p:cNvPr id="239" name="Google Shape;239;p31"/>
          <p:cNvSpPr txBox="1">
            <a:spLocks noGrp="1"/>
          </p:cNvSpPr>
          <p:nvPr>
            <p:ph type="subTitle" idx="1"/>
          </p:nvPr>
        </p:nvSpPr>
        <p:spPr>
          <a:xfrm>
            <a:off x="265500" y="1977250"/>
            <a:ext cx="4045200" cy="1690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Raleway"/>
                <a:ea typeface="Raleway"/>
                <a:cs typeface="Raleway"/>
                <a:sym typeface="Raleway"/>
              </a:rPr>
              <a:t>Caption: Check out our behind-the-scenes process of our Extreme Makeover at our facilities! #RecsportsMakeover #ExtremeRecMakeover</a:t>
            </a:r>
            <a:endParaRPr b="1">
              <a:solidFill>
                <a:schemeClr val="dk1"/>
              </a:solidFill>
              <a:latin typeface="Raleway"/>
              <a:ea typeface="Raleway"/>
              <a:cs typeface="Raleway"/>
              <a:sym typeface="Raleway"/>
            </a:endParaRPr>
          </a:p>
          <a:p>
            <a:pPr marL="0" lvl="0" indent="0" algn="ctr" rtl="0">
              <a:spcBef>
                <a:spcPts val="0"/>
              </a:spcBef>
              <a:spcAft>
                <a:spcPts val="0"/>
              </a:spcAft>
              <a:buNone/>
            </a:pPr>
            <a:endParaRPr/>
          </a:p>
        </p:txBody>
      </p:sp>
      <p:sp>
        <p:nvSpPr>
          <p:cNvPr id="240" name="Google Shape;24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41" name="Google Shape;241;p31"/>
          <p:cNvPicPr preferRelativeResize="0"/>
          <p:nvPr/>
        </p:nvPicPr>
        <p:blipFill>
          <a:blip r:embed="rId3">
            <a:alphaModFix/>
          </a:blip>
          <a:stretch>
            <a:fillRect/>
          </a:stretch>
        </p:blipFill>
        <p:spPr>
          <a:xfrm>
            <a:off x="5696287" y="54975"/>
            <a:ext cx="2250224" cy="5033550"/>
          </a:xfrm>
          <a:prstGeom prst="rect">
            <a:avLst/>
          </a:prstGeom>
          <a:noFill/>
          <a:ln>
            <a:noFill/>
          </a:ln>
        </p:spPr>
      </p:pic>
      <p:pic>
        <p:nvPicPr>
          <p:cNvPr id="242" name="Google Shape;242;p31"/>
          <p:cNvPicPr preferRelativeResize="0"/>
          <p:nvPr/>
        </p:nvPicPr>
        <p:blipFill>
          <a:blip r:embed="rId4">
            <a:alphaModFix/>
          </a:blip>
          <a:stretch>
            <a:fillRect/>
          </a:stretch>
        </p:blipFill>
        <p:spPr>
          <a:xfrm>
            <a:off x="0" y="4284525"/>
            <a:ext cx="695950" cy="85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Amatic SC"/>
              <a:ea typeface="Amatic SC"/>
              <a:cs typeface="Amatic SC"/>
              <a:sym typeface="Amatic SC"/>
            </a:endParaRPr>
          </a:p>
          <a:p>
            <a:pPr marL="0" lvl="0" indent="0" algn="l" rtl="0">
              <a:spcBef>
                <a:spcPts val="1600"/>
              </a:spcBef>
              <a:spcAft>
                <a:spcPts val="0"/>
              </a:spcAft>
              <a:buNone/>
            </a:pPr>
            <a:endParaRPr sz="2000">
              <a:latin typeface="Impact"/>
              <a:ea typeface="Impact"/>
              <a:cs typeface="Impact"/>
              <a:sym typeface="Impact"/>
            </a:endParaRPr>
          </a:p>
          <a:p>
            <a:pPr marL="0" lvl="0" indent="0" algn="l" rtl="0">
              <a:spcBef>
                <a:spcPts val="1600"/>
              </a:spcBef>
              <a:spcAft>
                <a:spcPts val="1600"/>
              </a:spcAft>
              <a:buNone/>
            </a:pPr>
            <a:r>
              <a:rPr lang="en" sz="2000">
                <a:latin typeface="Impact"/>
                <a:ea typeface="Impact"/>
                <a:cs typeface="Impact"/>
                <a:sym typeface="Impact"/>
              </a:rPr>
              <a:t>	</a:t>
            </a:r>
            <a:endParaRPr sz="2000">
              <a:latin typeface="Impact"/>
              <a:ea typeface="Impact"/>
              <a:cs typeface="Impact"/>
              <a:sym typeface="Impact"/>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66" name="Google Shape;66;p14"/>
          <p:cNvSpPr txBox="1"/>
          <p:nvPr/>
        </p:nvSpPr>
        <p:spPr>
          <a:xfrm>
            <a:off x="2427525" y="2916200"/>
            <a:ext cx="2583000" cy="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200">
                <a:solidFill>
                  <a:schemeClr val="dk2"/>
                </a:solidFill>
                <a:latin typeface="Impact"/>
                <a:ea typeface="Impact"/>
                <a:cs typeface="Impact"/>
                <a:sym typeface="Impact"/>
              </a:rPr>
              <a:t>Makeover</a:t>
            </a:r>
            <a:endParaRPr sz="4200">
              <a:solidFill>
                <a:schemeClr val="dk2"/>
              </a:solidFill>
              <a:latin typeface="Impact"/>
              <a:ea typeface="Impact"/>
              <a:cs typeface="Impact"/>
              <a:sym typeface="Impact"/>
            </a:endParaRPr>
          </a:p>
          <a:p>
            <a:pPr marL="0" lvl="0" indent="0" algn="l" rtl="0">
              <a:lnSpc>
                <a:spcPct val="115000"/>
              </a:lnSpc>
              <a:spcBef>
                <a:spcPts val="1600"/>
              </a:spcBef>
              <a:spcAft>
                <a:spcPts val="1600"/>
              </a:spcAft>
              <a:buNone/>
            </a:pPr>
            <a:endParaRPr sz="2500">
              <a:solidFill>
                <a:schemeClr val="dk1"/>
              </a:solidFill>
              <a:latin typeface="Impact"/>
              <a:ea typeface="Impact"/>
              <a:cs typeface="Impact"/>
              <a:sym typeface="Impact"/>
            </a:endParaRPr>
          </a:p>
        </p:txBody>
      </p:sp>
      <p:sp>
        <p:nvSpPr>
          <p:cNvPr id="67" name="Google Shape;67;p14"/>
          <p:cNvSpPr txBox="1"/>
          <p:nvPr/>
        </p:nvSpPr>
        <p:spPr>
          <a:xfrm>
            <a:off x="3484200" y="3535550"/>
            <a:ext cx="2175600" cy="2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Amatic SC"/>
                <a:ea typeface="Amatic SC"/>
                <a:cs typeface="Amatic SC"/>
                <a:sym typeface="Amatic SC"/>
              </a:rPr>
              <a:t>Rec Sports Edition</a:t>
            </a:r>
            <a:endParaRPr sz="3000">
              <a:solidFill>
                <a:schemeClr val="dk1"/>
              </a:solidFill>
              <a:latin typeface="Amatic SC"/>
              <a:ea typeface="Amatic SC"/>
              <a:cs typeface="Amatic SC"/>
              <a:sym typeface="Amatic SC"/>
            </a:endParaRPr>
          </a:p>
        </p:txBody>
      </p:sp>
      <p:cxnSp>
        <p:nvCxnSpPr>
          <p:cNvPr id="68" name="Google Shape;68;p14"/>
          <p:cNvCxnSpPr/>
          <p:nvPr/>
        </p:nvCxnSpPr>
        <p:spPr>
          <a:xfrm>
            <a:off x="2886425" y="2202050"/>
            <a:ext cx="1043400" cy="488400"/>
          </a:xfrm>
          <a:prstGeom prst="straightConnector1">
            <a:avLst/>
          </a:prstGeom>
          <a:noFill/>
          <a:ln w="9525" cap="flat" cmpd="sng">
            <a:solidFill>
              <a:schemeClr val="dk2"/>
            </a:solidFill>
            <a:prstDash val="solid"/>
            <a:round/>
            <a:headEnd type="none" w="med" len="med"/>
            <a:tailEnd type="none" w="med" len="med"/>
          </a:ln>
        </p:spPr>
      </p:cxnSp>
      <p:cxnSp>
        <p:nvCxnSpPr>
          <p:cNvPr id="69" name="Google Shape;69;p14"/>
          <p:cNvCxnSpPr/>
          <p:nvPr/>
        </p:nvCxnSpPr>
        <p:spPr>
          <a:xfrm flipH="1">
            <a:off x="1865225" y="2202050"/>
            <a:ext cx="1021200" cy="451500"/>
          </a:xfrm>
          <a:prstGeom prst="straightConnector1">
            <a:avLst/>
          </a:prstGeom>
          <a:noFill/>
          <a:ln w="9525" cap="flat" cmpd="sng">
            <a:solidFill>
              <a:schemeClr val="dk2"/>
            </a:solidFill>
            <a:prstDash val="solid"/>
            <a:round/>
            <a:headEnd type="none" w="med" len="med"/>
            <a:tailEnd type="none" w="med" len="med"/>
          </a:ln>
        </p:spPr>
      </p:cxnSp>
      <p:cxnSp>
        <p:nvCxnSpPr>
          <p:cNvPr id="70" name="Google Shape;70;p14"/>
          <p:cNvCxnSpPr/>
          <p:nvPr/>
        </p:nvCxnSpPr>
        <p:spPr>
          <a:xfrm flipH="1">
            <a:off x="1865225" y="2653550"/>
            <a:ext cx="14700" cy="1217400"/>
          </a:xfrm>
          <a:prstGeom prst="straightConnector1">
            <a:avLst/>
          </a:prstGeom>
          <a:noFill/>
          <a:ln w="9525" cap="flat" cmpd="sng">
            <a:solidFill>
              <a:schemeClr val="dk2"/>
            </a:solidFill>
            <a:prstDash val="solid"/>
            <a:round/>
            <a:headEnd type="none" w="med" len="med"/>
            <a:tailEnd type="none" w="med" len="med"/>
          </a:ln>
        </p:spPr>
      </p:cxnSp>
      <p:cxnSp>
        <p:nvCxnSpPr>
          <p:cNvPr id="71" name="Google Shape;71;p14"/>
          <p:cNvCxnSpPr/>
          <p:nvPr/>
        </p:nvCxnSpPr>
        <p:spPr>
          <a:xfrm rot="10800000">
            <a:off x="1850050" y="3893175"/>
            <a:ext cx="1650600" cy="14700"/>
          </a:xfrm>
          <a:prstGeom prst="straightConnector1">
            <a:avLst/>
          </a:prstGeom>
          <a:noFill/>
          <a:ln w="9525" cap="flat" cmpd="sng">
            <a:solidFill>
              <a:schemeClr val="dk2"/>
            </a:solidFill>
            <a:prstDash val="solid"/>
            <a:round/>
            <a:headEnd type="none" w="med" len="med"/>
            <a:tailEnd type="none" w="med" len="med"/>
          </a:ln>
        </p:spPr>
      </p:cxnSp>
      <p:sp>
        <p:nvSpPr>
          <p:cNvPr id="72" name="Google Shape;72;p14"/>
          <p:cNvSpPr txBox="1"/>
          <p:nvPr/>
        </p:nvSpPr>
        <p:spPr>
          <a:xfrm>
            <a:off x="2338750" y="2331500"/>
            <a:ext cx="2331300" cy="86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3300">
                <a:solidFill>
                  <a:schemeClr val="dk1"/>
                </a:solidFill>
                <a:latin typeface="Amatic SC"/>
                <a:ea typeface="Amatic SC"/>
                <a:cs typeface="Amatic SC"/>
                <a:sym typeface="Amatic SC"/>
              </a:rPr>
              <a:t>Extreme</a:t>
            </a:r>
            <a:endParaRPr sz="2700">
              <a:latin typeface="Comfortaa"/>
              <a:ea typeface="Comfortaa"/>
              <a:cs typeface="Comfortaa"/>
              <a:sym typeface="Comfortaa"/>
            </a:endParaRPr>
          </a:p>
        </p:txBody>
      </p:sp>
      <p:cxnSp>
        <p:nvCxnSpPr>
          <p:cNvPr id="73" name="Google Shape;73;p14"/>
          <p:cNvCxnSpPr/>
          <p:nvPr/>
        </p:nvCxnSpPr>
        <p:spPr>
          <a:xfrm>
            <a:off x="3929900" y="2679375"/>
            <a:ext cx="7500" cy="347700"/>
          </a:xfrm>
          <a:prstGeom prst="straightConnector1">
            <a:avLst/>
          </a:prstGeom>
          <a:noFill/>
          <a:ln w="9525" cap="flat" cmpd="sng">
            <a:solidFill>
              <a:schemeClr val="dk2"/>
            </a:solidFill>
            <a:prstDash val="solid"/>
            <a:round/>
            <a:headEnd type="none" w="med" len="med"/>
            <a:tailEnd type="none" w="med" len="med"/>
          </a:ln>
        </p:spPr>
      </p:cxnSp>
      <p:pic>
        <p:nvPicPr>
          <p:cNvPr id="74" name="Google Shape;74;p14"/>
          <p:cNvPicPr preferRelativeResize="0"/>
          <p:nvPr/>
        </p:nvPicPr>
        <p:blipFill>
          <a:blip r:embed="rId3">
            <a:alphaModFix/>
          </a:blip>
          <a:stretch>
            <a:fillRect/>
          </a:stretch>
        </p:blipFill>
        <p:spPr>
          <a:xfrm>
            <a:off x="402290" y="684675"/>
            <a:ext cx="6750934" cy="364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265500" y="537324"/>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YouTube Video</a:t>
            </a:r>
            <a:endParaRPr sz="4300" b="1">
              <a:solidFill>
                <a:schemeClr val="lt1"/>
              </a:solidFill>
              <a:highlight>
                <a:schemeClr val="dk1"/>
              </a:highlight>
              <a:latin typeface="Raleway"/>
              <a:ea typeface="Raleway"/>
              <a:cs typeface="Raleway"/>
              <a:sym typeface="Raleway"/>
            </a:endParaRPr>
          </a:p>
        </p:txBody>
      </p:sp>
      <p:sp>
        <p:nvSpPr>
          <p:cNvPr id="248" name="Google Shape;24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49" name="Google Shape;249;p32"/>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250" name="Google Shape;250;p32" title="SM 313 Social Media Final Project.mp4">
            <a:hlinkClick r:id="rId4"/>
          </p:cNvPr>
          <p:cNvPicPr preferRelativeResize="0"/>
          <p:nvPr/>
        </p:nvPicPr>
        <p:blipFill>
          <a:blip r:embed="rId5">
            <a:alphaModFix/>
          </a:blip>
          <a:stretch>
            <a:fillRect/>
          </a:stretch>
        </p:blipFill>
        <p:spPr>
          <a:xfrm>
            <a:off x="4572000" y="8572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Raleway"/>
                <a:ea typeface="Raleway"/>
                <a:cs typeface="Raleway"/>
                <a:sym typeface="Raleway"/>
              </a:rPr>
              <a:t>        Thank you!</a:t>
            </a:r>
            <a:endParaRPr b="1">
              <a:latin typeface="Raleway"/>
              <a:ea typeface="Raleway"/>
              <a:cs typeface="Raleway"/>
              <a:sym typeface="Raleway"/>
            </a:endParaRPr>
          </a:p>
        </p:txBody>
      </p:sp>
      <p:sp>
        <p:nvSpPr>
          <p:cNvPr id="256" name="Google Shape;25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57" name="Google Shape;257;p33"/>
          <p:cNvPicPr preferRelativeResize="0"/>
          <p:nvPr/>
        </p:nvPicPr>
        <p:blipFill>
          <a:blip r:embed="rId3">
            <a:alphaModFix/>
          </a:blip>
          <a:stretch>
            <a:fillRect/>
          </a:stretch>
        </p:blipFill>
        <p:spPr>
          <a:xfrm>
            <a:off x="1196528" y="229300"/>
            <a:ext cx="6750934" cy="364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2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Raleway"/>
                <a:ea typeface="Raleway"/>
                <a:cs typeface="Raleway"/>
                <a:sym typeface="Raleway"/>
              </a:rPr>
              <a:t>Brand Strategy</a:t>
            </a:r>
            <a:endParaRPr sz="3500" b="1">
              <a:latin typeface="Raleway"/>
              <a:ea typeface="Raleway"/>
              <a:cs typeface="Raleway"/>
              <a:sym typeface="Raleway"/>
            </a:endParaRPr>
          </a:p>
        </p:txBody>
      </p:sp>
      <p:sp>
        <p:nvSpPr>
          <p:cNvPr id="80" name="Google Shape;80;p15"/>
          <p:cNvSpPr txBox="1">
            <a:spLocks noGrp="1"/>
          </p:cNvSpPr>
          <p:nvPr>
            <p:ph type="body" idx="1"/>
          </p:nvPr>
        </p:nvSpPr>
        <p:spPr>
          <a:xfrm>
            <a:off x="311700" y="2011725"/>
            <a:ext cx="3745200" cy="199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aleway"/>
              <a:buChar char="●"/>
            </a:pPr>
            <a:r>
              <a:rPr lang="en" sz="1800" b="1">
                <a:latin typeface="Raleway"/>
                <a:ea typeface="Raleway"/>
                <a:cs typeface="Raleway"/>
                <a:sym typeface="Raleway"/>
              </a:rPr>
              <a:t>aesthetic</a:t>
            </a:r>
            <a:endParaRPr sz="1800" b="1">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sz="1800" b="1">
                <a:latin typeface="Raleway"/>
                <a:ea typeface="Raleway"/>
                <a:cs typeface="Raleway"/>
                <a:sym typeface="Raleway"/>
              </a:rPr>
              <a:t>informational</a:t>
            </a:r>
            <a:endParaRPr sz="1800" b="1">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sz="1800" b="1">
                <a:latin typeface="Raleway"/>
                <a:ea typeface="Raleway"/>
                <a:cs typeface="Raleway"/>
                <a:sym typeface="Raleway"/>
              </a:rPr>
              <a:t>tied together with #RecSportsMakeover</a:t>
            </a:r>
            <a:endParaRPr sz="1800" b="1">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sz="1800" b="1">
                <a:latin typeface="Raleway"/>
                <a:ea typeface="Raleway"/>
                <a:cs typeface="Raleway"/>
                <a:sym typeface="Raleway"/>
              </a:rPr>
              <a:t>show pictures of the “makeover”</a:t>
            </a:r>
            <a:endParaRPr sz="1800" b="1">
              <a:latin typeface="Raleway"/>
              <a:ea typeface="Raleway"/>
              <a:cs typeface="Raleway"/>
              <a:sym typeface="Raleway"/>
            </a:endParaRPr>
          </a:p>
        </p:txBody>
      </p:sp>
      <p:sp>
        <p:nvSpPr>
          <p:cNvPr id="81" name="Google Shape;81;p15"/>
          <p:cNvSpPr txBox="1">
            <a:spLocks noGrp="1"/>
          </p:cNvSpPr>
          <p:nvPr>
            <p:ph type="body" idx="2"/>
          </p:nvPr>
        </p:nvSpPr>
        <p:spPr>
          <a:xfrm>
            <a:off x="5279700" y="2011725"/>
            <a:ext cx="3105300" cy="17763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SzPts val="1900"/>
              <a:buFont typeface="Raleway"/>
              <a:buChar char="●"/>
            </a:pPr>
            <a:r>
              <a:rPr lang="en" sz="1900" b="1">
                <a:latin typeface="Raleway"/>
                <a:ea typeface="Raleway"/>
                <a:cs typeface="Raleway"/>
                <a:sym typeface="Raleway"/>
              </a:rPr>
              <a:t>funny</a:t>
            </a:r>
            <a:endParaRPr sz="1900" b="1">
              <a:latin typeface="Raleway"/>
              <a:ea typeface="Raleway"/>
              <a:cs typeface="Raleway"/>
              <a:sym typeface="Raleway"/>
            </a:endParaRPr>
          </a:p>
          <a:p>
            <a:pPr marL="457200" lvl="0" indent="-349250" algn="l" rtl="0">
              <a:spcBef>
                <a:spcPts val="0"/>
              </a:spcBef>
              <a:spcAft>
                <a:spcPts val="0"/>
              </a:spcAft>
              <a:buSzPts val="1900"/>
              <a:buFont typeface="Raleway"/>
              <a:buChar char="●"/>
            </a:pPr>
            <a:r>
              <a:rPr lang="en" sz="1900" b="1">
                <a:latin typeface="Raleway"/>
                <a:ea typeface="Raleway"/>
                <a:cs typeface="Raleway"/>
                <a:sym typeface="Raleway"/>
              </a:rPr>
              <a:t>event sensitive</a:t>
            </a:r>
            <a:endParaRPr sz="1900" b="1">
              <a:latin typeface="Raleway"/>
              <a:ea typeface="Raleway"/>
              <a:cs typeface="Raleway"/>
              <a:sym typeface="Raleway"/>
            </a:endParaRPr>
          </a:p>
          <a:p>
            <a:pPr marL="457200" lvl="0" indent="-349250" algn="l" rtl="0">
              <a:spcBef>
                <a:spcPts val="0"/>
              </a:spcBef>
              <a:spcAft>
                <a:spcPts val="0"/>
              </a:spcAft>
              <a:buSzPts val="1900"/>
              <a:buFont typeface="Raleway"/>
              <a:buChar char="●"/>
            </a:pPr>
            <a:r>
              <a:rPr lang="en" sz="1900" b="1">
                <a:latin typeface="Raleway"/>
                <a:ea typeface="Raleway"/>
                <a:cs typeface="Raleway"/>
                <a:sym typeface="Raleway"/>
              </a:rPr>
              <a:t>trendy</a:t>
            </a:r>
            <a:endParaRPr sz="1900" b="1">
              <a:latin typeface="Raleway"/>
              <a:ea typeface="Raleway"/>
              <a:cs typeface="Raleway"/>
              <a:sym typeface="Raleway"/>
            </a:endParaRPr>
          </a:p>
        </p:txBody>
      </p:sp>
      <p:sp>
        <p:nvSpPr>
          <p:cNvPr id="82" name="Google Shape;8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83" name="Google Shape;83;p15"/>
          <p:cNvSpPr txBox="1"/>
          <p:nvPr/>
        </p:nvSpPr>
        <p:spPr>
          <a:xfrm>
            <a:off x="1154550" y="1152475"/>
            <a:ext cx="20595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dk1"/>
                </a:solidFill>
                <a:latin typeface="Raleway"/>
                <a:ea typeface="Raleway"/>
                <a:cs typeface="Raleway"/>
                <a:sym typeface="Raleway"/>
              </a:rPr>
              <a:t>Instagram</a:t>
            </a:r>
            <a:endParaRPr sz="2700" b="1">
              <a:solidFill>
                <a:schemeClr val="dk1"/>
              </a:solidFill>
              <a:latin typeface="Raleway"/>
              <a:ea typeface="Raleway"/>
              <a:cs typeface="Raleway"/>
              <a:sym typeface="Raleway"/>
            </a:endParaRPr>
          </a:p>
        </p:txBody>
      </p:sp>
      <p:sp>
        <p:nvSpPr>
          <p:cNvPr id="84" name="Google Shape;84;p15"/>
          <p:cNvSpPr txBox="1"/>
          <p:nvPr/>
        </p:nvSpPr>
        <p:spPr>
          <a:xfrm>
            <a:off x="5802600" y="1152475"/>
            <a:ext cx="2059500" cy="7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dk1"/>
                </a:solidFill>
                <a:latin typeface="Raleway"/>
                <a:ea typeface="Raleway"/>
                <a:cs typeface="Raleway"/>
                <a:sym typeface="Raleway"/>
              </a:rPr>
              <a:t>Twitter</a:t>
            </a:r>
            <a:endParaRPr sz="2700" b="1">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265500" y="476050"/>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Post 1</a:t>
            </a:r>
            <a:endParaRPr sz="4300" b="1">
              <a:solidFill>
                <a:schemeClr val="lt1"/>
              </a:solidFill>
              <a:highlight>
                <a:schemeClr val="dk1"/>
              </a:highlight>
              <a:latin typeface="Raleway"/>
              <a:ea typeface="Raleway"/>
              <a:cs typeface="Raleway"/>
              <a:sym typeface="Raleway"/>
            </a:endParaRPr>
          </a:p>
        </p:txBody>
      </p:sp>
      <p:sp>
        <p:nvSpPr>
          <p:cNvPr id="90" name="Google Shape;90;p16"/>
          <p:cNvSpPr txBox="1">
            <a:spLocks noGrp="1"/>
          </p:cNvSpPr>
          <p:nvPr>
            <p:ph type="subTitle" idx="1"/>
          </p:nvPr>
        </p:nvSpPr>
        <p:spPr>
          <a:xfrm>
            <a:off x="359875" y="2107775"/>
            <a:ext cx="4045200" cy="23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To re-open our facilities safely, we had to undergo an #ExtremeRecSportsMakeover this semester. Follow along to see how U-M Rec Sports changed our facilities to keep our students safe!</a:t>
            </a:r>
            <a:endParaRPr b="1">
              <a:latin typeface="Raleway"/>
              <a:ea typeface="Raleway"/>
              <a:cs typeface="Raleway"/>
              <a:sym typeface="Raleway"/>
            </a:endParaRPr>
          </a:p>
        </p:txBody>
      </p:sp>
      <p:sp>
        <p:nvSpPr>
          <p:cNvPr id="91" name="Google Shape;9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92" name="Google Shape;92;p16"/>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93" name="Google Shape;93;p16"/>
          <p:cNvPicPr preferRelativeResize="0"/>
          <p:nvPr/>
        </p:nvPicPr>
        <p:blipFill>
          <a:blip r:embed="rId4">
            <a:alphaModFix/>
          </a:blip>
          <a:stretch>
            <a:fillRect/>
          </a:stretch>
        </p:blipFill>
        <p:spPr>
          <a:xfrm>
            <a:off x="5785587" y="224800"/>
            <a:ext cx="2018250" cy="1345500"/>
          </a:xfrm>
          <a:prstGeom prst="rect">
            <a:avLst/>
          </a:prstGeom>
          <a:noFill/>
          <a:ln>
            <a:noFill/>
          </a:ln>
        </p:spPr>
      </p:pic>
      <p:pic>
        <p:nvPicPr>
          <p:cNvPr id="94" name="Google Shape;94;p16"/>
          <p:cNvPicPr preferRelativeResize="0"/>
          <p:nvPr/>
        </p:nvPicPr>
        <p:blipFill>
          <a:blip r:embed="rId5">
            <a:alphaModFix/>
          </a:blip>
          <a:stretch>
            <a:fillRect/>
          </a:stretch>
        </p:blipFill>
        <p:spPr>
          <a:xfrm>
            <a:off x="5785575" y="1656500"/>
            <a:ext cx="2018250" cy="1345525"/>
          </a:xfrm>
          <a:prstGeom prst="rect">
            <a:avLst/>
          </a:prstGeom>
          <a:noFill/>
          <a:ln>
            <a:noFill/>
          </a:ln>
        </p:spPr>
      </p:pic>
      <p:pic>
        <p:nvPicPr>
          <p:cNvPr id="95" name="Google Shape;95;p16"/>
          <p:cNvPicPr preferRelativeResize="0"/>
          <p:nvPr/>
        </p:nvPicPr>
        <p:blipFill>
          <a:blip r:embed="rId6">
            <a:alphaModFix/>
          </a:blip>
          <a:stretch>
            <a:fillRect/>
          </a:stretch>
        </p:blipFill>
        <p:spPr>
          <a:xfrm>
            <a:off x="5785575" y="3088225"/>
            <a:ext cx="2018250" cy="13432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265500" y="465700"/>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Post 2</a:t>
            </a:r>
            <a:endParaRPr sz="4300" b="1">
              <a:solidFill>
                <a:schemeClr val="lt1"/>
              </a:solidFill>
              <a:highlight>
                <a:schemeClr val="dk1"/>
              </a:highlight>
              <a:latin typeface="Raleway"/>
              <a:ea typeface="Raleway"/>
              <a:cs typeface="Raleway"/>
              <a:sym typeface="Raleway"/>
            </a:endParaRPr>
          </a:p>
        </p:txBody>
      </p:sp>
      <p:sp>
        <p:nvSpPr>
          <p:cNvPr id="101" name="Google Shape;101;p17"/>
          <p:cNvSpPr txBox="1">
            <a:spLocks noGrp="1"/>
          </p:cNvSpPr>
          <p:nvPr>
            <p:ph type="subTitle" idx="1"/>
          </p:nvPr>
        </p:nvSpPr>
        <p:spPr>
          <a:xfrm>
            <a:off x="265500" y="1811200"/>
            <a:ext cx="4045200" cy="251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b="1">
                <a:latin typeface="Raleway"/>
                <a:ea typeface="Raleway"/>
                <a:cs typeface="Raleway"/>
                <a:sym typeface="Raleway"/>
              </a:rPr>
              <a:t>Our staff is as committed as ever to keeping you safe. As part of the #ExtremeRecSportsMakeover, our staff is now socially distance, separated from you by partitions, and required to wear masks. #BeforeAndAfter</a:t>
            </a:r>
            <a:endParaRPr b="1">
              <a:latin typeface="Raleway"/>
              <a:ea typeface="Raleway"/>
              <a:cs typeface="Raleway"/>
              <a:sym typeface="Raleway"/>
            </a:endParaRPr>
          </a:p>
        </p:txBody>
      </p:sp>
      <p:sp>
        <p:nvSpPr>
          <p:cNvPr id="102" name="Google Shape;10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03" name="Google Shape;103;p17"/>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04" name="Google Shape;104;p17"/>
          <p:cNvPicPr preferRelativeResize="0"/>
          <p:nvPr/>
        </p:nvPicPr>
        <p:blipFill>
          <a:blip r:embed="rId4">
            <a:alphaModFix/>
          </a:blip>
          <a:stretch>
            <a:fillRect/>
          </a:stretch>
        </p:blipFill>
        <p:spPr>
          <a:xfrm>
            <a:off x="5446875" y="319100"/>
            <a:ext cx="2816502" cy="1879950"/>
          </a:xfrm>
          <a:prstGeom prst="rect">
            <a:avLst/>
          </a:prstGeom>
          <a:noFill/>
          <a:ln>
            <a:noFill/>
          </a:ln>
        </p:spPr>
      </p:pic>
      <p:pic>
        <p:nvPicPr>
          <p:cNvPr id="105" name="Google Shape;105;p17"/>
          <p:cNvPicPr preferRelativeResize="0"/>
          <p:nvPr/>
        </p:nvPicPr>
        <p:blipFill>
          <a:blip r:embed="rId5">
            <a:alphaModFix/>
          </a:blip>
          <a:stretch>
            <a:fillRect/>
          </a:stretch>
        </p:blipFill>
        <p:spPr>
          <a:xfrm>
            <a:off x="5446877" y="2299670"/>
            <a:ext cx="2816502" cy="2112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06900" y="455350"/>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Post 3</a:t>
            </a:r>
            <a:endParaRPr sz="4300" b="1">
              <a:solidFill>
                <a:schemeClr val="lt1"/>
              </a:solidFill>
              <a:highlight>
                <a:schemeClr val="dk1"/>
              </a:highlight>
              <a:latin typeface="Raleway"/>
              <a:ea typeface="Raleway"/>
              <a:cs typeface="Raleway"/>
              <a:sym typeface="Raleway"/>
            </a:endParaRPr>
          </a:p>
        </p:txBody>
      </p:sp>
      <p:sp>
        <p:nvSpPr>
          <p:cNvPr id="111" name="Google Shape;111;p18"/>
          <p:cNvSpPr txBox="1">
            <a:spLocks noGrp="1"/>
          </p:cNvSpPr>
          <p:nvPr>
            <p:ph type="subTitle" idx="1"/>
          </p:nvPr>
        </p:nvSpPr>
        <p:spPr>
          <a:xfrm>
            <a:off x="265500" y="1935387"/>
            <a:ext cx="4045200" cy="221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The layouts of the facilities have also changed- instead of just six feet apart, Rec Sports decided to separate pieces of equipment by ten feet. #BeforeAndAfter #ExtremeRecSportsMakeover</a:t>
            </a:r>
            <a:endParaRPr b="1">
              <a:latin typeface="Raleway"/>
              <a:ea typeface="Raleway"/>
              <a:cs typeface="Raleway"/>
              <a:sym typeface="Raleway"/>
            </a:endParaRPr>
          </a:p>
        </p:txBody>
      </p:sp>
      <p:sp>
        <p:nvSpPr>
          <p:cNvPr id="112" name="Google Shape;11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13" name="Google Shape;113;p18"/>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14" name="Google Shape;114;p18"/>
          <p:cNvPicPr preferRelativeResize="0"/>
          <p:nvPr/>
        </p:nvPicPr>
        <p:blipFill>
          <a:blip r:embed="rId4">
            <a:alphaModFix/>
          </a:blip>
          <a:stretch>
            <a:fillRect/>
          </a:stretch>
        </p:blipFill>
        <p:spPr>
          <a:xfrm>
            <a:off x="6090400" y="2225425"/>
            <a:ext cx="1660019" cy="2214600"/>
          </a:xfrm>
          <a:prstGeom prst="rect">
            <a:avLst/>
          </a:prstGeom>
          <a:noFill/>
          <a:ln>
            <a:noFill/>
          </a:ln>
        </p:spPr>
      </p:pic>
      <p:pic>
        <p:nvPicPr>
          <p:cNvPr id="115" name="Google Shape;115;p18"/>
          <p:cNvPicPr preferRelativeResize="0"/>
          <p:nvPr/>
        </p:nvPicPr>
        <p:blipFill>
          <a:blip r:embed="rId5">
            <a:alphaModFix/>
          </a:blip>
          <a:stretch>
            <a:fillRect/>
          </a:stretch>
        </p:blipFill>
        <p:spPr>
          <a:xfrm>
            <a:off x="5138125" y="167788"/>
            <a:ext cx="3548871" cy="192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65500" y="465700"/>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Post 4</a:t>
            </a:r>
            <a:endParaRPr sz="4300" b="1">
              <a:solidFill>
                <a:schemeClr val="lt1"/>
              </a:solidFill>
              <a:highlight>
                <a:schemeClr val="dk1"/>
              </a:highlight>
              <a:latin typeface="Raleway"/>
              <a:ea typeface="Raleway"/>
              <a:cs typeface="Raleway"/>
              <a:sym typeface="Raleway"/>
            </a:endParaRPr>
          </a:p>
        </p:txBody>
      </p:sp>
      <p:sp>
        <p:nvSpPr>
          <p:cNvPr id="121" name="Google Shape;121;p19"/>
          <p:cNvSpPr txBox="1">
            <a:spLocks noGrp="1"/>
          </p:cNvSpPr>
          <p:nvPr>
            <p:ph type="subTitle" idx="1"/>
          </p:nvPr>
        </p:nvSpPr>
        <p:spPr>
          <a:xfrm>
            <a:off x="265500" y="2013012"/>
            <a:ext cx="4045200" cy="206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To accommodate the new facility layout, some of our equipment has found a new home in the gym! #BeforeAndAfter #ExtremeRecSportsMakeover</a:t>
            </a:r>
            <a:endParaRPr b="1">
              <a:latin typeface="Raleway"/>
              <a:ea typeface="Raleway"/>
              <a:cs typeface="Raleway"/>
              <a:sym typeface="Raleway"/>
            </a:endParaRPr>
          </a:p>
        </p:txBody>
      </p:sp>
      <p:sp>
        <p:nvSpPr>
          <p:cNvPr id="122" name="Google Shape;12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23" name="Google Shape;123;p19"/>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24" name="Google Shape;124;p19"/>
          <p:cNvPicPr preferRelativeResize="0"/>
          <p:nvPr/>
        </p:nvPicPr>
        <p:blipFill>
          <a:blip r:embed="rId4">
            <a:alphaModFix/>
          </a:blip>
          <a:stretch>
            <a:fillRect/>
          </a:stretch>
        </p:blipFill>
        <p:spPr>
          <a:xfrm>
            <a:off x="6189063" y="2206600"/>
            <a:ext cx="1589300" cy="2120025"/>
          </a:xfrm>
          <a:prstGeom prst="rect">
            <a:avLst/>
          </a:prstGeom>
          <a:noFill/>
          <a:ln>
            <a:noFill/>
          </a:ln>
        </p:spPr>
      </p:pic>
      <p:pic>
        <p:nvPicPr>
          <p:cNvPr id="125" name="Google Shape;125;p19"/>
          <p:cNvPicPr preferRelativeResize="0"/>
          <p:nvPr/>
        </p:nvPicPr>
        <p:blipFill>
          <a:blip r:embed="rId5">
            <a:alphaModFix/>
          </a:blip>
          <a:stretch>
            <a:fillRect/>
          </a:stretch>
        </p:blipFill>
        <p:spPr>
          <a:xfrm>
            <a:off x="5645569" y="232850"/>
            <a:ext cx="2676285" cy="1811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265500" y="393275"/>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Post 5</a:t>
            </a:r>
            <a:endParaRPr sz="4300" b="1">
              <a:solidFill>
                <a:schemeClr val="lt1"/>
              </a:solidFill>
              <a:highlight>
                <a:schemeClr val="dk1"/>
              </a:highlight>
              <a:latin typeface="Raleway"/>
              <a:ea typeface="Raleway"/>
              <a:cs typeface="Raleway"/>
              <a:sym typeface="Raleway"/>
            </a:endParaRPr>
          </a:p>
        </p:txBody>
      </p:sp>
      <p:sp>
        <p:nvSpPr>
          <p:cNvPr id="131" name="Google Shape;131;p20"/>
          <p:cNvSpPr txBox="1">
            <a:spLocks noGrp="1"/>
          </p:cNvSpPr>
          <p:nvPr>
            <p:ph type="subTitle" idx="1"/>
          </p:nvPr>
        </p:nvSpPr>
        <p:spPr>
          <a:xfrm>
            <a:off x="265500" y="1656625"/>
            <a:ext cx="4045200" cy="300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While we are happy that we’ve found ways to keep you safe, we can’t wait to welcome all of you back. Palmer Field will hopefully look like this #BeforeAndAfter in a few months! And when it does, we’ll be happy to undergo another #ExtremeRecSportsMakeover to get everyone back in our facilities. </a:t>
            </a:r>
            <a:endParaRPr b="1">
              <a:latin typeface="Raleway"/>
              <a:ea typeface="Raleway"/>
              <a:cs typeface="Raleway"/>
              <a:sym typeface="Raleway"/>
            </a:endParaRPr>
          </a:p>
        </p:txBody>
      </p:sp>
      <p:sp>
        <p:nvSpPr>
          <p:cNvPr id="132" name="Google Shape;13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33" name="Google Shape;133;p20"/>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34" name="Google Shape;134;p20"/>
          <p:cNvPicPr preferRelativeResize="0"/>
          <p:nvPr/>
        </p:nvPicPr>
        <p:blipFill>
          <a:blip r:embed="rId4">
            <a:alphaModFix/>
          </a:blip>
          <a:stretch>
            <a:fillRect/>
          </a:stretch>
        </p:blipFill>
        <p:spPr>
          <a:xfrm>
            <a:off x="5562175" y="325700"/>
            <a:ext cx="2692552" cy="2019414"/>
          </a:xfrm>
          <a:prstGeom prst="rect">
            <a:avLst/>
          </a:prstGeom>
          <a:noFill/>
          <a:ln>
            <a:noFill/>
          </a:ln>
        </p:spPr>
      </p:pic>
      <p:pic>
        <p:nvPicPr>
          <p:cNvPr id="135" name="Google Shape;135;p20"/>
          <p:cNvPicPr preferRelativeResize="0"/>
          <p:nvPr/>
        </p:nvPicPr>
        <p:blipFill>
          <a:blip r:embed="rId5">
            <a:alphaModFix/>
          </a:blip>
          <a:stretch>
            <a:fillRect/>
          </a:stretch>
        </p:blipFill>
        <p:spPr>
          <a:xfrm>
            <a:off x="5562175" y="2444625"/>
            <a:ext cx="2692550" cy="183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265500" y="805825"/>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b="1">
                <a:solidFill>
                  <a:schemeClr val="lt1"/>
                </a:solidFill>
                <a:highlight>
                  <a:schemeClr val="dk1"/>
                </a:highlight>
                <a:latin typeface="Raleway"/>
                <a:ea typeface="Raleway"/>
                <a:cs typeface="Raleway"/>
                <a:sym typeface="Raleway"/>
              </a:rPr>
              <a:t>Instagram Story 1</a:t>
            </a:r>
            <a:endParaRPr sz="4300" b="1">
              <a:solidFill>
                <a:schemeClr val="lt1"/>
              </a:solidFill>
              <a:highlight>
                <a:schemeClr val="dk1"/>
              </a:highlight>
              <a:latin typeface="Raleway"/>
              <a:ea typeface="Raleway"/>
              <a:cs typeface="Raleway"/>
              <a:sym typeface="Raleway"/>
            </a:endParaRPr>
          </a:p>
        </p:txBody>
      </p:sp>
      <p:sp>
        <p:nvSpPr>
          <p:cNvPr id="141" name="Google Shape;141;p21"/>
          <p:cNvSpPr txBox="1">
            <a:spLocks noGrp="1"/>
          </p:cNvSpPr>
          <p:nvPr>
            <p:ph type="subTitle" idx="1"/>
          </p:nvPr>
        </p:nvSpPr>
        <p:spPr>
          <a:xfrm>
            <a:off x="340675" y="1939575"/>
            <a:ext cx="4045200" cy="246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aleway"/>
                <a:ea typeface="Raleway"/>
                <a:cs typeface="Raleway"/>
                <a:sym typeface="Raleway"/>
              </a:rPr>
              <a:t>Before, there was no need for a reservation.</a:t>
            </a:r>
            <a:endParaRPr b="1">
              <a:latin typeface="Raleway"/>
              <a:ea typeface="Raleway"/>
              <a:cs typeface="Raleway"/>
              <a:sym typeface="Raleway"/>
            </a:endParaRPr>
          </a:p>
          <a:p>
            <a:pPr marL="0" lvl="0" indent="0" algn="ctr" rtl="0">
              <a:spcBef>
                <a:spcPts val="0"/>
              </a:spcBef>
              <a:spcAft>
                <a:spcPts val="0"/>
              </a:spcAft>
              <a:buNone/>
            </a:pPr>
            <a:endParaRPr b="1">
              <a:latin typeface="Raleway"/>
              <a:ea typeface="Raleway"/>
              <a:cs typeface="Raleway"/>
              <a:sym typeface="Raleway"/>
            </a:endParaRPr>
          </a:p>
          <a:p>
            <a:pPr marL="0" lvl="0" indent="0" algn="ctr" rtl="0">
              <a:spcBef>
                <a:spcPts val="0"/>
              </a:spcBef>
              <a:spcAft>
                <a:spcPts val="0"/>
              </a:spcAft>
              <a:buNone/>
            </a:pPr>
            <a:r>
              <a:rPr lang="en" b="1">
                <a:latin typeface="Raleway"/>
                <a:ea typeface="Raleway"/>
                <a:cs typeface="Raleway"/>
                <a:sym typeface="Raleway"/>
              </a:rPr>
              <a:t>After our #ExtremeRecSportsMakeover, we had to ensure our facilities didn’t get too crowded. Reservations are now required.</a:t>
            </a:r>
            <a:endParaRPr b="1">
              <a:latin typeface="Raleway"/>
              <a:ea typeface="Raleway"/>
              <a:cs typeface="Raleway"/>
              <a:sym typeface="Raleway"/>
            </a:endParaRPr>
          </a:p>
        </p:txBody>
      </p:sp>
      <p:sp>
        <p:nvSpPr>
          <p:cNvPr id="142" name="Google Shape;14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43" name="Google Shape;143;p21"/>
          <p:cNvPicPr preferRelativeResize="0"/>
          <p:nvPr/>
        </p:nvPicPr>
        <p:blipFill>
          <a:blip r:embed="rId3">
            <a:alphaModFix/>
          </a:blip>
          <a:stretch>
            <a:fillRect/>
          </a:stretch>
        </p:blipFill>
        <p:spPr>
          <a:xfrm>
            <a:off x="0" y="4284525"/>
            <a:ext cx="695950" cy="858975"/>
          </a:xfrm>
          <a:prstGeom prst="rect">
            <a:avLst/>
          </a:prstGeom>
          <a:noFill/>
          <a:ln>
            <a:noFill/>
          </a:ln>
        </p:spPr>
      </p:pic>
      <p:pic>
        <p:nvPicPr>
          <p:cNvPr id="144" name="Google Shape;144;p21"/>
          <p:cNvPicPr preferRelativeResize="0"/>
          <p:nvPr/>
        </p:nvPicPr>
        <p:blipFill>
          <a:blip r:embed="rId4">
            <a:alphaModFix/>
          </a:blip>
          <a:stretch>
            <a:fillRect/>
          </a:stretch>
        </p:blipFill>
        <p:spPr>
          <a:xfrm>
            <a:off x="4759475" y="1314895"/>
            <a:ext cx="4261675" cy="1159800"/>
          </a:xfrm>
          <a:prstGeom prst="rect">
            <a:avLst/>
          </a:prstGeom>
          <a:noFill/>
          <a:ln>
            <a:noFill/>
          </a:ln>
        </p:spPr>
      </p:pic>
      <p:pic>
        <p:nvPicPr>
          <p:cNvPr id="145" name="Google Shape;145;p21"/>
          <p:cNvPicPr preferRelativeResize="0"/>
          <p:nvPr/>
        </p:nvPicPr>
        <p:blipFill>
          <a:blip r:embed="rId5">
            <a:alphaModFix/>
          </a:blip>
          <a:stretch>
            <a:fillRect/>
          </a:stretch>
        </p:blipFill>
        <p:spPr>
          <a:xfrm>
            <a:off x="4867712" y="2656097"/>
            <a:ext cx="4045201" cy="850404"/>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FFCB05"/>
      </a:dk1>
      <a:lt1>
        <a:srgbClr val="00274C"/>
      </a:lt1>
      <a:dk2>
        <a:srgbClr val="FFCB05"/>
      </a:dk2>
      <a:lt2>
        <a:srgbClr val="D9D9D9"/>
      </a:lt2>
      <a:accent1>
        <a:srgbClr val="455A64"/>
      </a:accent1>
      <a:accent2>
        <a:srgbClr val="607D8B"/>
      </a:accent2>
      <a:accent3>
        <a:srgbClr val="FFCB05"/>
      </a:accent3>
      <a:accent4>
        <a:srgbClr val="D84315"/>
      </a:accent4>
      <a:accent5>
        <a:srgbClr val="FFCB05"/>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657</Words>
  <Application>Microsoft Office PowerPoint</Application>
  <PresentationFormat>On-screen Show (16:9)</PresentationFormat>
  <Paragraphs>95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Amatic SC</vt:lpstr>
      <vt:lpstr>Comfortaa</vt:lpstr>
      <vt:lpstr>Proxima Nova</vt:lpstr>
      <vt:lpstr>Raleway</vt:lpstr>
      <vt:lpstr>Arial</vt:lpstr>
      <vt:lpstr>Impact</vt:lpstr>
      <vt:lpstr>Alfa Slab One</vt:lpstr>
      <vt:lpstr>Gameday</vt:lpstr>
      <vt:lpstr>Content Creation UM Rec Sports Facilities/Department</vt:lpstr>
      <vt:lpstr>PowerPoint Presentation</vt:lpstr>
      <vt:lpstr>Brand Strategy</vt:lpstr>
      <vt:lpstr>Instagram Post 1</vt:lpstr>
      <vt:lpstr>Instagram Post 2</vt:lpstr>
      <vt:lpstr>Instagram Post 3</vt:lpstr>
      <vt:lpstr>Instagram Post 4</vt:lpstr>
      <vt:lpstr>Instagram Post 5</vt:lpstr>
      <vt:lpstr>Instagram Story 1</vt:lpstr>
      <vt:lpstr>Instagram Story 2</vt:lpstr>
      <vt:lpstr>Instagram Story 3</vt:lpstr>
      <vt:lpstr>Instagram Story 4</vt:lpstr>
      <vt:lpstr>Twitter Post 1</vt:lpstr>
      <vt:lpstr>Twitter Post 2</vt:lpstr>
      <vt:lpstr>Twitter Post 3</vt:lpstr>
      <vt:lpstr>Twitter Post 4</vt:lpstr>
      <vt:lpstr>Twitter Post 5</vt:lpstr>
      <vt:lpstr>Animation</vt:lpstr>
      <vt:lpstr>Infographic</vt:lpstr>
      <vt:lpstr>YouTube Video</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Creation UM Rec Sports Facilities/Department</dc:title>
  <dc:creator>Lukas Stauffer</dc:creator>
  <cp:lastModifiedBy>Lukas Stauffer</cp:lastModifiedBy>
  <cp:revision>1</cp:revision>
  <dcterms:modified xsi:type="dcterms:W3CDTF">2020-12-01T22:34:50Z</dcterms:modified>
</cp:coreProperties>
</file>