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2.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3.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4.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5.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Lst>
  <p:sldSz cx="9144000" cy="5143500" type="screen16x9"/>
  <p:notesSz cx="6858000" cy="9144000"/>
  <p:embeddedFontLst>
    <p:embeddedFont>
      <p:font typeface="Montserrat" panose="020B0604020202020204" charset="0"/>
      <p:regular r:id="rId43"/>
      <p:bold r:id="rId44"/>
      <p:italic r:id="rId45"/>
      <p:boldItalic r:id="rId46"/>
    </p:embeddedFont>
    <p:embeddedFont>
      <p:font typeface="Montserrat Medium" panose="020B0604020202020204" charset="0"/>
      <p:regular r:id="rId47"/>
      <p:bold r:id="rId48"/>
      <p:italic r:id="rId49"/>
      <p:boldItalic r:id="rId50"/>
    </p:embeddedFont>
    <p:embeddedFont>
      <p:font typeface="Roboto" panose="02000000000000000000" pitchFamily="2"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k Rosentraub" initials=""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F0CAD35-6AF2-4CCE-9E47-16CB1B6EBFBC}">
  <a:tblStyle styleId="{FF0CAD35-6AF2-4CCE-9E47-16CB1B6EBFB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inimized">
    <p:restoredLeft sz="0" autoAdjust="0"/>
    <p:restoredTop sz="0" autoAdjust="0"/>
  </p:normalViewPr>
  <p:slideViewPr>
    <p:cSldViewPr snapToGrid="0">
      <p:cViewPr varScale="1">
        <p:scale>
          <a:sx n="18" d="100"/>
          <a:sy n="18" d="100"/>
        </p:scale>
        <p:origin x="3675" y="21"/>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04-29T14:51:44.052" idx="1">
    <p:pos x="0" y="0"/>
    <p:text>The computational error (which is an easy fix) does not eliminate the quality of the work done and the effort you three did on this answer.  No need to fix the computation error but be sure you understand where you made an error.  45/50.  Course grade is A.</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21-04-29T14:44:17.103" idx="2">
    <p:pos x="6000" y="0"/>
    <p:text>actually an error here in the math.  An increment of one half of one percent would generate $145.9 million each year.  What you wanted to say was an increment of .1 percent would generate $29.2 million</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21-04-29T14:44:49.375" idx="3">
    <p:pos x="196" y="541"/>
    <p:text>Clearly the TIF would not work</p:text>
  </p:cm>
</p:cmLst>
</file>

<file path=ppt/comments/comment4.xml><?xml version="1.0" encoding="utf-8"?>
<p:cmLst xmlns:a="http://schemas.openxmlformats.org/drawingml/2006/main" xmlns:r="http://schemas.openxmlformats.org/officeDocument/2006/relationships" xmlns:p="http://schemas.openxmlformats.org/presentationml/2006/main">
  <p:cm authorId="0" dt="2021-04-29T14:46:44.188" idx="4">
    <p:pos x="6000" y="0"/>
    <p:text>Correcting the computation error would negate the need to use the tourist tax (which is probably a good thing).  One could also eliminate the sales tax increment or use that for financing maintenance and renovations of the venue</p:text>
  </p:cm>
</p:cmLst>
</file>

<file path=ppt/comments/comment5.xml><?xml version="1.0" encoding="utf-8"?>
<p:cmLst xmlns:a="http://schemas.openxmlformats.org/drawingml/2006/main" xmlns:r="http://schemas.openxmlformats.org/officeDocument/2006/relationships" xmlns:p="http://schemas.openxmlformats.org/presentationml/2006/main">
  <p:cm authorId="0" dt="2021-04-29T14:48:09.072" idx="5">
    <p:pos x="24" y="0"/>
    <p:text>Do you think there is enough residential growth to sell that many units; would need an analysis of when sufficient houses would be built and occupied to sustain the funds needed for the bond</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mercatus.org/system/files/chapter_11.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link.springer.com/content/pdf/10.1007/s00168-008-0249-4.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go-gale-com.proxy.lib.umich.edu/ps/retrieve.do?tabID=T002&amp;resultListType=RESULT_LIST&amp;searchResultsType=SingleTab&amp;hitCount=12&amp;searchType=AdvancedSearchForm&amp;currentPosition=4&amp;docId=GALE%7CA411013119&amp;docType=Article&amp;sort=Relevance&amp;contentSegment=ZONE-MOD1&amp;prodId=AONE&amp;pageNum=1&amp;contentSet=GALE%7CA411013119&amp;searchId=R1&amp;userGroupName=umuser&amp;inPS=tru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sciencedirect-com.proxy.lib.umich.edu/science/article/pii/S009411900400035X?via%3Dihub"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heinonline-org.proxy.lib.umich.edu/HOL/Page?handle=hein.journals/welj8&amp;id=209&amp;collection=journals&amp;index="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jstor-org.proxy.lib.umich.edu/stable/27895745?pq-origsite=summon&amp;seq=2#metadata_info_tab_contents"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papers.ssrn.com/sol3/papers.cfm?abstract_id=3173824"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search-proquest-com.proxy.lib.umich.edu/docview/878742340/BBF30F4EA04F4C63PQ/1?accountid=14667"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doi.org/10.1108/SBM-09-2019-0076"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papers.ssrn.com/sol3/papers.cfm?abstract_id=3173824"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papers.ssrn.com/sol3/papers.cfm?abstract_id=3173824"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hillsboroughcounty.org/en/businesses/land-development/opportunity-zones"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opportunitydb.com/2019/02/nfl-stadiums-eligible-for-opportunity-zones-tax-break/"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papers.ssrn.com/sol3/papers.cfm?abstract_id=3173824"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investor.gov/financial-tools-calculators/calculators/compound-interest-calculator"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ballparkdigest.com/2020/05/15/ybor-city-ballpark-still-option-for-rays-developer/#:~:text=The%20ballpark%20site%20is%20right,downtown%20Tampa%20to%20the%20wes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 name="Google Shape;5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d371f7886e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d371f7886e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d371f7886e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d371f7886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Critical Key: Raymond James Stadium has some undeveloped land around the stadium that could work great for a new ballpark and possibly even a district with retail, commercial and residential properties. Another positive that we will cover later is the ability to do a Property TIF district here.</a:t>
            </a:r>
            <a:endParaRPr/>
          </a:p>
          <a:p>
            <a:pPr marL="0" lvl="0" indent="0" algn="l" rtl="0">
              <a:spcBef>
                <a:spcPts val="0"/>
              </a:spcBef>
              <a:spcAft>
                <a:spcPts val="0"/>
              </a:spcAft>
              <a:buNone/>
            </a:pPr>
            <a:endParaRPr/>
          </a:p>
          <a:p>
            <a:pPr marL="0" lvl="0" indent="0" algn="l" rtl="0">
              <a:spcBef>
                <a:spcPts val="0"/>
              </a:spcBef>
              <a:spcAft>
                <a:spcPts val="0"/>
              </a:spcAft>
              <a:buNone/>
            </a:pPr>
            <a:r>
              <a:rPr lang="en"/>
              <a:t>One negative drawback is the location is further from downtown and the lively Water Street development and could further decentralization trends within the city of Tampa Bay.</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cd83bcebd3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cd83bcebd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Potential plans for the 2 proposed locations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d371f7886e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d371f7886e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Critical Keys: Ybor City already has two Property Tax TIF districts in place (CRA 1 and CRA 2). As noted above from their financial report in 2021, their fiscal TIF revenue was $3,241,483. This is a significant number that the new ballpark COULD NOT capitalize on because you cannot TIF an area, by law, that has already been under a TIF district.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d371f7886e_0_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d371f7886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Key: Because both Hillsborough and Pinellas counties receive the benefits and positive externalities from the franchise staying in the MSA, we will target both of them with this increase in sales tax. This lessens the burden on Hillsborough County to generate tax revenue on their own.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d517855515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d51785551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would target a similar plan if we were pursuing a sales tax increase rather than a TIF district.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cd83bcebd3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cd83bcebd3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red box denotes a potential area for a sales tax TIF for a new stadium development district. The proximity to downtown and the potential for new residential, commercial, and dining developments would attract spending. Depending on the city’s desire to expand the TIF district or location for the ballpark, the Tampa downtown area could be used for a TIF district as well.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cd83bcebd3_1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cd83bcebd3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*May be slightly inflated due to accounting of “other taxes” under Hillsborough CAFR, 2019</a:t>
            </a:r>
            <a:endParaRPr/>
          </a:p>
          <a:p>
            <a:pPr marL="0" lvl="0" indent="0" algn="l" rtl="0">
              <a:spcBef>
                <a:spcPts val="0"/>
              </a:spcBef>
              <a:spcAft>
                <a:spcPts val="0"/>
              </a:spcAft>
              <a:buNone/>
            </a:pPr>
            <a:r>
              <a:rPr lang="en"/>
              <a:t>Key: This tax would be less fiscally risky than most of the other financing streams as we are sweeping taxes in both counties, since they both derive the benefits of the new ballpark and also would be less politically volatile than some of the other options because the taxes mainly affect non-residents coming to the area.</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d5aa126632_1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d5aa126632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For Your Own Good (mercatus.org)</a:t>
            </a:r>
            <a:r>
              <a:rPr lang="en"/>
              <a:t> </a:t>
            </a:r>
            <a:endParaRPr/>
          </a:p>
          <a:p>
            <a:pPr marL="0" lvl="0" indent="0" algn="l" rtl="0">
              <a:spcBef>
                <a:spcPts val="0"/>
              </a:spcBef>
              <a:spcAft>
                <a:spcPts val="0"/>
              </a:spcAft>
              <a:buNone/>
            </a:pPr>
            <a:r>
              <a:rPr lang="en"/>
              <a:t>(Coates and Depken, 2018)</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cd83bcebd3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cd83bcebd3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Key: This remains one of the most feasible options to coming anywhere near close enough to generating enough revenue to attempt to pay back a bond of $450M without implementing a Property TIF (which we determined to not be legally feasible).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bf2a688dd7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bf2a688dd7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d5aa126632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d5aa12663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Key: This slide encapsulates the risk, both fiscally and politically, to implement the various public financing tools in order to pay the bond back for this project. When the bond is sent to market, the tourism taxes seem to be the best option due to their lower fiscal risk and also less political risk because they are taxes that affect non-residents. Sales TIF district are less politically risky than sales tax increases, but have more fiscal risk due to the need to develop new infrastructure and the challenges that can come with that (zoning, land assembly, etc.). Also sales TIF districts can be overcome by the “whims of consumer spending” (Sroka, 2020)</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cd83bcebd3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cd83bcebd3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Key: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cd83bcebd3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cd83bcebd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one key thing that separates potential financing for this site compared to Ybor City is the ability to implement a property TIF district. Since this is not the site of choice for the Rays, we will not explore other financing streams in depth (they would also be very similar options to Ybor City). The next few slides discuss a possible Property TIF District.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d371f7886e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d371f7886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*Estimation based on a few factors: Drew Park TIF Revenue, Average of other Tampa Bay CRA’s TIF revenues, growth rate of property values</a:t>
            </a:r>
            <a:endParaRPr/>
          </a:p>
          <a:p>
            <a:pPr marL="0" lvl="0" indent="0" algn="l" rtl="0">
              <a:spcBef>
                <a:spcPts val="0"/>
              </a:spcBef>
              <a:spcAft>
                <a:spcPts val="0"/>
              </a:spcAft>
              <a:buNone/>
            </a:pPr>
            <a:endParaRPr/>
          </a:p>
          <a:p>
            <a:pPr marL="0" lvl="0" indent="0" algn="l" rtl="0">
              <a:spcBef>
                <a:spcPts val="0"/>
              </a:spcBef>
              <a:spcAft>
                <a:spcPts val="0"/>
              </a:spcAft>
              <a:buNone/>
            </a:pPr>
            <a:r>
              <a:rPr lang="en"/>
              <a:t>Estimates are significantly higher than Drew Park due to the inclusion of retail and commercial properties (and residential) in the proposed district, whereas Drew Park is primarily residential.</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d517855515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d51785551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Critical Keys: By building this new district and including it as part of a new, proposed property TIF it will greatly affect the tax revenue generated, alleviating some of the pressure on the county to pay back a bond. The 4,000 residences are based on the Water street developments new residences (3,500). Because this district is larger in size and will have a greater focus on BMR housing, we can expect to build slightly more residences. Also, the commercial/retail should incorporate local business from Tampa Bay and St. Petersburg to entice visitors from around the MSA, bringing economic activity back into Tampa Bay and helping to reduce decentralization trends.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c4e4a0b3f0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c4e4a0b3f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Evidence Reasoning: Our expected revenue streams could possibly cover the $450M bond, however we are more confident that we will be able to pay back the $400 bond with greater certainty. </a:t>
            </a:r>
            <a:endParaRPr/>
          </a:p>
          <a:p>
            <a:pPr marL="0" lvl="0" indent="0" algn="l" rtl="0">
              <a:spcBef>
                <a:spcPts val="0"/>
              </a:spcBef>
              <a:spcAft>
                <a:spcPts val="0"/>
              </a:spcAft>
              <a:buNone/>
            </a:pPr>
            <a:r>
              <a:rPr lang="en"/>
              <a:t>Should the financing streams implemented not be enough, the backstop to get the project done would be Hillsborough County's General Fund</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d11f0ac05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d11f0ac0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d11f0ac054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d11f0ac05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d11f0ac054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d11f0ac054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342900" lvl="0" indent="0" algn="l" rtl="0">
              <a:lnSpc>
                <a:spcPct val="115000"/>
              </a:lnSpc>
              <a:spcBef>
                <a:spcPts val="1200"/>
              </a:spcBef>
              <a:spcAft>
                <a:spcPts val="0"/>
              </a:spcAft>
              <a:buClr>
                <a:schemeClr val="dk1"/>
              </a:buClr>
              <a:buSzPts val="1100"/>
              <a:buFont typeface="Arial"/>
              <a:buNone/>
            </a:pPr>
            <a:r>
              <a:rPr lang="en">
                <a:solidFill>
                  <a:schemeClr val="dk1"/>
                </a:solidFill>
              </a:rPr>
              <a:t>Source:  Impact of sports arenas on land values: evidence from Berlin Gabriel M. Ahlfeldt · Wolfgang Maennig</a:t>
            </a:r>
            <a:endParaRPr>
              <a:solidFill>
                <a:schemeClr val="dk1"/>
              </a:solidFill>
            </a:endParaRPr>
          </a:p>
          <a:p>
            <a:pPr marL="342900" lvl="0" indent="0" algn="l" rtl="0">
              <a:lnSpc>
                <a:spcPct val="115000"/>
              </a:lnSpc>
              <a:spcBef>
                <a:spcPts val="1200"/>
              </a:spcBef>
              <a:spcAft>
                <a:spcPts val="1200"/>
              </a:spcAft>
              <a:buClr>
                <a:schemeClr val="dk1"/>
              </a:buClr>
              <a:buSzPts val="1100"/>
              <a:buFont typeface="Arial"/>
              <a:buNone/>
            </a:pPr>
            <a:r>
              <a:rPr lang="en" u="sng">
                <a:solidFill>
                  <a:srgbClr val="1155CC"/>
                </a:solidFill>
                <a:hlinkClick r:id="rId3">
                  <a:extLst>
                    <a:ext uri="{A12FA001-AC4F-418D-AE19-62706E023703}">
                      <ahyp:hlinkClr xmlns:ahyp="http://schemas.microsoft.com/office/drawing/2018/hyperlinkcolor" val="tx"/>
                    </a:ext>
                  </a:extLst>
                </a:hlinkClick>
              </a:rPr>
              <a:t>https://link.springer.com/content/pdf/10.1007/s00168-008-0249-4.pdf</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d11f0ac054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d11f0ac05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 A compensating differential approach to valuing the social benefit of minor league baseball</a:t>
            </a:r>
            <a:endParaRPr/>
          </a:p>
          <a:p>
            <a:pPr marL="0" lvl="0" indent="0" algn="l" rtl="0">
              <a:spcBef>
                <a:spcPts val="0"/>
              </a:spcBef>
              <a:spcAft>
                <a:spcPts val="0"/>
              </a:spcAft>
              <a:buNone/>
            </a:pPr>
            <a:r>
              <a:rPr lang="en"/>
              <a:t>Authors: Nola Agha and Dennis Coates</a:t>
            </a:r>
            <a:endParaRPr/>
          </a:p>
          <a:p>
            <a:pPr marL="0" lvl="0" indent="0" algn="l" rtl="0">
              <a:spcBef>
                <a:spcPts val="0"/>
              </a:spcBef>
              <a:spcAft>
                <a:spcPts val="0"/>
              </a:spcAft>
              <a:buNone/>
            </a:pPr>
            <a:r>
              <a:rPr lang="en"/>
              <a:t>Date: Apr. 2015</a:t>
            </a:r>
            <a:endParaRPr/>
          </a:p>
          <a:p>
            <a:pPr marL="0" lvl="0" indent="0" algn="l" rtl="0">
              <a:spcBef>
                <a:spcPts val="0"/>
              </a:spcBef>
              <a:spcAft>
                <a:spcPts val="0"/>
              </a:spcAft>
              <a:buNone/>
            </a:pPr>
            <a:r>
              <a:rPr lang="en" u="sng">
                <a:solidFill>
                  <a:schemeClr val="hlink"/>
                </a:solidFill>
                <a:hlinkClick r:id="rId3"/>
              </a:rPr>
              <a:t>https://go-gale-com.proxy.lib.umich.edu/ps/retrieve.do?tabID=T002&amp;resultListType=RESULT_LIST&amp;searchResultsType=SingleTab&amp;hitCount=12&amp;searchType=AdvancedSearchForm&amp;currentPosition=4&amp;docId=GALE%7CA411013119&amp;docType=Article&amp;sort=Relevance&amp;contentSegment=ZONE-MOD1&amp;prodId=AONE&amp;pageNum=1&amp;contentSet=GALE%7CA411013119&amp;searchId=R1&amp;userGroupName=umuser&amp;inPS=true</a:t>
            </a: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bf2a688dd7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bf2a688dd7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d11f0ac054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d11f0ac054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  Journal of Urban Economics 56 (2004) 25–50</a:t>
            </a:r>
            <a:endParaRPr/>
          </a:p>
          <a:p>
            <a:pPr marL="0" lvl="0" indent="0" algn="l" rtl="0">
              <a:spcBef>
                <a:spcPts val="0"/>
              </a:spcBef>
              <a:spcAft>
                <a:spcPts val="0"/>
              </a:spcAft>
              <a:buNone/>
            </a:pPr>
            <a:r>
              <a:rPr lang="en"/>
              <a:t>Compensating differentials and the social benefits</a:t>
            </a:r>
            <a:endParaRPr/>
          </a:p>
          <a:p>
            <a:pPr marL="0" lvl="0" indent="0" algn="l" rtl="0">
              <a:spcBef>
                <a:spcPts val="0"/>
              </a:spcBef>
              <a:spcAft>
                <a:spcPts val="0"/>
              </a:spcAft>
              <a:buNone/>
            </a:pPr>
            <a:r>
              <a:rPr lang="en"/>
              <a:t>of the NFL </a:t>
            </a:r>
            <a:endParaRPr/>
          </a:p>
          <a:p>
            <a:pPr marL="0" lvl="0" indent="0" algn="l" rtl="0">
              <a:spcBef>
                <a:spcPts val="0"/>
              </a:spcBef>
              <a:spcAft>
                <a:spcPts val="0"/>
              </a:spcAft>
              <a:buNone/>
            </a:pPr>
            <a:r>
              <a:rPr lang="en"/>
              <a:t>Gerald Carlino  and N. Edward Coulson</a:t>
            </a:r>
            <a:endParaRPr/>
          </a:p>
          <a:p>
            <a:pPr marL="0" lvl="0" indent="0" algn="l" rtl="0">
              <a:spcBef>
                <a:spcPts val="0"/>
              </a:spcBef>
              <a:spcAft>
                <a:spcPts val="0"/>
              </a:spcAft>
              <a:buNone/>
            </a:pPr>
            <a:r>
              <a:rPr lang="en" u="sng">
                <a:solidFill>
                  <a:schemeClr val="hlink"/>
                </a:solidFill>
                <a:hlinkClick r:id="rId3"/>
              </a:rPr>
              <a:t>https://www-sciencedirect-com.proxy.lib.umich.edu/science/article/pii/S009411900400035X?via%3Dihub</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d11f0ac054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d11f0ac054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Mostly quoted with structural adjustments from:</a:t>
            </a:r>
            <a:endParaRPr/>
          </a:p>
          <a:p>
            <a:pPr marL="0" lvl="0" indent="0" algn="l" rtl="0">
              <a:spcBef>
                <a:spcPts val="0"/>
              </a:spcBef>
              <a:spcAft>
                <a:spcPts val="0"/>
              </a:spcAft>
              <a:buNone/>
            </a:pPr>
            <a:r>
              <a:rPr lang="en"/>
              <a:t>Knavel, K. (2002). Wisconsin's Tax Incremental Finance Law: How Wisconsin's Cities Subsidize Sprawl. Wisconsin Environmental Law Journal, 8, 115</a:t>
            </a:r>
            <a:endParaRPr/>
          </a:p>
          <a:p>
            <a:pPr marL="0" lvl="0" indent="0" algn="l" rtl="0">
              <a:spcBef>
                <a:spcPts val="0"/>
              </a:spcBef>
              <a:spcAft>
                <a:spcPts val="0"/>
              </a:spcAft>
              <a:buNone/>
            </a:pPr>
            <a:r>
              <a:rPr lang="en" u="sng">
                <a:solidFill>
                  <a:schemeClr val="hlink"/>
                </a:solidFill>
                <a:hlinkClick r:id="rId3"/>
              </a:rPr>
              <a:t>https://heinonline-org.proxy.lib.umich.edu/HOL/Page?handle=hein.journals/welj8&amp;id=209&amp;collection=journals&amp;index=</a:t>
            </a:r>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d11f0ac054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d11f0ac054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Sources: </a:t>
            </a:r>
            <a:endParaRPr/>
          </a:p>
          <a:p>
            <a:pPr marL="0" lvl="0" indent="0" algn="l" rtl="0">
              <a:spcBef>
                <a:spcPts val="0"/>
              </a:spcBef>
              <a:spcAft>
                <a:spcPts val="0"/>
              </a:spcAft>
              <a:buNone/>
            </a:pPr>
            <a:r>
              <a:rPr lang="en"/>
              <a:t>Alternatives to Property Tax Increment Finance Programs: Sales, Income, and Nonproperty Tax Increment Financing</a:t>
            </a:r>
            <a:endParaRPr/>
          </a:p>
          <a:p>
            <a:pPr marL="0" lvl="0" indent="0" algn="l" rtl="0">
              <a:spcBef>
                <a:spcPts val="0"/>
              </a:spcBef>
              <a:spcAft>
                <a:spcPts val="0"/>
              </a:spcAft>
              <a:buNone/>
            </a:pPr>
            <a:r>
              <a:rPr lang="en"/>
              <a:t>Lauren Ashley Smith</a:t>
            </a:r>
            <a:endParaRPr/>
          </a:p>
          <a:p>
            <a:pPr marL="0" lvl="0" indent="0" algn="l" rtl="0">
              <a:spcBef>
                <a:spcPts val="0"/>
              </a:spcBef>
              <a:spcAft>
                <a:spcPts val="0"/>
              </a:spcAft>
              <a:buNone/>
            </a:pPr>
            <a:r>
              <a:rPr lang="en"/>
              <a:t>The Urban Lawyer</a:t>
            </a:r>
            <a:endParaRPr/>
          </a:p>
          <a:p>
            <a:pPr marL="0" lvl="0" indent="0" algn="l" rtl="0">
              <a:spcBef>
                <a:spcPts val="0"/>
              </a:spcBef>
              <a:spcAft>
                <a:spcPts val="0"/>
              </a:spcAft>
              <a:buNone/>
            </a:pPr>
            <a:r>
              <a:rPr lang="en"/>
              <a:t>Vol. 41, No. 4 (Fall 2009), pp. 705-724 (20 pages)</a:t>
            </a:r>
            <a:endParaRPr/>
          </a:p>
          <a:p>
            <a:pPr marL="0" lvl="0" indent="0" algn="l" rtl="0">
              <a:spcBef>
                <a:spcPts val="0"/>
              </a:spcBef>
              <a:spcAft>
                <a:spcPts val="0"/>
              </a:spcAft>
              <a:buNone/>
            </a:pPr>
            <a:r>
              <a:rPr lang="en"/>
              <a:t>Published by: American Bar Association </a:t>
            </a:r>
            <a:endParaRPr/>
          </a:p>
          <a:p>
            <a:pPr marL="0" lvl="0" indent="0" algn="l" rtl="0">
              <a:spcBef>
                <a:spcPts val="0"/>
              </a:spcBef>
              <a:spcAft>
                <a:spcPts val="0"/>
              </a:spcAft>
              <a:buNone/>
            </a:pPr>
            <a:r>
              <a:rPr lang="en" u="sng">
                <a:solidFill>
                  <a:schemeClr val="hlink"/>
                </a:solidFill>
                <a:hlinkClick r:id="rId3"/>
              </a:rPr>
              <a:t>https://www-jstor-org.proxy.lib.umich.edu/stable/27895745?pq-origsite=summon&amp;seq=2#metadata_info_tab_contents</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Tax Schemes for Sports Venues by Dennis Coates, Craig A. Depken :: SSRN</a:t>
            </a:r>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d11f0ac054_0_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d11f0ac054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Mostly quoted with structural adjustments from:</a:t>
            </a:r>
            <a:endParaRPr/>
          </a:p>
          <a:p>
            <a:pPr marL="0" lvl="0" indent="0" algn="l" rtl="0">
              <a:spcBef>
                <a:spcPts val="0"/>
              </a:spcBef>
              <a:spcAft>
                <a:spcPts val="0"/>
              </a:spcAft>
              <a:buNone/>
            </a:pPr>
            <a:r>
              <a:rPr lang="en"/>
              <a:t>Competing for the Next Hundred Million Americans: The Uses and Abuses of Tax Increment Financing</a:t>
            </a:r>
            <a:endParaRPr/>
          </a:p>
          <a:p>
            <a:pPr marL="0" lvl="0" indent="0" algn="l" rtl="0">
              <a:spcBef>
                <a:spcPts val="0"/>
              </a:spcBef>
              <a:spcAft>
                <a:spcPts val="0"/>
              </a:spcAft>
              <a:buNone/>
            </a:pPr>
            <a:r>
              <a:rPr lang="en"/>
              <a:t>Lefcoe, George. The Urban Lawyer; Chicago Vol. 43, Iss. 2,  (Spring 2011): 427-482</a:t>
            </a:r>
            <a:endParaRPr/>
          </a:p>
          <a:p>
            <a:pPr marL="0" lvl="0" indent="0" algn="l" rtl="0">
              <a:spcBef>
                <a:spcPts val="0"/>
              </a:spcBef>
              <a:spcAft>
                <a:spcPts val="0"/>
              </a:spcAft>
              <a:buNone/>
            </a:pPr>
            <a:r>
              <a:rPr lang="en" u="sng">
                <a:solidFill>
                  <a:schemeClr val="hlink"/>
                </a:solidFill>
                <a:hlinkClick r:id="rId3"/>
              </a:rPr>
              <a:t>https://search-proquest-com.proxy.lib.umich.edu/docview/878742340/BBF30F4EA04F4C63PQ/1?accountid=14667</a:t>
            </a:r>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d11f0ac054_0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d11f0ac054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 </a:t>
            </a:r>
            <a:endParaRPr/>
          </a:p>
          <a:p>
            <a:pPr marL="0" lvl="0" indent="0" algn="l" rtl="0">
              <a:spcBef>
                <a:spcPts val="0"/>
              </a:spcBef>
              <a:spcAft>
                <a:spcPts val="0"/>
              </a:spcAft>
              <a:buNone/>
            </a:pPr>
            <a:r>
              <a:rPr lang="en"/>
              <a:t>Sroka, R. (2020), "Tax increment financing and major league venues", Sport, Business and Management, Vol. 10 No. 4, pp. 495-517. </a:t>
            </a:r>
            <a:r>
              <a:rPr lang="en" u="sng">
                <a:solidFill>
                  <a:schemeClr val="hlink"/>
                </a:solidFill>
                <a:hlinkClick r:id="rId3"/>
              </a:rPr>
              <a:t>https://doi.org/10.1108/SBM-09-2019-0076</a:t>
            </a:r>
            <a:endParaRPr/>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d11f0ac054_0_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d11f0ac054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d11f0ac054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d11f0ac054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Source:</a:t>
            </a:r>
            <a:endParaRPr/>
          </a:p>
          <a:p>
            <a:pPr marL="0" lvl="0" indent="0" algn="l" rtl="0">
              <a:spcBef>
                <a:spcPts val="0"/>
              </a:spcBef>
              <a:spcAft>
                <a:spcPts val="0"/>
              </a:spcAft>
              <a:buClr>
                <a:schemeClr val="dk1"/>
              </a:buClr>
              <a:buSzPts val="1100"/>
              <a:buFont typeface="Arial"/>
              <a:buNone/>
            </a:pPr>
            <a:r>
              <a:rPr lang="en" u="sng">
                <a:solidFill>
                  <a:srgbClr val="0000FF"/>
                </a:solidFill>
                <a:hlinkClick r:id="rId3">
                  <a:extLst>
                    <a:ext uri="{A12FA001-AC4F-418D-AE19-62706E023703}">
                      <ahyp:hlinkClr xmlns:ahyp="http://schemas.microsoft.com/office/drawing/2018/hyperlinkcolor" val="tx"/>
                    </a:ext>
                  </a:extLst>
                </a:hlinkClick>
              </a:rPr>
              <a:t>Tax Schemes for Sports Venues by Dennis Coates, Craig A. Depken :: SSRN</a:t>
            </a:r>
            <a:endParaRPr>
              <a:solidFill>
                <a:srgbClr val="0000FF"/>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d11f0ac054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d11f0ac054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Source:</a:t>
            </a:r>
            <a:endParaRPr>
              <a:solidFill>
                <a:schemeClr val="dk1"/>
              </a:solidFill>
            </a:endParaRPr>
          </a:p>
          <a:p>
            <a:pPr marL="0" lvl="0" indent="0" algn="l" rtl="0">
              <a:spcBef>
                <a:spcPts val="0"/>
              </a:spcBef>
              <a:spcAft>
                <a:spcPts val="0"/>
              </a:spcAft>
              <a:buClr>
                <a:schemeClr val="dk1"/>
              </a:buClr>
              <a:buSzPts val="1100"/>
              <a:buFont typeface="Arial"/>
              <a:buNone/>
            </a:pPr>
            <a:r>
              <a:rPr lang="en" u="sng">
                <a:solidFill>
                  <a:srgbClr val="0000FF"/>
                </a:solidFill>
                <a:hlinkClick r:id="rId3">
                  <a:extLst>
                    <a:ext uri="{A12FA001-AC4F-418D-AE19-62706E023703}">
                      <ahyp:hlinkClr xmlns:ahyp="http://schemas.microsoft.com/office/drawing/2018/hyperlinkcolor" val="tx"/>
                    </a:ext>
                  </a:extLst>
                </a:hlinkClick>
              </a:rPr>
              <a:t>Tax Schemes for Sports Venues by Dennis Coates, Craig A. Depken :: SSRN</a:t>
            </a:r>
            <a:endParaRPr>
              <a:solidFill>
                <a:srgbClr val="0000FF"/>
              </a:solidFill>
            </a:endParaRPr>
          </a:p>
          <a:p>
            <a:pPr marL="0" lvl="0" indent="0" algn="l" rtl="0">
              <a:spcBef>
                <a:spcPts val="0"/>
              </a:spcBef>
              <a:spcAft>
                <a:spcPts val="0"/>
              </a:spcAft>
              <a:buClr>
                <a:schemeClr val="dk1"/>
              </a:buClr>
              <a:buSzPts val="1100"/>
              <a:buFont typeface="Arial"/>
              <a:buNone/>
            </a:pPr>
            <a:endParaRPr>
              <a:solidFill>
                <a:schemeClr val="lt1"/>
              </a:solidFill>
            </a:endParaRPr>
          </a:p>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d11f0ac054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d11f0ac054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Sources:</a:t>
            </a:r>
            <a:endParaRPr>
              <a:solidFill>
                <a:schemeClr val="dk1"/>
              </a:solidFill>
            </a:endParaRPr>
          </a:p>
          <a:p>
            <a:pPr marL="0" lvl="0" indent="0" algn="l" rtl="0">
              <a:spcBef>
                <a:spcPts val="0"/>
              </a:spcBef>
              <a:spcAft>
                <a:spcPts val="0"/>
              </a:spcAft>
              <a:buNone/>
            </a:pPr>
            <a:r>
              <a:rPr lang="en" u="sng">
                <a:solidFill>
                  <a:schemeClr val="hlink"/>
                </a:solidFill>
                <a:hlinkClick r:id="rId3"/>
              </a:rPr>
              <a:t>https://www.hillsboroughcounty.org/en/businesses/land-development/opportunity-zones</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rgbClr val="0000FF"/>
                </a:solidFill>
              </a:rPr>
              <a:t>These 18 NFL stadium neighborhoods are eligible for the Opportunity Zones tax break</a:t>
            </a:r>
            <a:endParaRPr>
              <a:solidFill>
                <a:srgbClr val="0000FF"/>
              </a:solidFill>
            </a:endParaRPr>
          </a:p>
          <a:p>
            <a:pPr marL="0" lvl="0" indent="0" algn="l" rtl="0">
              <a:spcBef>
                <a:spcPts val="0"/>
              </a:spcBef>
              <a:spcAft>
                <a:spcPts val="0"/>
              </a:spcAft>
              <a:buNone/>
            </a:pPr>
            <a:r>
              <a:rPr lang="en" u="sng">
                <a:solidFill>
                  <a:schemeClr val="hlink"/>
                </a:solidFill>
                <a:hlinkClick r:id="rId4"/>
              </a:rPr>
              <a:t>https://opportunitydb.com/2019/02/nfl-stadiums-eligible-for-opportunity-zones-tax-break/</a:t>
            </a:r>
            <a:endParaRPr>
              <a:solidFill>
                <a:srgbClr val="0000FF"/>
              </a:solidFill>
            </a:endParaRPr>
          </a:p>
          <a:p>
            <a:pPr marL="0" lvl="0" indent="0" algn="l" rtl="0">
              <a:spcBef>
                <a:spcPts val="0"/>
              </a:spcBef>
              <a:spcAft>
                <a:spcPts val="0"/>
              </a:spcAft>
              <a:buNone/>
            </a:pPr>
            <a:endParaRPr>
              <a:solidFill>
                <a:srgbClr val="0000FF"/>
              </a:solidFill>
            </a:endParaRPr>
          </a:p>
          <a:p>
            <a:pPr marL="0" lvl="0" indent="0" algn="l" rtl="0">
              <a:spcBef>
                <a:spcPts val="0"/>
              </a:spcBef>
              <a:spcAft>
                <a:spcPts val="0"/>
              </a:spcAft>
              <a:buNone/>
            </a:pPr>
            <a:endParaRPr>
              <a:solidFill>
                <a:srgbClr val="0000FF"/>
              </a:solidFill>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d11f0ac054_0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d11f0ac054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Source:</a:t>
            </a:r>
            <a:endParaRPr>
              <a:solidFill>
                <a:schemeClr val="dk1"/>
              </a:solidFill>
            </a:endParaRPr>
          </a:p>
          <a:p>
            <a:pPr marL="0" lvl="0" indent="0" algn="l" rtl="0">
              <a:spcBef>
                <a:spcPts val="0"/>
              </a:spcBef>
              <a:spcAft>
                <a:spcPts val="0"/>
              </a:spcAft>
              <a:buClr>
                <a:schemeClr val="dk1"/>
              </a:buClr>
              <a:buSzPts val="1100"/>
              <a:buFont typeface="Arial"/>
              <a:buNone/>
            </a:pPr>
            <a:r>
              <a:rPr lang="en" u="sng">
                <a:solidFill>
                  <a:srgbClr val="0000FF"/>
                </a:solidFill>
                <a:hlinkClick r:id="rId3">
                  <a:extLst>
                    <a:ext uri="{A12FA001-AC4F-418D-AE19-62706E023703}">
                      <ahyp:hlinkClr xmlns:ahyp="http://schemas.microsoft.com/office/drawing/2018/hyperlinkcolor" val="tx"/>
                    </a:ext>
                  </a:extLst>
                </a:hlinkClick>
              </a:rPr>
              <a:t>Tax Schemes for Sports Venues by Dennis Coates, Craig A. Depken :: SSRN</a:t>
            </a:r>
            <a:endParaRPr>
              <a:solidFill>
                <a:srgbClr val="0000FF"/>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bf2a688dd7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bf2a688dd7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Importance: This is critical because this allows them to get the lowest interest rate possible, which will be explained in greater detail on the next slide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d11f0ac054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d11f0ac054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d2dc454b5d_0_2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d2dc454b5d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Key: With the interest rate being 1.7%, we can now calculate the tax revenue needed to repay the various potential bond values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d2dc454b5d_0_4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d2dc454b5d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Critical Keys: The annual bond payment would be $24.87M for a $450M, 30 year bond. This is a significant amount of tax revenue that will need to be generated. Our plan will determine if this is a feasible amount and in the likely case that it is not, we will counter to the Rays with a lower initial contribution based on the other bonds shown in the graph.</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3"/>
              </a:rPr>
              <a:t>Compound Interest Calculator | Investor.gov</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d0150fecd6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d0150fecd6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Total Cost of a $450M bond for Hillsborough County after 30 years.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d0150fecd6_0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d0150fecd6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Note: Should the tax revenue be less than the annual bond payment, the county will have to use the general fund as a backstop (not ideal or desired for that matter)</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d0150fecd6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d0150fecd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Ybor City ballpark still option for Rays: Developer | Ballpark Digest</a:t>
            </a:r>
            <a:endParaRPr/>
          </a:p>
          <a:p>
            <a:pPr marL="0" lvl="0" indent="0" algn="l" rtl="0">
              <a:spcBef>
                <a:spcPts val="0"/>
              </a:spcBef>
              <a:spcAft>
                <a:spcPts val="0"/>
              </a:spcAft>
              <a:buNone/>
            </a:pPr>
            <a:r>
              <a:rPr lang="en"/>
              <a:t>Key: This location is great for urban planning principles and keeping the ballpark within a close proximity to downtown Tampa Bay. Also, this site allows for the development of a district because of the high availability of real estate in Ybor City.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7" name="Google Shape;47;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8" name="Google Shape;48;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
        <p:nvSpPr>
          <p:cNvPr id="50" name="Google Shape;50;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3" name="Google Shape;2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9" name="Google Shape;39;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 name="Google Shape;4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dk1"/>
              </a:buClr>
              <a:buSzPts val="1800"/>
              <a:buChar char="●"/>
              <a:defRPr>
                <a:solidFill>
                  <a:schemeClr val="dk1"/>
                </a:solidFill>
              </a:defRPr>
            </a:lvl1pPr>
            <a:lvl2pPr marL="914400" lvl="1" indent="-317500">
              <a:spcBef>
                <a:spcPts val="0"/>
              </a:spcBef>
              <a:spcAft>
                <a:spcPts val="0"/>
              </a:spcAft>
              <a:buClr>
                <a:schemeClr val="dk1"/>
              </a:buClr>
              <a:buSzPts val="1400"/>
              <a:buChar char="○"/>
              <a:defRPr>
                <a:solidFill>
                  <a:schemeClr val="dk1"/>
                </a:solidFill>
              </a:defRPr>
            </a:lvl2pPr>
            <a:lvl3pPr marL="1371600" lvl="2" indent="-317500">
              <a:spcBef>
                <a:spcPts val="0"/>
              </a:spcBef>
              <a:spcAft>
                <a:spcPts val="0"/>
              </a:spcAft>
              <a:buClr>
                <a:schemeClr val="dk1"/>
              </a:buClr>
              <a:buSzPts val="1400"/>
              <a:buChar char="■"/>
              <a:defRPr>
                <a:solidFill>
                  <a:schemeClr val="dk1"/>
                </a:solidFill>
              </a:defRPr>
            </a:lvl3pPr>
            <a:lvl4pPr marL="1828800" lvl="3" indent="-317500">
              <a:spcBef>
                <a:spcPts val="0"/>
              </a:spcBef>
              <a:spcAft>
                <a:spcPts val="0"/>
              </a:spcAft>
              <a:buClr>
                <a:schemeClr val="dk1"/>
              </a:buClr>
              <a:buSzPts val="1400"/>
              <a:buChar char="●"/>
              <a:defRPr>
                <a:solidFill>
                  <a:schemeClr val="dk1"/>
                </a:solidFill>
              </a:defRPr>
            </a:lvl4pPr>
            <a:lvl5pPr marL="2286000" lvl="4" indent="-317500">
              <a:spcBef>
                <a:spcPts val="0"/>
              </a:spcBef>
              <a:spcAft>
                <a:spcPts val="0"/>
              </a:spcAft>
              <a:buClr>
                <a:schemeClr val="dk1"/>
              </a:buClr>
              <a:buSzPts val="1400"/>
              <a:buChar char="○"/>
              <a:defRPr>
                <a:solidFill>
                  <a:schemeClr val="dk1"/>
                </a:solidFill>
              </a:defRPr>
            </a:lvl5pPr>
            <a:lvl6pPr marL="2743200" lvl="5" indent="-317500">
              <a:spcBef>
                <a:spcPts val="0"/>
              </a:spcBef>
              <a:spcAft>
                <a:spcPts val="0"/>
              </a:spcAft>
              <a:buClr>
                <a:schemeClr val="dk1"/>
              </a:buClr>
              <a:buSzPts val="1400"/>
              <a:buChar char="■"/>
              <a:defRPr>
                <a:solidFill>
                  <a:schemeClr val="dk1"/>
                </a:solidFill>
              </a:defRPr>
            </a:lvl6pPr>
            <a:lvl7pPr marL="3200400" lvl="6" indent="-317500">
              <a:spcBef>
                <a:spcPts val="0"/>
              </a:spcBef>
              <a:spcAft>
                <a:spcPts val="0"/>
              </a:spcAft>
              <a:buClr>
                <a:schemeClr val="dk1"/>
              </a:buClr>
              <a:buSzPts val="1400"/>
              <a:buChar char="●"/>
              <a:defRPr>
                <a:solidFill>
                  <a:schemeClr val="dk1"/>
                </a:solidFill>
              </a:defRPr>
            </a:lvl7pPr>
            <a:lvl8pPr marL="3657600" lvl="7" indent="-317500">
              <a:spcBef>
                <a:spcPts val="0"/>
              </a:spcBef>
              <a:spcAft>
                <a:spcPts val="0"/>
              </a:spcAft>
              <a:buClr>
                <a:schemeClr val="dk1"/>
              </a:buClr>
              <a:buSzPts val="1400"/>
              <a:buChar char="○"/>
              <a:defRPr>
                <a:solidFill>
                  <a:schemeClr val="dk1"/>
                </a:solidFill>
              </a:defRPr>
            </a:lvl8pPr>
            <a:lvl9pPr marL="4114800" lvl="8" indent="-317500">
              <a:spcBef>
                <a:spcPts val="0"/>
              </a:spcBef>
              <a:spcAft>
                <a:spcPts val="0"/>
              </a:spcAft>
              <a:buClr>
                <a:schemeClr val="dk1"/>
              </a:buClr>
              <a:buSzPts val="1400"/>
              <a:buChar char="■"/>
              <a:defRPr>
                <a:solidFill>
                  <a:schemeClr val="dk1"/>
                </a:solidFill>
              </a:defRPr>
            </a:lvl9pPr>
          </a:lstStyle>
          <a:p>
            <a:endParaRPr/>
          </a:p>
        </p:txBody>
      </p:sp>
      <p:sp>
        <p:nvSpPr>
          <p:cNvPr id="41" name="Google Shape;41;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4" name="Google Shape;4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Montserrat Medium"/>
              <a:buNone/>
              <a:defRPr sz="2800">
                <a:solidFill>
                  <a:schemeClr val="dk1"/>
                </a:solidFill>
                <a:latin typeface="Montserrat Medium"/>
                <a:ea typeface="Montserrat Medium"/>
                <a:cs typeface="Montserrat Medium"/>
                <a:sym typeface="Montserrat Mediu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2"/>
              </a:buClr>
              <a:buSzPts val="1800"/>
              <a:buFont typeface="Montserrat Medium"/>
              <a:buChar char="●"/>
              <a:defRPr sz="1800">
                <a:solidFill>
                  <a:schemeClr val="lt2"/>
                </a:solidFill>
                <a:latin typeface="Montserrat Medium"/>
                <a:ea typeface="Montserrat Medium"/>
                <a:cs typeface="Montserrat Medium"/>
                <a:sym typeface="Montserrat Medium"/>
              </a:defRPr>
            </a:lvl1pPr>
            <a:lvl2pPr marL="914400" lvl="1" indent="-317500">
              <a:lnSpc>
                <a:spcPct val="115000"/>
              </a:lnSpc>
              <a:spcBef>
                <a:spcPts val="0"/>
              </a:spcBef>
              <a:spcAft>
                <a:spcPts val="0"/>
              </a:spcAft>
              <a:buClr>
                <a:schemeClr val="lt2"/>
              </a:buClr>
              <a:buSzPts val="1400"/>
              <a:buFont typeface="Montserrat Medium"/>
              <a:buChar char="○"/>
              <a:defRPr>
                <a:solidFill>
                  <a:schemeClr val="lt2"/>
                </a:solidFill>
                <a:latin typeface="Montserrat Medium"/>
                <a:ea typeface="Montserrat Medium"/>
                <a:cs typeface="Montserrat Medium"/>
                <a:sym typeface="Montserrat Medium"/>
              </a:defRPr>
            </a:lvl2pPr>
            <a:lvl3pPr marL="1371600" lvl="2" indent="-317500">
              <a:lnSpc>
                <a:spcPct val="115000"/>
              </a:lnSpc>
              <a:spcBef>
                <a:spcPts val="0"/>
              </a:spcBef>
              <a:spcAft>
                <a:spcPts val="0"/>
              </a:spcAft>
              <a:buClr>
                <a:schemeClr val="lt2"/>
              </a:buClr>
              <a:buSzPts val="1400"/>
              <a:buFont typeface="Montserrat Medium"/>
              <a:buChar char="■"/>
              <a:defRPr>
                <a:solidFill>
                  <a:schemeClr val="lt2"/>
                </a:solidFill>
                <a:latin typeface="Montserrat Medium"/>
                <a:ea typeface="Montserrat Medium"/>
                <a:cs typeface="Montserrat Medium"/>
                <a:sym typeface="Montserrat Medium"/>
              </a:defRPr>
            </a:lvl3pPr>
            <a:lvl4pPr marL="1828800" lvl="3" indent="-317500">
              <a:lnSpc>
                <a:spcPct val="115000"/>
              </a:lnSpc>
              <a:spcBef>
                <a:spcPts val="0"/>
              </a:spcBef>
              <a:spcAft>
                <a:spcPts val="0"/>
              </a:spcAft>
              <a:buClr>
                <a:schemeClr val="lt2"/>
              </a:buClr>
              <a:buSzPts val="1400"/>
              <a:buFont typeface="Montserrat Medium"/>
              <a:buChar char="●"/>
              <a:defRPr>
                <a:solidFill>
                  <a:schemeClr val="lt2"/>
                </a:solidFill>
                <a:latin typeface="Montserrat Medium"/>
                <a:ea typeface="Montserrat Medium"/>
                <a:cs typeface="Montserrat Medium"/>
                <a:sym typeface="Montserrat Medium"/>
              </a:defRPr>
            </a:lvl4pPr>
            <a:lvl5pPr marL="2286000" lvl="4" indent="-317500">
              <a:lnSpc>
                <a:spcPct val="115000"/>
              </a:lnSpc>
              <a:spcBef>
                <a:spcPts val="0"/>
              </a:spcBef>
              <a:spcAft>
                <a:spcPts val="0"/>
              </a:spcAft>
              <a:buClr>
                <a:schemeClr val="lt2"/>
              </a:buClr>
              <a:buSzPts val="1400"/>
              <a:buFont typeface="Montserrat Medium"/>
              <a:buChar char="○"/>
              <a:defRPr>
                <a:solidFill>
                  <a:schemeClr val="lt2"/>
                </a:solidFill>
                <a:latin typeface="Montserrat Medium"/>
                <a:ea typeface="Montserrat Medium"/>
                <a:cs typeface="Montserrat Medium"/>
                <a:sym typeface="Montserrat Medium"/>
              </a:defRPr>
            </a:lvl5pPr>
            <a:lvl6pPr marL="2743200" lvl="5" indent="-317500">
              <a:lnSpc>
                <a:spcPct val="115000"/>
              </a:lnSpc>
              <a:spcBef>
                <a:spcPts val="0"/>
              </a:spcBef>
              <a:spcAft>
                <a:spcPts val="0"/>
              </a:spcAft>
              <a:buClr>
                <a:schemeClr val="lt2"/>
              </a:buClr>
              <a:buSzPts val="1400"/>
              <a:buFont typeface="Montserrat Medium"/>
              <a:buChar char="■"/>
              <a:defRPr>
                <a:solidFill>
                  <a:schemeClr val="lt2"/>
                </a:solidFill>
                <a:latin typeface="Montserrat Medium"/>
                <a:ea typeface="Montserrat Medium"/>
                <a:cs typeface="Montserrat Medium"/>
                <a:sym typeface="Montserrat Medium"/>
              </a:defRPr>
            </a:lvl6pPr>
            <a:lvl7pPr marL="3200400" lvl="6" indent="-317500">
              <a:lnSpc>
                <a:spcPct val="115000"/>
              </a:lnSpc>
              <a:spcBef>
                <a:spcPts val="0"/>
              </a:spcBef>
              <a:spcAft>
                <a:spcPts val="0"/>
              </a:spcAft>
              <a:buClr>
                <a:schemeClr val="lt2"/>
              </a:buClr>
              <a:buSzPts val="1400"/>
              <a:buFont typeface="Montserrat Medium"/>
              <a:buChar char="●"/>
              <a:defRPr>
                <a:solidFill>
                  <a:schemeClr val="lt2"/>
                </a:solidFill>
                <a:latin typeface="Montserrat Medium"/>
                <a:ea typeface="Montserrat Medium"/>
                <a:cs typeface="Montserrat Medium"/>
                <a:sym typeface="Montserrat Medium"/>
              </a:defRPr>
            </a:lvl7pPr>
            <a:lvl8pPr marL="3657600" lvl="7" indent="-317500">
              <a:lnSpc>
                <a:spcPct val="115000"/>
              </a:lnSpc>
              <a:spcBef>
                <a:spcPts val="0"/>
              </a:spcBef>
              <a:spcAft>
                <a:spcPts val="0"/>
              </a:spcAft>
              <a:buClr>
                <a:schemeClr val="lt2"/>
              </a:buClr>
              <a:buSzPts val="1400"/>
              <a:buFont typeface="Montserrat Medium"/>
              <a:buChar char="○"/>
              <a:defRPr>
                <a:solidFill>
                  <a:schemeClr val="lt2"/>
                </a:solidFill>
                <a:latin typeface="Montserrat Medium"/>
                <a:ea typeface="Montserrat Medium"/>
                <a:cs typeface="Montserrat Medium"/>
                <a:sym typeface="Montserrat Medium"/>
              </a:defRPr>
            </a:lvl8pPr>
            <a:lvl9pPr marL="4114800" lvl="8" indent="-317500">
              <a:lnSpc>
                <a:spcPct val="115000"/>
              </a:lnSpc>
              <a:spcBef>
                <a:spcPts val="0"/>
              </a:spcBef>
              <a:spcAft>
                <a:spcPts val="0"/>
              </a:spcAft>
              <a:buClr>
                <a:schemeClr val="lt2"/>
              </a:buClr>
              <a:buSzPts val="1400"/>
              <a:buFont typeface="Montserrat Medium"/>
              <a:buChar char="■"/>
              <a:defRPr>
                <a:solidFill>
                  <a:schemeClr val="lt2"/>
                </a:solidFill>
                <a:latin typeface="Montserrat Medium"/>
                <a:ea typeface="Montserrat Medium"/>
                <a:cs typeface="Montserrat Medium"/>
                <a:sym typeface="Montserrat Medium"/>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lgn="r" rtl="0">
              <a:spcBef>
                <a:spcPts val="0"/>
              </a:spcBef>
              <a:spcAft>
                <a:spcPts val="0"/>
              </a:spcAft>
              <a:buNone/>
            </a:pPr>
            <a:fld id="{00000000-1234-1234-1234-123412341234}" type="slidenum">
              <a:rPr lang="en"/>
              <a:t>‹#›</a:t>
            </a:fld>
            <a:endParaRPr/>
          </a:p>
        </p:txBody>
      </p:sp>
      <p:pic>
        <p:nvPicPr>
          <p:cNvPr id="9" name="Google Shape;9;p1"/>
          <p:cNvPicPr preferRelativeResize="0"/>
          <p:nvPr/>
        </p:nvPicPr>
        <p:blipFill>
          <a:blip r:embed="rId13">
            <a:alphaModFix/>
          </a:blip>
          <a:stretch>
            <a:fillRect/>
          </a:stretch>
        </p:blipFill>
        <p:spPr>
          <a:xfrm>
            <a:off x="7251000" y="85825"/>
            <a:ext cx="1770149" cy="6761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comments" Target="../comments/commen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comments" Target="../comments/commen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13"/>
          <p:cNvSpPr txBox="1">
            <a:spLocks noGrp="1"/>
          </p:cNvSpPr>
          <p:nvPr>
            <p:ph type="ctrTitle"/>
          </p:nvPr>
        </p:nvSpPr>
        <p:spPr>
          <a:xfrm>
            <a:off x="406958" y="2316200"/>
            <a:ext cx="8520600" cy="20526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Issue 1:</a:t>
            </a:r>
            <a:endParaRPr/>
          </a:p>
          <a:p>
            <a:pPr marL="0" lvl="0" indent="0" algn="ctr" rtl="0">
              <a:spcBef>
                <a:spcPts val="0"/>
              </a:spcBef>
              <a:spcAft>
                <a:spcPts val="0"/>
              </a:spcAft>
              <a:buNone/>
            </a:pPr>
            <a:r>
              <a:rPr lang="en"/>
              <a:t> Funding a new ballpark for the Tampa Bay Rays</a:t>
            </a:r>
            <a:endParaRPr/>
          </a:p>
        </p:txBody>
      </p:sp>
      <p:sp>
        <p:nvSpPr>
          <p:cNvPr id="56" name="Google Shape;56;p1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57" name="Google Shape;57;p13"/>
          <p:cNvPicPr preferRelativeResize="0"/>
          <p:nvPr/>
        </p:nvPicPr>
        <p:blipFill>
          <a:blip r:embed="rId3">
            <a:alphaModFix amt="39000"/>
          </a:blip>
          <a:stretch>
            <a:fillRect/>
          </a:stretch>
        </p:blipFill>
        <p:spPr>
          <a:xfrm>
            <a:off x="0" y="0"/>
            <a:ext cx="9144000"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D85C6"/>
        </a:solidFill>
        <a:effectLst/>
      </p:bgPr>
    </p:bg>
    <p:spTree>
      <p:nvGrpSpPr>
        <p:cNvPr id="1" name="Shape 136"/>
        <p:cNvGrpSpPr/>
        <p:nvPr/>
      </p:nvGrpSpPr>
      <p:grpSpPr>
        <a:xfrm>
          <a:off x="0" y="0"/>
          <a:ext cx="0" cy="0"/>
          <a:chOff x="0" y="0"/>
          <a:chExt cx="0" cy="0"/>
        </a:xfrm>
      </p:grpSpPr>
      <p:sp>
        <p:nvSpPr>
          <p:cNvPr id="137" name="Google Shape;137;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Ybor City and District Potential</a:t>
            </a:r>
            <a:endParaRPr/>
          </a:p>
        </p:txBody>
      </p:sp>
      <p:sp>
        <p:nvSpPr>
          <p:cNvPr id="138" name="Google Shape;138;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rgbClr val="FFFFFF"/>
              </a:buClr>
              <a:buSzPts val="1800"/>
              <a:buChar char="➔"/>
            </a:pPr>
            <a:r>
              <a:rPr lang="en">
                <a:solidFill>
                  <a:srgbClr val="FFFFFF"/>
                </a:solidFill>
              </a:rPr>
              <a:t>Demonstrated support from Rays organization</a:t>
            </a:r>
            <a:endParaRPr>
              <a:solidFill>
                <a:srgbClr val="FFFFFF"/>
              </a:solidFill>
            </a:endParaRPr>
          </a:p>
          <a:p>
            <a:pPr marL="914400" lvl="1" indent="-317500" algn="l" rtl="0">
              <a:spcBef>
                <a:spcPts val="0"/>
              </a:spcBef>
              <a:spcAft>
                <a:spcPts val="0"/>
              </a:spcAft>
              <a:buClr>
                <a:srgbClr val="FFFFFF"/>
              </a:buClr>
              <a:buSzPts val="1400"/>
              <a:buChar char="◆"/>
            </a:pPr>
            <a:r>
              <a:rPr lang="en">
                <a:solidFill>
                  <a:srgbClr val="FFFFFF"/>
                </a:solidFill>
              </a:rPr>
              <a:t>Their preferred site due to urban planning principles </a:t>
            </a:r>
            <a:endParaRPr>
              <a:solidFill>
                <a:srgbClr val="FFFFFF"/>
              </a:solidFill>
            </a:endParaRPr>
          </a:p>
          <a:p>
            <a:pPr marL="914400" lvl="1" indent="-317500" algn="l" rtl="0">
              <a:spcBef>
                <a:spcPts val="0"/>
              </a:spcBef>
              <a:spcAft>
                <a:spcPts val="0"/>
              </a:spcAft>
              <a:buClr>
                <a:srgbClr val="FFFFFF"/>
              </a:buClr>
              <a:buSzPts val="1400"/>
              <a:buChar char="◆"/>
            </a:pPr>
            <a:r>
              <a:rPr lang="en">
                <a:solidFill>
                  <a:srgbClr val="FFFFFF"/>
                </a:solidFill>
              </a:rPr>
              <a:t>Close access to freeways, TECO Streetcar, Downtown Tampa, Water Street Development</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14 acre stadium site</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Ability to increase to 65 acres to develop as a mixed-use development</a:t>
            </a:r>
            <a:endParaRPr>
              <a:solidFill>
                <a:srgbClr val="FFFFFF"/>
              </a:solidFill>
            </a:endParaRPr>
          </a:p>
          <a:p>
            <a:pPr marL="914400" lvl="1" indent="-317500" algn="l" rtl="0">
              <a:spcBef>
                <a:spcPts val="0"/>
              </a:spcBef>
              <a:spcAft>
                <a:spcPts val="0"/>
              </a:spcAft>
              <a:buClr>
                <a:srgbClr val="FFFFFF"/>
              </a:buClr>
              <a:buSzPts val="1400"/>
              <a:buChar char="◆"/>
            </a:pPr>
            <a:r>
              <a:rPr lang="en">
                <a:solidFill>
                  <a:srgbClr val="FFFFFF"/>
                </a:solidFill>
              </a:rPr>
              <a:t>Will include residential, retail, and commercial</a:t>
            </a:r>
            <a:endParaRPr>
              <a:solidFill>
                <a:srgbClr val="FFFFFF"/>
              </a:solidFill>
            </a:endParaRPr>
          </a:p>
          <a:p>
            <a:pPr marL="914400" lvl="1" indent="-317500" algn="l" rtl="0">
              <a:spcBef>
                <a:spcPts val="0"/>
              </a:spcBef>
              <a:spcAft>
                <a:spcPts val="0"/>
              </a:spcAft>
              <a:buClr>
                <a:srgbClr val="FFFFFF"/>
              </a:buClr>
              <a:buSzPts val="1400"/>
              <a:buChar char="◆"/>
            </a:pPr>
            <a:r>
              <a:rPr lang="en">
                <a:solidFill>
                  <a:srgbClr val="FFFFFF"/>
                </a:solidFill>
              </a:rPr>
              <a:t>Built to fit the neighborhood landscape (vibrant, Spanish/Cuban architecture)</a:t>
            </a:r>
            <a:endParaRPr>
              <a:solidFill>
                <a:srgbClr val="FFFFFF"/>
              </a:solidFill>
            </a:endParaRPr>
          </a:p>
        </p:txBody>
      </p:sp>
      <p:pic>
        <p:nvPicPr>
          <p:cNvPr id="139" name="Google Shape;139;p22"/>
          <p:cNvPicPr preferRelativeResize="0"/>
          <p:nvPr/>
        </p:nvPicPr>
        <p:blipFill rotWithShape="1">
          <a:blip r:embed="rId3">
            <a:alphaModFix amt="17000"/>
          </a:blip>
          <a:srcRect/>
          <a:stretch/>
        </p:blipFill>
        <p:spPr>
          <a:xfrm>
            <a:off x="0" y="0"/>
            <a:ext cx="91440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F9000"/>
        </a:solidFill>
        <a:effectLst/>
      </p:bgPr>
    </p:bg>
    <p:spTree>
      <p:nvGrpSpPr>
        <p:cNvPr id="1" name="Shape 143"/>
        <p:cNvGrpSpPr/>
        <p:nvPr/>
      </p:nvGrpSpPr>
      <p:grpSpPr>
        <a:xfrm>
          <a:off x="0" y="0"/>
          <a:ext cx="0" cy="0"/>
          <a:chOff x="0" y="0"/>
          <a:chExt cx="0" cy="0"/>
        </a:xfrm>
      </p:grpSpPr>
      <p:sp>
        <p:nvSpPr>
          <p:cNvPr id="144" name="Google Shape;144;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Location Option 2</a:t>
            </a:r>
            <a:endParaRPr/>
          </a:p>
        </p:txBody>
      </p:sp>
      <p:sp>
        <p:nvSpPr>
          <p:cNvPr id="145" name="Google Shape;145;p23"/>
          <p:cNvSpPr txBox="1">
            <a:spLocks noGrp="1"/>
          </p:cNvSpPr>
          <p:nvPr>
            <p:ph type="body" idx="1"/>
          </p:nvPr>
        </p:nvSpPr>
        <p:spPr>
          <a:xfrm>
            <a:off x="311700" y="1152475"/>
            <a:ext cx="29223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rgbClr val="FFFFFF"/>
              </a:buClr>
              <a:buSzPts val="1800"/>
              <a:buChar char="➔"/>
            </a:pPr>
            <a:r>
              <a:rPr lang="en">
                <a:solidFill>
                  <a:srgbClr val="FFFFFF"/>
                </a:solidFill>
              </a:rPr>
              <a:t>Near Raymond James Stadium, City of Tampa, FL</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Great accessibility due to intersection of I-574 and 92</a:t>
            </a:r>
            <a:endParaRPr>
              <a:solidFill>
                <a:srgbClr val="FFFFFF"/>
              </a:solidFill>
            </a:endParaRPr>
          </a:p>
        </p:txBody>
      </p:sp>
      <p:pic>
        <p:nvPicPr>
          <p:cNvPr id="146" name="Google Shape;146;p23"/>
          <p:cNvPicPr preferRelativeResize="0"/>
          <p:nvPr/>
        </p:nvPicPr>
        <p:blipFill>
          <a:blip r:embed="rId3">
            <a:alphaModFix/>
          </a:blip>
          <a:stretch>
            <a:fillRect/>
          </a:stretch>
        </p:blipFill>
        <p:spPr>
          <a:xfrm>
            <a:off x="3470825" y="870650"/>
            <a:ext cx="4362900" cy="4178575"/>
          </a:xfrm>
          <a:prstGeom prst="rect">
            <a:avLst/>
          </a:prstGeom>
          <a:noFill/>
          <a:ln>
            <a:noFill/>
          </a:ln>
        </p:spPr>
      </p:pic>
      <p:sp>
        <p:nvSpPr>
          <p:cNvPr id="147" name="Google Shape;147;p23"/>
          <p:cNvSpPr/>
          <p:nvPr/>
        </p:nvSpPr>
        <p:spPr>
          <a:xfrm>
            <a:off x="4634675" y="3000225"/>
            <a:ext cx="857400" cy="18783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3"/>
          <p:cNvSpPr/>
          <p:nvPr/>
        </p:nvSpPr>
        <p:spPr>
          <a:xfrm>
            <a:off x="5492075" y="1152475"/>
            <a:ext cx="961800" cy="9801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4"/>
          <p:cNvSpPr txBox="1">
            <a:spLocks noGrp="1"/>
          </p:cNvSpPr>
          <p:nvPr>
            <p:ph type="title"/>
          </p:nvPr>
        </p:nvSpPr>
        <p:spPr>
          <a:xfrm>
            <a:off x="311700" y="781100"/>
            <a:ext cx="8520600" cy="8418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Public Financing Plan</a:t>
            </a:r>
            <a:endParaRPr/>
          </a:p>
        </p:txBody>
      </p:sp>
      <p:cxnSp>
        <p:nvCxnSpPr>
          <p:cNvPr id="154" name="Google Shape;154;p24"/>
          <p:cNvCxnSpPr/>
          <p:nvPr/>
        </p:nvCxnSpPr>
        <p:spPr>
          <a:xfrm rot="5400000">
            <a:off x="2257775" y="1740500"/>
            <a:ext cx="1117200" cy="880500"/>
          </a:xfrm>
          <a:prstGeom prst="curvedConnector3">
            <a:avLst>
              <a:gd name="adj1" fmla="val 50000"/>
            </a:avLst>
          </a:prstGeom>
          <a:noFill/>
          <a:ln w="9525" cap="flat" cmpd="sng">
            <a:solidFill>
              <a:schemeClr val="dk2"/>
            </a:solidFill>
            <a:prstDash val="solid"/>
            <a:round/>
            <a:headEnd type="none" w="med" len="med"/>
            <a:tailEnd type="none" w="med" len="med"/>
          </a:ln>
        </p:spPr>
      </p:cxnSp>
      <p:cxnSp>
        <p:nvCxnSpPr>
          <p:cNvPr id="155" name="Google Shape;155;p24"/>
          <p:cNvCxnSpPr/>
          <p:nvPr/>
        </p:nvCxnSpPr>
        <p:spPr>
          <a:xfrm rot="-5400000" flipH="1">
            <a:off x="5472100" y="1810100"/>
            <a:ext cx="1018800" cy="644400"/>
          </a:xfrm>
          <a:prstGeom prst="curvedConnector3">
            <a:avLst>
              <a:gd name="adj1" fmla="val 50000"/>
            </a:avLst>
          </a:prstGeom>
          <a:noFill/>
          <a:ln w="9525" cap="flat" cmpd="sng">
            <a:solidFill>
              <a:schemeClr val="dk2"/>
            </a:solidFill>
            <a:prstDash val="solid"/>
            <a:round/>
            <a:headEnd type="none" w="med" len="med"/>
            <a:tailEnd type="none" w="med" len="med"/>
          </a:ln>
        </p:spPr>
      </p:cxnSp>
      <p:pic>
        <p:nvPicPr>
          <p:cNvPr id="156" name="Google Shape;156;p24"/>
          <p:cNvPicPr preferRelativeResize="0"/>
          <p:nvPr/>
        </p:nvPicPr>
        <p:blipFill>
          <a:blip r:embed="rId3">
            <a:alphaModFix/>
          </a:blip>
          <a:stretch>
            <a:fillRect/>
          </a:stretch>
        </p:blipFill>
        <p:spPr>
          <a:xfrm>
            <a:off x="637250" y="2766925"/>
            <a:ext cx="2619375" cy="1743075"/>
          </a:xfrm>
          <a:prstGeom prst="rect">
            <a:avLst/>
          </a:prstGeom>
          <a:noFill/>
          <a:ln>
            <a:noFill/>
          </a:ln>
        </p:spPr>
      </p:pic>
      <p:pic>
        <p:nvPicPr>
          <p:cNvPr id="157" name="Google Shape;157;p24"/>
          <p:cNvPicPr preferRelativeResize="0"/>
          <p:nvPr/>
        </p:nvPicPr>
        <p:blipFill>
          <a:blip r:embed="rId4">
            <a:alphaModFix/>
          </a:blip>
          <a:stretch>
            <a:fillRect/>
          </a:stretch>
        </p:blipFill>
        <p:spPr>
          <a:xfrm>
            <a:off x="4824449" y="2645425"/>
            <a:ext cx="3530798" cy="1986074"/>
          </a:xfrm>
          <a:prstGeom prst="rect">
            <a:avLst/>
          </a:prstGeom>
          <a:noFill/>
          <a:ln>
            <a:noFill/>
          </a:ln>
        </p:spPr>
      </p:pic>
      <p:sp>
        <p:nvSpPr>
          <p:cNvPr id="158" name="Google Shape;158;p24"/>
          <p:cNvSpPr/>
          <p:nvPr/>
        </p:nvSpPr>
        <p:spPr>
          <a:xfrm>
            <a:off x="1751256" y="1733663"/>
            <a:ext cx="391350" cy="922500"/>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6AA84F"/>
                </a:solidFill>
                <a:latin typeface="Arial"/>
              </a:rPr>
              <a:t>1</a:t>
            </a:r>
          </a:p>
        </p:txBody>
      </p:sp>
      <p:sp>
        <p:nvSpPr>
          <p:cNvPr id="159" name="Google Shape;159;p24"/>
          <p:cNvSpPr/>
          <p:nvPr/>
        </p:nvSpPr>
        <p:spPr>
          <a:xfrm>
            <a:off x="6499275" y="1774025"/>
            <a:ext cx="461251" cy="841800"/>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6AA84F"/>
                </a:solidFill>
                <a:latin typeface="Arial"/>
              </a:rPr>
              <a:t>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163"/>
        <p:cNvGrpSpPr/>
        <p:nvPr/>
      </p:nvGrpSpPr>
      <p:grpSpPr>
        <a:xfrm>
          <a:off x="0" y="0"/>
          <a:ext cx="0" cy="0"/>
          <a:chOff x="0" y="0"/>
          <a:chExt cx="0" cy="0"/>
        </a:xfrm>
      </p:grpSpPr>
      <p:sp>
        <p:nvSpPr>
          <p:cNvPr id="164" name="Google Shape;164;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Financing Ybor City Ballpark</a:t>
            </a:r>
            <a:endParaRPr/>
          </a:p>
        </p:txBody>
      </p:sp>
      <p:sp>
        <p:nvSpPr>
          <p:cNvPr id="165" name="Google Shape;165;p25"/>
          <p:cNvSpPr txBox="1">
            <a:spLocks noGrp="1"/>
          </p:cNvSpPr>
          <p:nvPr>
            <p:ph type="body" idx="1"/>
          </p:nvPr>
        </p:nvSpPr>
        <p:spPr>
          <a:xfrm>
            <a:off x="311700" y="85975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solidFill>
                  <a:srgbClr val="FFFFFF"/>
                </a:solidFill>
              </a:rPr>
              <a:t>Property tax TIF Feasibility</a:t>
            </a:r>
            <a:endParaRPr>
              <a:solidFill>
                <a:srgbClr val="FFFFFF"/>
              </a:solidFill>
            </a:endParaRPr>
          </a:p>
        </p:txBody>
      </p:sp>
      <p:sp>
        <p:nvSpPr>
          <p:cNvPr id="166" name="Google Shape;166;p25"/>
          <p:cNvSpPr txBox="1"/>
          <p:nvPr/>
        </p:nvSpPr>
        <p:spPr>
          <a:xfrm>
            <a:off x="185850" y="2412225"/>
            <a:ext cx="2688900" cy="1262100"/>
          </a:xfrm>
          <a:prstGeom prst="rect">
            <a:avLst/>
          </a:prstGeom>
          <a:solidFill>
            <a:srgbClr val="F1C23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Montserrat Medium"/>
                <a:ea typeface="Montserrat Medium"/>
                <a:cs typeface="Montserrat Medium"/>
                <a:sym typeface="Montserrat Medium"/>
              </a:rPr>
              <a:t>Critical Key: A Property TIF would </a:t>
            </a:r>
            <a:r>
              <a:rPr lang="en" b="1">
                <a:latin typeface="Montserrat"/>
                <a:ea typeface="Montserrat"/>
                <a:cs typeface="Montserrat"/>
                <a:sym typeface="Montserrat"/>
              </a:rPr>
              <a:t>not be feasible</a:t>
            </a:r>
            <a:r>
              <a:rPr lang="en">
                <a:latin typeface="Montserrat Medium"/>
                <a:ea typeface="Montserrat Medium"/>
                <a:cs typeface="Montserrat Medium"/>
                <a:sym typeface="Montserrat Medium"/>
              </a:rPr>
              <a:t> in Ybor City due to there already being an existing TIF.</a:t>
            </a:r>
            <a:endParaRPr>
              <a:latin typeface="Montserrat Medium"/>
              <a:ea typeface="Montserrat Medium"/>
              <a:cs typeface="Montserrat Medium"/>
              <a:sym typeface="Montserrat Medium"/>
            </a:endParaRPr>
          </a:p>
        </p:txBody>
      </p:sp>
      <p:pic>
        <p:nvPicPr>
          <p:cNvPr id="167" name="Google Shape;167;p25"/>
          <p:cNvPicPr preferRelativeResize="0"/>
          <p:nvPr/>
        </p:nvPicPr>
        <p:blipFill>
          <a:blip r:embed="rId3">
            <a:alphaModFix/>
          </a:blip>
          <a:stretch>
            <a:fillRect/>
          </a:stretch>
        </p:blipFill>
        <p:spPr>
          <a:xfrm>
            <a:off x="6707727" y="859750"/>
            <a:ext cx="2436274" cy="2169350"/>
          </a:xfrm>
          <a:prstGeom prst="rect">
            <a:avLst/>
          </a:prstGeom>
          <a:noFill/>
          <a:ln>
            <a:noFill/>
          </a:ln>
        </p:spPr>
      </p:pic>
      <p:pic>
        <p:nvPicPr>
          <p:cNvPr id="168" name="Google Shape;168;p25"/>
          <p:cNvPicPr preferRelativeResize="0"/>
          <p:nvPr/>
        </p:nvPicPr>
        <p:blipFill>
          <a:blip r:embed="rId4">
            <a:alphaModFix/>
          </a:blip>
          <a:stretch>
            <a:fillRect/>
          </a:stretch>
        </p:blipFill>
        <p:spPr>
          <a:xfrm>
            <a:off x="6745825" y="3029100"/>
            <a:ext cx="2360075" cy="2002225"/>
          </a:xfrm>
          <a:prstGeom prst="rect">
            <a:avLst/>
          </a:prstGeom>
          <a:noFill/>
          <a:ln>
            <a:noFill/>
          </a:ln>
        </p:spPr>
      </p:pic>
      <p:pic>
        <p:nvPicPr>
          <p:cNvPr id="169" name="Google Shape;169;p25"/>
          <p:cNvPicPr preferRelativeResize="0"/>
          <p:nvPr/>
        </p:nvPicPr>
        <p:blipFill>
          <a:blip r:embed="rId5">
            <a:alphaModFix/>
          </a:blip>
          <a:stretch>
            <a:fillRect/>
          </a:stretch>
        </p:blipFill>
        <p:spPr>
          <a:xfrm>
            <a:off x="3065150" y="1694325"/>
            <a:ext cx="3642574" cy="29470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173"/>
        <p:cNvGrpSpPr/>
        <p:nvPr/>
      </p:nvGrpSpPr>
      <p:grpSpPr>
        <a:xfrm>
          <a:off x="0" y="0"/>
          <a:ext cx="0" cy="0"/>
          <a:chOff x="0" y="0"/>
          <a:chExt cx="0" cy="0"/>
        </a:xfrm>
      </p:grpSpPr>
      <p:sp>
        <p:nvSpPr>
          <p:cNvPr id="174" name="Google Shape;174;p2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Financing Ybor City Ballpark</a:t>
            </a:r>
            <a:endParaRPr/>
          </a:p>
        </p:txBody>
      </p:sp>
      <p:sp>
        <p:nvSpPr>
          <p:cNvPr id="175" name="Google Shape;175;p26"/>
          <p:cNvSpPr txBox="1">
            <a:spLocks noGrp="1"/>
          </p:cNvSpPr>
          <p:nvPr>
            <p:ph type="body" idx="1"/>
          </p:nvPr>
        </p:nvSpPr>
        <p:spPr>
          <a:xfrm>
            <a:off x="311700" y="85975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solidFill>
                  <a:srgbClr val="FFFFFF"/>
                </a:solidFill>
              </a:rPr>
              <a:t>Sales tax Increase Feasibility</a:t>
            </a:r>
            <a:endParaRPr>
              <a:solidFill>
                <a:srgbClr val="FFFFFF"/>
              </a:solidFill>
            </a:endParaRPr>
          </a:p>
        </p:txBody>
      </p:sp>
      <p:sp>
        <p:nvSpPr>
          <p:cNvPr id="176" name="Google Shape;176;p26"/>
          <p:cNvSpPr txBox="1"/>
          <p:nvPr/>
        </p:nvSpPr>
        <p:spPr>
          <a:xfrm>
            <a:off x="5584500" y="1991875"/>
            <a:ext cx="3247800" cy="1908600"/>
          </a:xfrm>
          <a:prstGeom prst="rect">
            <a:avLst/>
          </a:prstGeom>
          <a:solidFill>
            <a:srgbClr val="F1C23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Montserrat Medium"/>
                <a:ea typeface="Montserrat Medium"/>
                <a:cs typeface="Montserrat Medium"/>
                <a:sym typeface="Montserrat Medium"/>
              </a:rPr>
              <a:t>Critical Key: By implementing this </a:t>
            </a:r>
            <a:r>
              <a:rPr lang="en" b="1">
                <a:latin typeface="Montserrat"/>
                <a:ea typeface="Montserrat"/>
                <a:cs typeface="Montserrat"/>
                <a:sym typeface="Montserrat"/>
              </a:rPr>
              <a:t>0.1%</a:t>
            </a:r>
            <a:r>
              <a:rPr lang="en">
                <a:latin typeface="Montserrat Medium"/>
                <a:ea typeface="Montserrat Medium"/>
                <a:cs typeface="Montserrat Medium"/>
                <a:sym typeface="Montserrat Medium"/>
              </a:rPr>
              <a:t> increase, we can expect to capture tax revenues of </a:t>
            </a:r>
            <a:r>
              <a:rPr lang="en" b="1">
                <a:latin typeface="Montserrat"/>
                <a:ea typeface="Montserrat"/>
                <a:cs typeface="Montserrat"/>
                <a:sym typeface="Montserrat"/>
              </a:rPr>
              <a:t>$29.2M. </a:t>
            </a:r>
            <a:r>
              <a:rPr lang="en">
                <a:latin typeface="Montserrat Medium"/>
                <a:ea typeface="Montserrat Medium"/>
                <a:cs typeface="Montserrat Medium"/>
                <a:sym typeface="Montserrat Medium"/>
              </a:rPr>
              <a:t>This should only be proceeded with if agreed upon by a local survey, to avoid political suicide.</a:t>
            </a:r>
            <a:endParaRPr>
              <a:latin typeface="Montserrat Medium"/>
              <a:ea typeface="Montserrat Medium"/>
              <a:cs typeface="Montserrat Medium"/>
              <a:sym typeface="Montserrat Medium"/>
            </a:endParaRPr>
          </a:p>
          <a:p>
            <a:pPr marL="0" lvl="0" indent="0" algn="l" rtl="0">
              <a:spcBef>
                <a:spcPts val="0"/>
              </a:spcBef>
              <a:spcAft>
                <a:spcPts val="0"/>
              </a:spcAft>
              <a:buNone/>
            </a:pPr>
            <a:endParaRPr>
              <a:solidFill>
                <a:srgbClr val="FFFFFF"/>
              </a:solidFill>
              <a:latin typeface="Montserrat Medium"/>
              <a:ea typeface="Montserrat Medium"/>
              <a:cs typeface="Montserrat Medium"/>
              <a:sym typeface="Montserrat Medium"/>
            </a:endParaRPr>
          </a:p>
          <a:p>
            <a:pPr marL="0" lvl="0" indent="0" algn="l" rtl="0">
              <a:spcBef>
                <a:spcPts val="0"/>
              </a:spcBef>
              <a:spcAft>
                <a:spcPts val="0"/>
              </a:spcAft>
              <a:buNone/>
            </a:pPr>
            <a:endParaRPr>
              <a:solidFill>
                <a:srgbClr val="FFFFFF"/>
              </a:solidFill>
              <a:latin typeface="Montserrat Medium"/>
              <a:ea typeface="Montserrat Medium"/>
              <a:cs typeface="Montserrat Medium"/>
              <a:sym typeface="Montserrat Medium"/>
            </a:endParaRPr>
          </a:p>
        </p:txBody>
      </p:sp>
      <p:sp>
        <p:nvSpPr>
          <p:cNvPr id="177" name="Google Shape;177;p26"/>
          <p:cNvSpPr txBox="1"/>
          <p:nvPr/>
        </p:nvSpPr>
        <p:spPr>
          <a:xfrm>
            <a:off x="400575" y="1586325"/>
            <a:ext cx="4775100" cy="1693200"/>
          </a:xfrm>
          <a:prstGeom prst="rect">
            <a:avLst/>
          </a:prstGeom>
          <a:solidFill>
            <a:srgbClr val="D9D9D9"/>
          </a:solid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Montserrat Medium"/>
              <a:buChar char="➔"/>
            </a:pPr>
            <a:r>
              <a:rPr lang="en">
                <a:latin typeface="Montserrat Medium"/>
                <a:ea typeface="Montserrat Medium"/>
                <a:cs typeface="Montserrat Medium"/>
                <a:sym typeface="Montserrat Medium"/>
              </a:rPr>
              <a:t>Hillsborough County: </a:t>
            </a:r>
            <a:endParaRPr>
              <a:latin typeface="Montserrat Medium"/>
              <a:ea typeface="Montserrat Medium"/>
              <a:cs typeface="Montserrat Medium"/>
              <a:sym typeface="Montserrat Medium"/>
            </a:endParaRPr>
          </a:p>
          <a:p>
            <a:pPr marL="914400" lvl="1" indent="-317500" algn="l" rtl="0">
              <a:spcBef>
                <a:spcPts val="0"/>
              </a:spcBef>
              <a:spcAft>
                <a:spcPts val="0"/>
              </a:spcAft>
              <a:buSzPts val="1400"/>
              <a:buFont typeface="Montserrat Medium"/>
              <a:buChar char="◆"/>
            </a:pPr>
            <a:r>
              <a:rPr lang="en">
                <a:latin typeface="Montserrat Medium"/>
                <a:ea typeface="Montserrat Medium"/>
                <a:cs typeface="Montserrat Medium"/>
                <a:sym typeface="Montserrat Medium"/>
              </a:rPr>
              <a:t>2019 total sales tax revenue: </a:t>
            </a:r>
            <a:r>
              <a:rPr lang="en" b="1">
                <a:latin typeface="Montserrat"/>
                <a:ea typeface="Montserrat"/>
                <a:cs typeface="Montserrat"/>
                <a:sym typeface="Montserrat"/>
              </a:rPr>
              <a:t>$563,208,000</a:t>
            </a:r>
            <a:endParaRPr b="1">
              <a:latin typeface="Montserrat"/>
              <a:ea typeface="Montserrat"/>
              <a:cs typeface="Montserrat"/>
              <a:sym typeface="Montserrat"/>
            </a:endParaRPr>
          </a:p>
          <a:p>
            <a:pPr marL="457200" lvl="0" indent="-317500" algn="l" rtl="0">
              <a:spcBef>
                <a:spcPts val="0"/>
              </a:spcBef>
              <a:spcAft>
                <a:spcPts val="0"/>
              </a:spcAft>
              <a:buSzPts val="1400"/>
              <a:buFont typeface="Montserrat Medium"/>
              <a:buChar char="➔"/>
            </a:pPr>
            <a:r>
              <a:rPr lang="en">
                <a:latin typeface="Montserrat Medium"/>
                <a:ea typeface="Montserrat Medium"/>
                <a:cs typeface="Montserrat Medium"/>
                <a:sym typeface="Montserrat Medium"/>
              </a:rPr>
              <a:t>Pinellas County: </a:t>
            </a:r>
            <a:endParaRPr>
              <a:latin typeface="Montserrat Medium"/>
              <a:ea typeface="Montserrat Medium"/>
              <a:cs typeface="Montserrat Medium"/>
              <a:sym typeface="Montserrat Medium"/>
            </a:endParaRPr>
          </a:p>
          <a:p>
            <a:pPr marL="914400" lvl="1" indent="-317500" algn="l" rtl="0">
              <a:spcBef>
                <a:spcPts val="0"/>
              </a:spcBef>
              <a:spcAft>
                <a:spcPts val="0"/>
              </a:spcAft>
              <a:buSzPts val="1400"/>
              <a:buFont typeface="Montserrat Medium"/>
              <a:buChar char="◆"/>
            </a:pPr>
            <a:r>
              <a:rPr lang="en">
                <a:latin typeface="Montserrat Medium"/>
                <a:ea typeface="Montserrat Medium"/>
                <a:cs typeface="Montserrat Medium"/>
                <a:sym typeface="Montserrat Medium"/>
              </a:rPr>
              <a:t>2019 total sales tax revenue: </a:t>
            </a:r>
            <a:r>
              <a:rPr lang="en" b="1">
                <a:latin typeface="Montserrat"/>
                <a:ea typeface="Montserrat"/>
                <a:cs typeface="Montserrat"/>
                <a:sym typeface="Montserrat"/>
              </a:rPr>
              <a:t>$166,327,000</a:t>
            </a:r>
            <a:endParaRPr b="1">
              <a:latin typeface="Montserrat"/>
              <a:ea typeface="Montserrat"/>
              <a:cs typeface="Montserrat"/>
              <a:sym typeface="Montserrat"/>
            </a:endParaRPr>
          </a:p>
          <a:p>
            <a:pPr marL="457200" lvl="0" indent="-317500" algn="l" rtl="0">
              <a:spcBef>
                <a:spcPts val="0"/>
              </a:spcBef>
              <a:spcAft>
                <a:spcPts val="0"/>
              </a:spcAft>
              <a:buSzPts val="1400"/>
              <a:buFont typeface="Montserrat Medium"/>
              <a:buChar char="➔"/>
            </a:pPr>
            <a:r>
              <a:rPr lang="en">
                <a:latin typeface="Montserrat Medium"/>
                <a:ea typeface="Montserrat Medium"/>
                <a:cs typeface="Montserrat Medium"/>
                <a:sym typeface="Montserrat Medium"/>
              </a:rPr>
              <a:t>Combined revenues= </a:t>
            </a:r>
            <a:r>
              <a:rPr lang="en" b="1">
                <a:latin typeface="Montserrat"/>
                <a:ea typeface="Montserrat"/>
                <a:cs typeface="Montserrat"/>
                <a:sym typeface="Montserrat"/>
              </a:rPr>
              <a:t>$729,535,000</a:t>
            </a:r>
            <a:endParaRPr b="1">
              <a:latin typeface="Montserrat"/>
              <a:ea typeface="Montserrat"/>
              <a:cs typeface="Montserrat"/>
              <a:sym typeface="Montserrat"/>
            </a:endParaRPr>
          </a:p>
        </p:txBody>
      </p:sp>
      <p:sp>
        <p:nvSpPr>
          <p:cNvPr id="178" name="Google Shape;178;p26"/>
          <p:cNvSpPr txBox="1"/>
          <p:nvPr/>
        </p:nvSpPr>
        <p:spPr>
          <a:xfrm>
            <a:off x="391350" y="3284575"/>
            <a:ext cx="4891800" cy="831300"/>
          </a:xfrm>
          <a:prstGeom prst="rect">
            <a:avLst/>
          </a:prstGeom>
          <a:solidFill>
            <a:srgbClr val="6AA84F"/>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Montserrat"/>
                <a:ea typeface="Montserrat"/>
                <a:cs typeface="Montserrat"/>
                <a:sym typeface="Montserrat"/>
              </a:rPr>
              <a:t>Implement an increase</a:t>
            </a:r>
            <a:endParaRPr b="1">
              <a:latin typeface="Montserrat"/>
              <a:ea typeface="Montserrat"/>
              <a:cs typeface="Montserrat"/>
              <a:sym typeface="Montserrat"/>
            </a:endParaRPr>
          </a:p>
          <a:p>
            <a:pPr marL="457200" lvl="0" indent="-317500" algn="l" rtl="0">
              <a:spcBef>
                <a:spcPts val="0"/>
              </a:spcBef>
              <a:spcAft>
                <a:spcPts val="0"/>
              </a:spcAft>
              <a:buSzPts val="1400"/>
              <a:buFont typeface="Montserrat Medium"/>
              <a:buChar char="➔"/>
            </a:pPr>
            <a:r>
              <a:rPr lang="en">
                <a:latin typeface="Montserrat Medium"/>
                <a:ea typeface="Montserrat Medium"/>
                <a:cs typeface="Montserrat Medium"/>
                <a:sym typeface="Montserrat Medium"/>
              </a:rPr>
              <a:t>Increase sales tax rate by 0.1%</a:t>
            </a:r>
            <a:endParaRPr>
              <a:latin typeface="Montserrat Medium"/>
              <a:ea typeface="Montserrat Medium"/>
              <a:cs typeface="Montserrat Medium"/>
              <a:sym typeface="Montserrat Medium"/>
            </a:endParaRPr>
          </a:p>
          <a:p>
            <a:pPr marL="457200" lvl="0" indent="-317500" algn="l" rtl="0">
              <a:spcBef>
                <a:spcPts val="0"/>
              </a:spcBef>
              <a:spcAft>
                <a:spcPts val="0"/>
              </a:spcAft>
              <a:buSzPts val="1400"/>
              <a:buFont typeface="Montserrat Medium"/>
              <a:buChar char="➔"/>
            </a:pPr>
            <a:r>
              <a:rPr lang="en">
                <a:latin typeface="Montserrat Medium"/>
                <a:ea typeface="Montserrat Medium"/>
                <a:cs typeface="Montserrat Medium"/>
                <a:sym typeface="Montserrat Medium"/>
              </a:rPr>
              <a:t>This increase =</a:t>
            </a:r>
            <a:r>
              <a:rPr lang="en" b="1">
                <a:latin typeface="Montserrat"/>
                <a:ea typeface="Montserrat"/>
                <a:cs typeface="Montserrat"/>
                <a:sym typeface="Montserrat"/>
              </a:rPr>
              <a:t> $29.2M (increment)</a:t>
            </a:r>
            <a:endParaRPr b="1">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27"/>
          <p:cNvSpPr txBox="1">
            <a:spLocks noGrp="1"/>
          </p:cNvSpPr>
          <p:nvPr>
            <p:ph type="title"/>
          </p:nvPr>
        </p:nvSpPr>
        <p:spPr>
          <a:xfrm>
            <a:off x="311700" y="74505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2420"/>
              <a:t>Comparable Example: Globe Life Field, Arlington, TX</a:t>
            </a:r>
            <a:endParaRPr sz="2420"/>
          </a:p>
        </p:txBody>
      </p:sp>
      <p:sp>
        <p:nvSpPr>
          <p:cNvPr id="184" name="Google Shape;184;p27"/>
          <p:cNvSpPr txBox="1">
            <a:spLocks noGrp="1"/>
          </p:cNvSpPr>
          <p:nvPr>
            <p:ph type="body" idx="1"/>
          </p:nvPr>
        </p:nvSpPr>
        <p:spPr>
          <a:xfrm>
            <a:off x="311700" y="1365625"/>
            <a:ext cx="3977100" cy="3203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t>60% of residents voted to extend tax used to fund AT&amp;T Stadium</a:t>
            </a:r>
            <a:endParaRPr/>
          </a:p>
          <a:p>
            <a:pPr marL="914400" lvl="1" indent="-317500" algn="l" rtl="0">
              <a:spcBef>
                <a:spcPts val="0"/>
              </a:spcBef>
              <a:spcAft>
                <a:spcPts val="0"/>
              </a:spcAft>
              <a:buSzPts val="1400"/>
              <a:buChar char="○"/>
            </a:pPr>
            <a:r>
              <a:rPr lang="en"/>
              <a:t>Half-cent increase in sales tax, 2% hotel tax, 5% car rental tax</a:t>
            </a:r>
            <a:endParaRPr/>
          </a:p>
          <a:p>
            <a:pPr marL="457200" lvl="0" indent="-342900" algn="l" rtl="0">
              <a:spcBef>
                <a:spcPts val="0"/>
              </a:spcBef>
              <a:spcAft>
                <a:spcPts val="0"/>
              </a:spcAft>
              <a:buSzPts val="1800"/>
              <a:buChar char="●"/>
            </a:pPr>
            <a:r>
              <a:rPr lang="en"/>
              <a:t>Opened in 2020</a:t>
            </a:r>
            <a:endParaRPr/>
          </a:p>
          <a:p>
            <a:pPr marL="457200" lvl="0" indent="-342900" algn="l" rtl="0">
              <a:spcBef>
                <a:spcPts val="0"/>
              </a:spcBef>
              <a:spcAft>
                <a:spcPts val="0"/>
              </a:spcAft>
              <a:buSzPts val="1800"/>
              <a:buChar char="●"/>
            </a:pPr>
            <a:r>
              <a:rPr lang="en"/>
              <a:t>Cost $1 Billion: 50/50 split</a:t>
            </a:r>
            <a:endParaRPr/>
          </a:p>
          <a:p>
            <a:pPr marL="457200" lvl="0" indent="-342900" algn="l" rtl="0">
              <a:spcBef>
                <a:spcPts val="0"/>
              </a:spcBef>
              <a:spcAft>
                <a:spcPts val="0"/>
              </a:spcAft>
              <a:buSzPts val="1800"/>
              <a:buChar char="●"/>
            </a:pPr>
            <a:r>
              <a:rPr lang="en"/>
              <a:t>Arlington Population</a:t>
            </a:r>
            <a:endParaRPr/>
          </a:p>
          <a:p>
            <a:pPr marL="914400" lvl="1" indent="-317500" algn="l" rtl="0">
              <a:spcBef>
                <a:spcPts val="0"/>
              </a:spcBef>
              <a:spcAft>
                <a:spcPts val="0"/>
              </a:spcAft>
              <a:buSzPts val="1400"/>
              <a:buChar char="○"/>
            </a:pPr>
            <a:r>
              <a:rPr lang="en"/>
              <a:t>395,477</a:t>
            </a:r>
            <a:endParaRPr/>
          </a:p>
          <a:p>
            <a:pPr marL="457200" lvl="0" indent="-342900" algn="l" rtl="0">
              <a:spcBef>
                <a:spcPts val="0"/>
              </a:spcBef>
              <a:spcAft>
                <a:spcPts val="0"/>
              </a:spcAft>
              <a:buSzPts val="1800"/>
              <a:buChar char="●"/>
            </a:pPr>
            <a:r>
              <a:rPr lang="en"/>
              <a:t>Tampa Population</a:t>
            </a:r>
            <a:endParaRPr/>
          </a:p>
          <a:p>
            <a:pPr marL="914400" lvl="1" indent="-317500" algn="l" rtl="0">
              <a:spcBef>
                <a:spcPts val="0"/>
              </a:spcBef>
              <a:spcAft>
                <a:spcPts val="0"/>
              </a:spcAft>
              <a:buSzPts val="1400"/>
              <a:buChar char="○"/>
            </a:pPr>
            <a:r>
              <a:rPr lang="en"/>
              <a:t>387,916</a:t>
            </a:r>
            <a:endParaRPr/>
          </a:p>
        </p:txBody>
      </p:sp>
      <p:pic>
        <p:nvPicPr>
          <p:cNvPr id="185" name="Google Shape;185;p27"/>
          <p:cNvPicPr preferRelativeResize="0"/>
          <p:nvPr/>
        </p:nvPicPr>
        <p:blipFill>
          <a:blip r:embed="rId3">
            <a:alphaModFix/>
          </a:blip>
          <a:stretch>
            <a:fillRect/>
          </a:stretch>
        </p:blipFill>
        <p:spPr>
          <a:xfrm>
            <a:off x="4288725" y="1744575"/>
            <a:ext cx="4578201" cy="2445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189"/>
        <p:cNvGrpSpPr/>
        <p:nvPr/>
      </p:nvGrpSpPr>
      <p:grpSpPr>
        <a:xfrm>
          <a:off x="0" y="0"/>
          <a:ext cx="0" cy="0"/>
          <a:chOff x="0" y="0"/>
          <a:chExt cx="0" cy="0"/>
        </a:xfrm>
      </p:grpSpPr>
      <p:sp>
        <p:nvSpPr>
          <p:cNvPr id="190" name="Google Shape;190;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Financing Ybor City Ballpark</a:t>
            </a:r>
            <a:endParaRPr/>
          </a:p>
        </p:txBody>
      </p:sp>
      <p:sp>
        <p:nvSpPr>
          <p:cNvPr id="191" name="Google Shape;191;p28"/>
          <p:cNvSpPr txBox="1">
            <a:spLocks noGrp="1"/>
          </p:cNvSpPr>
          <p:nvPr>
            <p:ph type="body" idx="1"/>
          </p:nvPr>
        </p:nvSpPr>
        <p:spPr>
          <a:xfrm>
            <a:off x="311700" y="85975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solidFill>
                  <a:srgbClr val="FFFFFF"/>
                </a:solidFill>
              </a:rPr>
              <a:t>Sales tax TIF Feasibility</a:t>
            </a:r>
            <a:endParaRPr>
              <a:solidFill>
                <a:srgbClr val="FFFFFF"/>
              </a:solidFill>
            </a:endParaRPr>
          </a:p>
        </p:txBody>
      </p:sp>
      <p:pic>
        <p:nvPicPr>
          <p:cNvPr id="192" name="Google Shape;192;p28"/>
          <p:cNvPicPr preferRelativeResize="0"/>
          <p:nvPr/>
        </p:nvPicPr>
        <p:blipFill>
          <a:blip r:embed="rId3">
            <a:alphaModFix/>
          </a:blip>
          <a:stretch>
            <a:fillRect/>
          </a:stretch>
        </p:blipFill>
        <p:spPr>
          <a:xfrm>
            <a:off x="2291325" y="1463350"/>
            <a:ext cx="4561339" cy="3406249"/>
          </a:xfrm>
          <a:prstGeom prst="rect">
            <a:avLst/>
          </a:prstGeom>
          <a:noFill/>
          <a:ln>
            <a:noFill/>
          </a:ln>
        </p:spPr>
      </p:pic>
      <p:sp>
        <p:nvSpPr>
          <p:cNvPr id="193" name="Google Shape;193;p28"/>
          <p:cNvSpPr/>
          <p:nvPr/>
        </p:nvSpPr>
        <p:spPr>
          <a:xfrm>
            <a:off x="4035850" y="2152425"/>
            <a:ext cx="1766100" cy="7464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8"/>
          <p:cNvSpPr/>
          <p:nvPr/>
        </p:nvSpPr>
        <p:spPr>
          <a:xfrm>
            <a:off x="2361275" y="2898825"/>
            <a:ext cx="2508000" cy="1897200"/>
          </a:xfrm>
          <a:prstGeom prst="rect">
            <a:avLst/>
          </a:prstGeom>
          <a:no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8"/>
          <p:cNvSpPr txBox="1"/>
          <p:nvPr/>
        </p:nvSpPr>
        <p:spPr>
          <a:xfrm>
            <a:off x="431650" y="1463925"/>
            <a:ext cx="1814700" cy="341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a:latin typeface="Montserrat Medium"/>
                <a:ea typeface="Montserrat Medium"/>
                <a:cs typeface="Montserrat Medium"/>
                <a:sym typeface="Montserrat Medium"/>
              </a:rPr>
              <a:t>Stadium Site</a:t>
            </a:r>
            <a:endParaRPr sz="1300">
              <a:latin typeface="Montserrat Medium"/>
              <a:ea typeface="Montserrat Medium"/>
              <a:cs typeface="Montserrat Medium"/>
              <a:sym typeface="Montserrat Medium"/>
            </a:endParaRPr>
          </a:p>
          <a:p>
            <a:pPr marL="0" lvl="0" indent="0" algn="l" rtl="0">
              <a:spcBef>
                <a:spcPts val="0"/>
              </a:spcBef>
              <a:spcAft>
                <a:spcPts val="0"/>
              </a:spcAft>
              <a:buNone/>
            </a:pPr>
            <a:endParaRPr sz="1300">
              <a:latin typeface="Montserrat Medium"/>
              <a:ea typeface="Montserrat Medium"/>
              <a:cs typeface="Montserrat Medium"/>
              <a:sym typeface="Montserrat Medium"/>
            </a:endParaRPr>
          </a:p>
          <a:p>
            <a:pPr marL="0" lvl="0" indent="0" algn="l" rtl="0">
              <a:spcBef>
                <a:spcPts val="0"/>
              </a:spcBef>
              <a:spcAft>
                <a:spcPts val="0"/>
              </a:spcAft>
              <a:buNone/>
            </a:pPr>
            <a:r>
              <a:rPr lang="en" sz="1300">
                <a:latin typeface="Montserrat Medium"/>
                <a:ea typeface="Montserrat Medium"/>
                <a:cs typeface="Montserrat Medium"/>
                <a:sym typeface="Montserrat Medium"/>
              </a:rPr>
              <a:t>Potential area for a TIF with district around new stadium site</a:t>
            </a:r>
            <a:endParaRPr sz="1300">
              <a:latin typeface="Montserrat Medium"/>
              <a:ea typeface="Montserrat Medium"/>
              <a:cs typeface="Montserrat Medium"/>
              <a:sym typeface="Montserrat Medium"/>
            </a:endParaRPr>
          </a:p>
          <a:p>
            <a:pPr marL="0" lvl="0" indent="0" algn="l" rtl="0">
              <a:spcBef>
                <a:spcPts val="0"/>
              </a:spcBef>
              <a:spcAft>
                <a:spcPts val="0"/>
              </a:spcAft>
              <a:buNone/>
            </a:pPr>
            <a:endParaRPr sz="1300">
              <a:latin typeface="Montserrat Medium"/>
              <a:ea typeface="Montserrat Medium"/>
              <a:cs typeface="Montserrat Medium"/>
              <a:sym typeface="Montserrat Medium"/>
            </a:endParaRPr>
          </a:p>
          <a:p>
            <a:pPr marL="0" lvl="0" indent="0" algn="l" rtl="0">
              <a:spcBef>
                <a:spcPts val="0"/>
              </a:spcBef>
              <a:spcAft>
                <a:spcPts val="0"/>
              </a:spcAft>
              <a:buNone/>
            </a:pPr>
            <a:endParaRPr sz="1300">
              <a:latin typeface="Montserrat Medium"/>
              <a:ea typeface="Montserrat Medium"/>
              <a:cs typeface="Montserrat Medium"/>
              <a:sym typeface="Montserrat Medium"/>
            </a:endParaRPr>
          </a:p>
          <a:p>
            <a:pPr marL="0" lvl="0" indent="0" algn="l" rtl="0">
              <a:spcBef>
                <a:spcPts val="0"/>
              </a:spcBef>
              <a:spcAft>
                <a:spcPts val="0"/>
              </a:spcAft>
              <a:buNone/>
            </a:pPr>
            <a:r>
              <a:rPr lang="en" sz="1300">
                <a:latin typeface="Montserrat Medium"/>
                <a:ea typeface="Montserrat Medium"/>
                <a:cs typeface="Montserrat Medium"/>
                <a:sym typeface="Montserrat Medium"/>
              </a:rPr>
              <a:t>Tampa Downtown</a:t>
            </a:r>
            <a:endParaRPr sz="1300">
              <a:latin typeface="Montserrat Medium"/>
              <a:ea typeface="Montserrat Medium"/>
              <a:cs typeface="Montserrat Medium"/>
              <a:sym typeface="Montserrat Medium"/>
            </a:endParaRPr>
          </a:p>
          <a:p>
            <a:pPr marL="0" lvl="0" indent="0" algn="l" rtl="0">
              <a:spcBef>
                <a:spcPts val="0"/>
              </a:spcBef>
              <a:spcAft>
                <a:spcPts val="0"/>
              </a:spcAft>
              <a:buNone/>
            </a:pPr>
            <a:endParaRPr sz="1300">
              <a:latin typeface="Montserrat Medium"/>
              <a:ea typeface="Montserrat Medium"/>
              <a:cs typeface="Montserrat Medium"/>
              <a:sym typeface="Montserrat Medium"/>
            </a:endParaRPr>
          </a:p>
          <a:p>
            <a:pPr marL="0" lvl="0" indent="0" algn="l" rtl="0">
              <a:spcBef>
                <a:spcPts val="0"/>
              </a:spcBef>
              <a:spcAft>
                <a:spcPts val="0"/>
              </a:spcAft>
              <a:buNone/>
            </a:pPr>
            <a:r>
              <a:rPr lang="en" sz="1300">
                <a:latin typeface="Montserrat Medium"/>
                <a:ea typeface="Montserrat Medium"/>
                <a:cs typeface="Montserrat Medium"/>
                <a:sym typeface="Montserrat Medium"/>
              </a:rPr>
              <a:t>Potential TIF around downtown district depending on development</a:t>
            </a:r>
            <a:endParaRPr sz="1300">
              <a:latin typeface="Montserrat Medium"/>
              <a:ea typeface="Montserrat Medium"/>
              <a:cs typeface="Montserrat Medium"/>
              <a:sym typeface="Montserrat Medium"/>
            </a:endParaRPr>
          </a:p>
          <a:p>
            <a:pPr marL="0" lvl="0" indent="0" algn="l" rtl="0">
              <a:spcBef>
                <a:spcPts val="0"/>
              </a:spcBef>
              <a:spcAft>
                <a:spcPts val="0"/>
              </a:spcAft>
              <a:buNone/>
            </a:pPr>
            <a:endParaRPr>
              <a:latin typeface="Montserrat Medium"/>
              <a:ea typeface="Montserrat Medium"/>
              <a:cs typeface="Montserrat Medium"/>
              <a:sym typeface="Montserrat Medium"/>
            </a:endParaRPr>
          </a:p>
          <a:p>
            <a:pPr marL="0" lvl="0" indent="0" algn="l" rtl="0">
              <a:spcBef>
                <a:spcPts val="0"/>
              </a:spcBef>
              <a:spcAft>
                <a:spcPts val="0"/>
              </a:spcAft>
              <a:buNone/>
            </a:pPr>
            <a:endParaRPr>
              <a:latin typeface="Montserrat Medium"/>
              <a:ea typeface="Montserrat Medium"/>
              <a:cs typeface="Montserrat Medium"/>
              <a:sym typeface="Montserrat Medium"/>
            </a:endParaRPr>
          </a:p>
        </p:txBody>
      </p:sp>
      <p:sp>
        <p:nvSpPr>
          <p:cNvPr id="196" name="Google Shape;196;p28"/>
          <p:cNvSpPr/>
          <p:nvPr/>
        </p:nvSpPr>
        <p:spPr>
          <a:xfrm>
            <a:off x="1820000" y="1494500"/>
            <a:ext cx="287400" cy="290400"/>
          </a:xfrm>
          <a:prstGeom prst="rect">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8"/>
          <p:cNvSpPr/>
          <p:nvPr/>
        </p:nvSpPr>
        <p:spPr>
          <a:xfrm>
            <a:off x="1849850" y="3391400"/>
            <a:ext cx="322200" cy="290400"/>
          </a:xfrm>
          <a:prstGeom prst="rect">
            <a:avLst/>
          </a:prstGeom>
          <a:solidFill>
            <a:srgbClr val="FFFF00"/>
          </a:solid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8"/>
          <p:cNvSpPr txBox="1"/>
          <p:nvPr/>
        </p:nvSpPr>
        <p:spPr>
          <a:xfrm>
            <a:off x="7181300" y="2190725"/>
            <a:ext cx="1766100" cy="1539300"/>
          </a:xfrm>
          <a:prstGeom prst="rect">
            <a:avLst/>
          </a:prstGeom>
          <a:solidFill>
            <a:srgbClr val="6AA84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latin typeface="Montserrat Medium"/>
                <a:ea typeface="Montserrat Medium"/>
                <a:cs typeface="Montserrat Medium"/>
                <a:sym typeface="Montserrat Medium"/>
              </a:rPr>
              <a:t>Sales TIF Estimated Revenue: ~$2-$5M</a:t>
            </a:r>
            <a:endParaRPr sz="2200">
              <a:latin typeface="Montserrat Medium"/>
              <a:ea typeface="Montserrat Medium"/>
              <a:cs typeface="Montserrat Medium"/>
              <a:sym typeface="Montserrat Medium"/>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202"/>
        <p:cNvGrpSpPr/>
        <p:nvPr/>
      </p:nvGrpSpPr>
      <p:grpSpPr>
        <a:xfrm>
          <a:off x="0" y="0"/>
          <a:ext cx="0" cy="0"/>
          <a:chOff x="0" y="0"/>
          <a:chExt cx="0" cy="0"/>
        </a:xfrm>
      </p:grpSpPr>
      <p:sp>
        <p:nvSpPr>
          <p:cNvPr id="203" name="Google Shape;203;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Financing Ybor City Ballpark</a:t>
            </a:r>
            <a:endParaRPr/>
          </a:p>
        </p:txBody>
      </p:sp>
      <p:sp>
        <p:nvSpPr>
          <p:cNvPr id="204" name="Google Shape;204;p29"/>
          <p:cNvSpPr txBox="1">
            <a:spLocks noGrp="1"/>
          </p:cNvSpPr>
          <p:nvPr>
            <p:ph type="body" idx="1"/>
          </p:nvPr>
        </p:nvSpPr>
        <p:spPr>
          <a:xfrm>
            <a:off x="311700" y="85975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solidFill>
                  <a:srgbClr val="FFFFFF"/>
                </a:solidFill>
              </a:rPr>
              <a:t>Tourism Taxes </a:t>
            </a:r>
            <a:endParaRPr>
              <a:solidFill>
                <a:srgbClr val="FFFFFF"/>
              </a:solidFill>
            </a:endParaRPr>
          </a:p>
        </p:txBody>
      </p:sp>
      <p:sp>
        <p:nvSpPr>
          <p:cNvPr id="205" name="Google Shape;205;p29"/>
          <p:cNvSpPr txBox="1"/>
          <p:nvPr/>
        </p:nvSpPr>
        <p:spPr>
          <a:xfrm>
            <a:off x="348475" y="1491475"/>
            <a:ext cx="8483700" cy="366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rgbClr val="FFFFFF"/>
                </a:solidFill>
                <a:latin typeface="Montserrat Medium"/>
                <a:ea typeface="Montserrat Medium"/>
                <a:cs typeface="Montserrat Medium"/>
                <a:sym typeface="Montserrat Medium"/>
              </a:rPr>
              <a:t>Tourism Development Tax (both counties)</a:t>
            </a:r>
            <a:endParaRPr sz="2000">
              <a:solidFill>
                <a:srgbClr val="FFFFFF"/>
              </a:solidFill>
              <a:latin typeface="Montserrat Medium"/>
              <a:ea typeface="Montserrat Medium"/>
              <a:cs typeface="Montserrat Medium"/>
              <a:sym typeface="Montserrat Medium"/>
            </a:endParaRPr>
          </a:p>
          <a:p>
            <a:pPr marL="457200" lvl="0" indent="-342900" algn="l" rtl="0">
              <a:spcBef>
                <a:spcPts val="0"/>
              </a:spcBef>
              <a:spcAft>
                <a:spcPts val="0"/>
              </a:spcAft>
              <a:buClr>
                <a:srgbClr val="FFFFFF"/>
              </a:buClr>
              <a:buSzPts val="1800"/>
              <a:buFont typeface="Montserrat Medium"/>
              <a:buChar char="●"/>
            </a:pPr>
            <a:r>
              <a:rPr lang="en" sz="1800">
                <a:solidFill>
                  <a:srgbClr val="FFFFFF"/>
                </a:solidFill>
                <a:latin typeface="Montserrat Medium"/>
                <a:ea typeface="Montserrat Medium"/>
                <a:cs typeface="Montserrat Medium"/>
                <a:sym typeface="Montserrat Medium"/>
              </a:rPr>
              <a:t>Hotel Tax</a:t>
            </a:r>
            <a:endParaRPr sz="1800">
              <a:solidFill>
                <a:srgbClr val="FFFFFF"/>
              </a:solidFill>
              <a:latin typeface="Montserrat Medium"/>
              <a:ea typeface="Montserrat Medium"/>
              <a:cs typeface="Montserrat Medium"/>
              <a:sym typeface="Montserrat Medium"/>
            </a:endParaRPr>
          </a:p>
          <a:p>
            <a:pPr marL="914400" lvl="1" indent="-330200" algn="l" rtl="0">
              <a:spcBef>
                <a:spcPts val="0"/>
              </a:spcBef>
              <a:spcAft>
                <a:spcPts val="0"/>
              </a:spcAft>
              <a:buClr>
                <a:srgbClr val="FFFFFF"/>
              </a:buClr>
              <a:buSzPts val="1600"/>
              <a:buFont typeface="Montserrat Medium"/>
              <a:buChar char="○"/>
            </a:pPr>
            <a:r>
              <a:rPr lang="en" sz="1600">
                <a:solidFill>
                  <a:srgbClr val="FFFFFF"/>
                </a:solidFill>
                <a:latin typeface="Montserrat Medium"/>
                <a:ea typeface="Montserrat Medium"/>
                <a:cs typeface="Montserrat Medium"/>
                <a:sym typeface="Montserrat Medium"/>
              </a:rPr>
              <a:t>Increase bed tax by 1%</a:t>
            </a:r>
            <a:endParaRPr sz="1600">
              <a:solidFill>
                <a:srgbClr val="FFFFFF"/>
              </a:solidFill>
              <a:latin typeface="Montserrat Medium"/>
              <a:ea typeface="Montserrat Medium"/>
              <a:cs typeface="Montserrat Medium"/>
              <a:sym typeface="Montserrat Medium"/>
            </a:endParaRPr>
          </a:p>
          <a:p>
            <a:pPr marL="457200" lvl="0" indent="-342900" algn="l" rtl="0">
              <a:spcBef>
                <a:spcPts val="0"/>
              </a:spcBef>
              <a:spcAft>
                <a:spcPts val="0"/>
              </a:spcAft>
              <a:buClr>
                <a:srgbClr val="FFFFFF"/>
              </a:buClr>
              <a:buSzPts val="1800"/>
              <a:buFont typeface="Montserrat Medium"/>
              <a:buChar char="●"/>
            </a:pPr>
            <a:r>
              <a:rPr lang="en" sz="1800">
                <a:solidFill>
                  <a:srgbClr val="FFFFFF"/>
                </a:solidFill>
                <a:latin typeface="Montserrat Medium"/>
                <a:ea typeface="Montserrat Medium"/>
                <a:cs typeface="Montserrat Medium"/>
                <a:sym typeface="Montserrat Medium"/>
              </a:rPr>
              <a:t>Rental Car Tax</a:t>
            </a:r>
            <a:endParaRPr sz="1800">
              <a:solidFill>
                <a:srgbClr val="FFFFFF"/>
              </a:solidFill>
              <a:latin typeface="Montserrat Medium"/>
              <a:ea typeface="Montserrat Medium"/>
              <a:cs typeface="Montserrat Medium"/>
              <a:sym typeface="Montserrat Medium"/>
            </a:endParaRPr>
          </a:p>
          <a:p>
            <a:pPr marL="914400" lvl="1" indent="-330200" algn="l" rtl="0">
              <a:spcBef>
                <a:spcPts val="0"/>
              </a:spcBef>
              <a:spcAft>
                <a:spcPts val="0"/>
              </a:spcAft>
              <a:buClr>
                <a:srgbClr val="FFFFFF"/>
              </a:buClr>
              <a:buSzPts val="1600"/>
              <a:buFont typeface="Montserrat Medium"/>
              <a:buChar char="○"/>
            </a:pPr>
            <a:r>
              <a:rPr lang="en" sz="1600">
                <a:solidFill>
                  <a:srgbClr val="FFFFFF"/>
                </a:solidFill>
                <a:latin typeface="Montserrat Medium"/>
                <a:ea typeface="Montserrat Medium"/>
                <a:cs typeface="Montserrat Medium"/>
                <a:sym typeface="Montserrat Medium"/>
              </a:rPr>
              <a:t>Implement this tax as part of the Tourism Development Tax </a:t>
            </a:r>
            <a:endParaRPr sz="1800">
              <a:solidFill>
                <a:srgbClr val="FFFFFF"/>
              </a:solidFill>
              <a:latin typeface="Montserrat Medium"/>
              <a:ea typeface="Montserrat Medium"/>
              <a:cs typeface="Montserrat Medium"/>
              <a:sym typeface="Montserrat Medium"/>
            </a:endParaRPr>
          </a:p>
          <a:p>
            <a:pPr marL="0" lvl="0" indent="0" algn="l" rtl="0">
              <a:spcBef>
                <a:spcPts val="0"/>
              </a:spcBef>
              <a:spcAft>
                <a:spcPts val="0"/>
              </a:spcAft>
              <a:buNone/>
            </a:pPr>
            <a:endParaRPr sz="1600">
              <a:solidFill>
                <a:srgbClr val="FFFFFF"/>
              </a:solidFill>
              <a:latin typeface="Montserrat Medium"/>
              <a:ea typeface="Montserrat Medium"/>
              <a:cs typeface="Montserrat Medium"/>
              <a:sym typeface="Montserrat Medium"/>
            </a:endParaRPr>
          </a:p>
          <a:p>
            <a:pPr marL="0" lvl="0" indent="0" algn="l" rtl="0">
              <a:spcBef>
                <a:spcPts val="0"/>
              </a:spcBef>
              <a:spcAft>
                <a:spcPts val="0"/>
              </a:spcAft>
              <a:buNone/>
            </a:pPr>
            <a:r>
              <a:rPr lang="en" sz="1600">
                <a:solidFill>
                  <a:srgbClr val="FFFFFF"/>
                </a:solidFill>
                <a:latin typeface="Montserrat Medium"/>
                <a:ea typeface="Montserrat Medium"/>
                <a:cs typeface="Montserrat Medium"/>
                <a:sym typeface="Montserrat Medium"/>
              </a:rPr>
              <a:t>Pinellas County: Additional </a:t>
            </a:r>
            <a:r>
              <a:rPr lang="en" sz="1600">
                <a:solidFill>
                  <a:srgbClr val="FFFFFF"/>
                </a:solidFill>
                <a:highlight>
                  <a:srgbClr val="38761D"/>
                </a:highlight>
                <a:latin typeface="Montserrat Medium"/>
                <a:ea typeface="Montserrat Medium"/>
                <a:cs typeface="Montserrat Medium"/>
                <a:sym typeface="Montserrat Medium"/>
              </a:rPr>
              <a:t>$12,600,000</a:t>
            </a:r>
            <a:endParaRPr sz="1600">
              <a:solidFill>
                <a:srgbClr val="38761D"/>
              </a:solidFill>
              <a:highlight>
                <a:srgbClr val="38761D"/>
              </a:highlight>
              <a:latin typeface="Montserrat Medium"/>
              <a:ea typeface="Montserrat Medium"/>
              <a:cs typeface="Montserrat Medium"/>
              <a:sym typeface="Montserrat Medium"/>
            </a:endParaRPr>
          </a:p>
          <a:p>
            <a:pPr marL="0" lvl="0" indent="0" algn="l" rtl="0">
              <a:spcBef>
                <a:spcPts val="0"/>
              </a:spcBef>
              <a:spcAft>
                <a:spcPts val="0"/>
              </a:spcAft>
              <a:buNone/>
            </a:pPr>
            <a:endParaRPr sz="1600">
              <a:solidFill>
                <a:srgbClr val="38761D"/>
              </a:solidFill>
              <a:latin typeface="Montserrat Medium"/>
              <a:ea typeface="Montserrat Medium"/>
              <a:cs typeface="Montserrat Medium"/>
              <a:sym typeface="Montserrat Medium"/>
            </a:endParaRPr>
          </a:p>
          <a:p>
            <a:pPr marL="0" lvl="0" indent="0" algn="l" rtl="0">
              <a:spcBef>
                <a:spcPts val="0"/>
              </a:spcBef>
              <a:spcAft>
                <a:spcPts val="0"/>
              </a:spcAft>
              <a:buNone/>
            </a:pPr>
            <a:r>
              <a:rPr lang="en" sz="1600">
                <a:solidFill>
                  <a:srgbClr val="FFFFFF"/>
                </a:solidFill>
                <a:latin typeface="Montserrat Medium"/>
                <a:ea typeface="Montserrat Medium"/>
                <a:cs typeface="Montserrat Medium"/>
                <a:sym typeface="Montserrat Medium"/>
              </a:rPr>
              <a:t>Hillsborough County: Additional </a:t>
            </a:r>
            <a:r>
              <a:rPr lang="en" sz="1600">
                <a:solidFill>
                  <a:srgbClr val="FFFFFF"/>
                </a:solidFill>
                <a:highlight>
                  <a:srgbClr val="38761D"/>
                </a:highlight>
                <a:latin typeface="Montserrat Medium"/>
                <a:ea typeface="Montserrat Medium"/>
                <a:cs typeface="Montserrat Medium"/>
                <a:sym typeface="Montserrat Medium"/>
              </a:rPr>
              <a:t>$11,200,000</a:t>
            </a:r>
            <a:endParaRPr sz="1600">
              <a:solidFill>
                <a:srgbClr val="FFFFFF"/>
              </a:solidFill>
              <a:highlight>
                <a:srgbClr val="38761D"/>
              </a:highlight>
              <a:latin typeface="Montserrat Medium"/>
              <a:ea typeface="Montserrat Medium"/>
              <a:cs typeface="Montserrat Medium"/>
              <a:sym typeface="Montserrat Medium"/>
            </a:endParaRPr>
          </a:p>
          <a:p>
            <a:pPr marL="0" lvl="0" indent="0" algn="l" rtl="0">
              <a:spcBef>
                <a:spcPts val="0"/>
              </a:spcBef>
              <a:spcAft>
                <a:spcPts val="0"/>
              </a:spcAft>
              <a:buNone/>
            </a:pPr>
            <a:endParaRPr sz="1600">
              <a:solidFill>
                <a:srgbClr val="FFFFFF"/>
              </a:solidFill>
              <a:highlight>
                <a:srgbClr val="38761D"/>
              </a:highlight>
              <a:latin typeface="Montserrat Medium"/>
              <a:ea typeface="Montserrat Medium"/>
              <a:cs typeface="Montserrat Medium"/>
              <a:sym typeface="Montserrat Medium"/>
            </a:endParaRPr>
          </a:p>
          <a:p>
            <a:pPr marL="0" lvl="0" indent="0" algn="l" rtl="0">
              <a:spcBef>
                <a:spcPts val="0"/>
              </a:spcBef>
              <a:spcAft>
                <a:spcPts val="0"/>
              </a:spcAft>
              <a:buNone/>
            </a:pPr>
            <a:r>
              <a:rPr lang="en" sz="1600">
                <a:solidFill>
                  <a:srgbClr val="FFFFFF"/>
                </a:solidFill>
                <a:highlight>
                  <a:srgbClr val="38761D"/>
                </a:highlight>
                <a:latin typeface="Montserrat Medium"/>
                <a:ea typeface="Montserrat Medium"/>
                <a:cs typeface="Montserrat Medium"/>
                <a:sym typeface="Montserrat Medium"/>
              </a:rPr>
              <a:t>Total Revenue Generated: $23,800,000</a:t>
            </a:r>
            <a:endParaRPr sz="1600">
              <a:solidFill>
                <a:srgbClr val="FFFFFF"/>
              </a:solidFill>
              <a:highlight>
                <a:srgbClr val="38761D"/>
              </a:highlight>
              <a:latin typeface="Montserrat Medium"/>
              <a:ea typeface="Montserrat Medium"/>
              <a:cs typeface="Montserrat Medium"/>
              <a:sym typeface="Montserrat Medium"/>
            </a:endParaRPr>
          </a:p>
          <a:p>
            <a:pPr marL="0" lvl="0" indent="0" algn="l" rtl="0">
              <a:spcBef>
                <a:spcPts val="0"/>
              </a:spcBef>
              <a:spcAft>
                <a:spcPts val="0"/>
              </a:spcAft>
              <a:buNone/>
            </a:pPr>
            <a:r>
              <a:rPr lang="en" sz="1600">
                <a:solidFill>
                  <a:srgbClr val="FFFFFF"/>
                </a:solidFill>
                <a:highlight>
                  <a:srgbClr val="38761D"/>
                </a:highlight>
                <a:latin typeface="Montserrat Medium"/>
                <a:ea typeface="Montserrat Medium"/>
                <a:cs typeface="Montserrat Medium"/>
                <a:sym typeface="Montserrat Medium"/>
              </a:rPr>
              <a:t>Conservative Estimate: $20,000,000</a:t>
            </a:r>
            <a:endParaRPr sz="1600">
              <a:solidFill>
                <a:srgbClr val="FFFFFF"/>
              </a:solidFill>
              <a:highlight>
                <a:srgbClr val="38761D"/>
              </a:highlight>
              <a:latin typeface="Montserrat Medium"/>
              <a:ea typeface="Montserrat Medium"/>
              <a:cs typeface="Montserrat Medium"/>
              <a:sym typeface="Montserrat Medium"/>
            </a:endParaRPr>
          </a:p>
          <a:p>
            <a:pPr marL="0" lvl="0" indent="0" algn="l" rtl="0">
              <a:spcBef>
                <a:spcPts val="0"/>
              </a:spcBef>
              <a:spcAft>
                <a:spcPts val="0"/>
              </a:spcAft>
              <a:buNone/>
            </a:pPr>
            <a:endParaRPr sz="1000">
              <a:solidFill>
                <a:srgbClr val="FFFFFF"/>
              </a:solidFill>
              <a:latin typeface="Montserrat Medium"/>
              <a:ea typeface="Montserrat Medium"/>
              <a:cs typeface="Montserrat Medium"/>
              <a:sym typeface="Montserrat Medium"/>
            </a:endParaRPr>
          </a:p>
          <a:p>
            <a:pPr marL="0" lvl="0" indent="0" algn="l" rtl="0">
              <a:spcBef>
                <a:spcPts val="0"/>
              </a:spcBef>
              <a:spcAft>
                <a:spcPts val="0"/>
              </a:spcAft>
              <a:buNone/>
            </a:pPr>
            <a:endParaRPr sz="1600">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209"/>
        <p:cNvGrpSpPr/>
        <p:nvPr/>
      </p:nvGrpSpPr>
      <p:grpSpPr>
        <a:xfrm>
          <a:off x="0" y="0"/>
          <a:ext cx="0" cy="0"/>
          <a:chOff x="0" y="0"/>
          <a:chExt cx="0" cy="0"/>
        </a:xfrm>
      </p:grpSpPr>
      <p:sp>
        <p:nvSpPr>
          <p:cNvPr id="210" name="Google Shape;210;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Financing Ybor City Ballpark</a:t>
            </a:r>
            <a:endParaRPr/>
          </a:p>
        </p:txBody>
      </p:sp>
      <p:sp>
        <p:nvSpPr>
          <p:cNvPr id="211" name="Google Shape;211;p30"/>
          <p:cNvSpPr txBox="1">
            <a:spLocks noGrp="1"/>
          </p:cNvSpPr>
          <p:nvPr>
            <p:ph type="body" idx="1"/>
          </p:nvPr>
        </p:nvSpPr>
        <p:spPr>
          <a:xfrm>
            <a:off x="311700" y="85975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solidFill>
                  <a:srgbClr val="FFFFFF"/>
                </a:solidFill>
              </a:rPr>
              <a:t>Food/Beverage Taxes </a:t>
            </a:r>
            <a:endParaRPr>
              <a:solidFill>
                <a:srgbClr val="FFFFFF"/>
              </a:solidFill>
            </a:endParaRPr>
          </a:p>
        </p:txBody>
      </p:sp>
      <p:sp>
        <p:nvSpPr>
          <p:cNvPr id="212" name="Google Shape;212;p30"/>
          <p:cNvSpPr txBox="1"/>
          <p:nvPr/>
        </p:nvSpPr>
        <p:spPr>
          <a:xfrm>
            <a:off x="348475" y="1491475"/>
            <a:ext cx="8483700" cy="2832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rgbClr val="FFFFFF"/>
                </a:solidFill>
                <a:latin typeface="Montserrat Medium"/>
                <a:ea typeface="Montserrat Medium"/>
                <a:cs typeface="Montserrat Medium"/>
                <a:sym typeface="Montserrat Medium"/>
              </a:rPr>
              <a:t>F/B Tax</a:t>
            </a:r>
            <a:endParaRPr sz="2000">
              <a:solidFill>
                <a:srgbClr val="FFFFFF"/>
              </a:solidFill>
              <a:latin typeface="Montserrat Medium"/>
              <a:ea typeface="Montserrat Medium"/>
              <a:cs typeface="Montserrat Medium"/>
              <a:sym typeface="Montserrat Medium"/>
            </a:endParaRPr>
          </a:p>
          <a:p>
            <a:pPr marL="457200" lvl="0" indent="-330200" algn="l" rtl="0">
              <a:spcBef>
                <a:spcPts val="0"/>
              </a:spcBef>
              <a:spcAft>
                <a:spcPts val="0"/>
              </a:spcAft>
              <a:buClr>
                <a:srgbClr val="FFFFFF"/>
              </a:buClr>
              <a:buSzPts val="1600"/>
              <a:buFont typeface="Montserrat Medium"/>
              <a:buChar char="➔"/>
            </a:pPr>
            <a:r>
              <a:rPr lang="en" sz="1800">
                <a:solidFill>
                  <a:srgbClr val="FFFFFF"/>
                </a:solidFill>
                <a:latin typeface="Montserrat Medium"/>
                <a:ea typeface="Montserrat Medium"/>
                <a:cs typeface="Montserrat Medium"/>
                <a:sym typeface="Montserrat Medium"/>
              </a:rPr>
              <a:t>An increase or implementation of F/B tax affects both locals who dine out and tourists as well</a:t>
            </a:r>
            <a:endParaRPr sz="1800">
              <a:solidFill>
                <a:srgbClr val="FFFFFF"/>
              </a:solidFill>
              <a:latin typeface="Montserrat Medium"/>
              <a:ea typeface="Montserrat Medium"/>
              <a:cs typeface="Montserrat Medium"/>
              <a:sym typeface="Montserrat Medium"/>
            </a:endParaRPr>
          </a:p>
          <a:p>
            <a:pPr marL="457200" lvl="0" indent="-330200" algn="l" rtl="0">
              <a:spcBef>
                <a:spcPts val="0"/>
              </a:spcBef>
              <a:spcAft>
                <a:spcPts val="0"/>
              </a:spcAft>
              <a:buClr>
                <a:srgbClr val="FFFFFF"/>
              </a:buClr>
              <a:buSzPts val="1600"/>
              <a:buFont typeface="Montserrat Medium"/>
              <a:buChar char="➔"/>
            </a:pPr>
            <a:r>
              <a:rPr lang="en" sz="1800">
                <a:solidFill>
                  <a:srgbClr val="FFFFFF"/>
                </a:solidFill>
                <a:latin typeface="Montserrat Medium"/>
                <a:ea typeface="Montserrat Medium"/>
                <a:cs typeface="Montserrat Medium"/>
                <a:sym typeface="Montserrat Medium"/>
              </a:rPr>
              <a:t>Target both Hillsborough and Pinellas counties</a:t>
            </a:r>
            <a:endParaRPr sz="1800">
              <a:solidFill>
                <a:srgbClr val="FFFFFF"/>
              </a:solidFill>
              <a:latin typeface="Montserrat Medium"/>
              <a:ea typeface="Montserrat Medium"/>
              <a:cs typeface="Montserrat Medium"/>
              <a:sym typeface="Montserrat Medium"/>
            </a:endParaRPr>
          </a:p>
          <a:p>
            <a:pPr marL="914400" lvl="1" indent="-342900" algn="l" rtl="0">
              <a:spcBef>
                <a:spcPts val="0"/>
              </a:spcBef>
              <a:spcAft>
                <a:spcPts val="0"/>
              </a:spcAft>
              <a:buClr>
                <a:srgbClr val="FFFFFF"/>
              </a:buClr>
              <a:buSzPts val="1800"/>
              <a:buFont typeface="Montserrat Medium"/>
              <a:buChar char="◆"/>
            </a:pPr>
            <a:r>
              <a:rPr lang="en" sz="1800">
                <a:solidFill>
                  <a:srgbClr val="FFFFFF"/>
                </a:solidFill>
                <a:latin typeface="Montserrat Medium"/>
                <a:ea typeface="Montserrat Medium"/>
                <a:cs typeface="Montserrat Medium"/>
                <a:sym typeface="Montserrat Medium"/>
              </a:rPr>
              <a:t>Look towards other cases who have success with F/B tax: </a:t>
            </a:r>
            <a:r>
              <a:rPr lang="en" sz="1800" b="1">
                <a:solidFill>
                  <a:srgbClr val="FFFFFF"/>
                </a:solidFill>
                <a:latin typeface="Montserrat"/>
                <a:ea typeface="Montserrat"/>
                <a:cs typeface="Montserrat"/>
                <a:sym typeface="Montserrat"/>
              </a:rPr>
              <a:t>Cleveland, Indianapolis</a:t>
            </a:r>
            <a:r>
              <a:rPr lang="en" sz="1800">
                <a:solidFill>
                  <a:srgbClr val="FFFFFF"/>
                </a:solidFill>
                <a:latin typeface="Montserrat Medium"/>
                <a:ea typeface="Montserrat Medium"/>
                <a:cs typeface="Montserrat Medium"/>
                <a:sym typeface="Montserrat Medium"/>
              </a:rPr>
              <a:t> </a:t>
            </a:r>
            <a:endParaRPr sz="1800">
              <a:solidFill>
                <a:srgbClr val="FFFFFF"/>
              </a:solidFill>
              <a:latin typeface="Montserrat Medium"/>
              <a:ea typeface="Montserrat Medium"/>
              <a:cs typeface="Montserrat Medium"/>
              <a:sym typeface="Montserrat Medium"/>
            </a:endParaRPr>
          </a:p>
          <a:p>
            <a:pPr marL="457200" lvl="0" indent="-330200" algn="l" rtl="0">
              <a:spcBef>
                <a:spcPts val="0"/>
              </a:spcBef>
              <a:spcAft>
                <a:spcPts val="0"/>
              </a:spcAft>
              <a:buClr>
                <a:srgbClr val="FFFFFF"/>
              </a:buClr>
              <a:buSzPts val="1600"/>
              <a:buFont typeface="Montserrat Medium"/>
              <a:buChar char="➔"/>
            </a:pPr>
            <a:r>
              <a:rPr lang="en" sz="1800">
                <a:solidFill>
                  <a:srgbClr val="FFFFFF"/>
                </a:solidFill>
                <a:latin typeface="Montserrat Medium"/>
                <a:ea typeface="Montserrat Medium"/>
                <a:cs typeface="Montserrat Medium"/>
                <a:sym typeface="Montserrat Medium"/>
              </a:rPr>
              <a:t>Lower risk, less fiscally beneficial comparative to other possible taxes </a:t>
            </a:r>
            <a:endParaRPr sz="1600">
              <a:solidFill>
                <a:srgbClr val="FFFFFF"/>
              </a:solidFill>
              <a:latin typeface="Montserrat Medium"/>
              <a:ea typeface="Montserrat Medium"/>
              <a:cs typeface="Montserrat Medium"/>
              <a:sym typeface="Montserrat Medium"/>
            </a:endParaRPr>
          </a:p>
          <a:p>
            <a:pPr marL="0" lvl="0" indent="0" algn="l" rtl="0">
              <a:spcBef>
                <a:spcPts val="0"/>
              </a:spcBef>
              <a:spcAft>
                <a:spcPts val="0"/>
              </a:spcAft>
              <a:buNone/>
            </a:pPr>
            <a:endParaRPr sz="1000">
              <a:solidFill>
                <a:srgbClr val="FFFFFF"/>
              </a:solidFill>
              <a:latin typeface="Montserrat Medium"/>
              <a:ea typeface="Montserrat Medium"/>
              <a:cs typeface="Montserrat Medium"/>
              <a:sym typeface="Montserrat Medium"/>
            </a:endParaRPr>
          </a:p>
          <a:p>
            <a:pPr marL="0" lvl="0" indent="0" algn="l" rtl="0">
              <a:spcBef>
                <a:spcPts val="0"/>
              </a:spcBef>
              <a:spcAft>
                <a:spcPts val="0"/>
              </a:spcAft>
              <a:buNone/>
            </a:pPr>
            <a:endParaRPr sz="1600">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216"/>
        <p:cNvGrpSpPr/>
        <p:nvPr/>
      </p:nvGrpSpPr>
      <p:grpSpPr>
        <a:xfrm>
          <a:off x="0" y="0"/>
          <a:ext cx="0" cy="0"/>
          <a:chOff x="0" y="0"/>
          <a:chExt cx="0" cy="0"/>
        </a:xfrm>
      </p:grpSpPr>
      <p:sp>
        <p:nvSpPr>
          <p:cNvPr id="217" name="Google Shape;217;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Financing Ybor City Ballpark</a:t>
            </a:r>
            <a:endParaRPr/>
          </a:p>
        </p:txBody>
      </p:sp>
      <p:sp>
        <p:nvSpPr>
          <p:cNvPr id="218" name="Google Shape;218;p31"/>
          <p:cNvSpPr txBox="1">
            <a:spLocks noGrp="1"/>
          </p:cNvSpPr>
          <p:nvPr>
            <p:ph type="body" idx="1"/>
          </p:nvPr>
        </p:nvSpPr>
        <p:spPr>
          <a:xfrm>
            <a:off x="311700" y="85975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solidFill>
                  <a:srgbClr val="FFFFFF"/>
                </a:solidFill>
              </a:rPr>
              <a:t>Opportunity Zone</a:t>
            </a:r>
            <a:endParaRPr>
              <a:solidFill>
                <a:srgbClr val="FFFFFF"/>
              </a:solidFill>
            </a:endParaRPr>
          </a:p>
        </p:txBody>
      </p:sp>
      <p:sp>
        <p:nvSpPr>
          <p:cNvPr id="219" name="Google Shape;219;p31"/>
          <p:cNvSpPr txBox="1"/>
          <p:nvPr/>
        </p:nvSpPr>
        <p:spPr>
          <a:xfrm>
            <a:off x="5584500" y="1488700"/>
            <a:ext cx="3247800" cy="2770500"/>
          </a:xfrm>
          <a:prstGeom prst="rect">
            <a:avLst/>
          </a:prstGeom>
          <a:solidFill>
            <a:srgbClr val="F1C23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Montserrat Medium"/>
                <a:ea typeface="Montserrat Medium"/>
                <a:cs typeface="Montserrat Medium"/>
                <a:sym typeface="Montserrat Medium"/>
              </a:rPr>
              <a:t>Critical Key: By bringing in private investors into the mix, this will allow the Rays to keep their same financial contribution (</a:t>
            </a:r>
            <a:r>
              <a:rPr lang="en" b="1">
                <a:latin typeface="Montserrat"/>
                <a:ea typeface="Montserrat"/>
                <a:cs typeface="Montserrat"/>
                <a:sym typeface="Montserrat"/>
              </a:rPr>
              <a:t>$450M) </a:t>
            </a:r>
            <a:r>
              <a:rPr lang="en">
                <a:latin typeface="Montserrat Medium"/>
                <a:ea typeface="Montserrat Medium"/>
                <a:cs typeface="Montserrat Medium"/>
                <a:sym typeface="Montserrat Medium"/>
              </a:rPr>
              <a:t>and will allow Hillsborough County to potentially lessen their burden by contributing a lower total in order to have a lower bond value and thus,</a:t>
            </a:r>
            <a:r>
              <a:rPr lang="en" b="1">
                <a:latin typeface="Montserrat"/>
                <a:ea typeface="Montserrat"/>
                <a:cs typeface="Montserrat"/>
                <a:sym typeface="Montserrat"/>
              </a:rPr>
              <a:t> a lower annual payment.</a:t>
            </a:r>
            <a:endParaRPr b="1">
              <a:latin typeface="Montserrat"/>
              <a:ea typeface="Montserrat"/>
              <a:cs typeface="Montserrat"/>
              <a:sym typeface="Montserrat"/>
            </a:endParaRPr>
          </a:p>
          <a:p>
            <a:pPr marL="0" lvl="0" indent="0" algn="l" rtl="0">
              <a:spcBef>
                <a:spcPts val="0"/>
              </a:spcBef>
              <a:spcAft>
                <a:spcPts val="0"/>
              </a:spcAft>
              <a:buNone/>
            </a:pPr>
            <a:endParaRPr>
              <a:solidFill>
                <a:srgbClr val="FFFFFF"/>
              </a:solidFill>
              <a:latin typeface="Montserrat Medium"/>
              <a:ea typeface="Montserrat Medium"/>
              <a:cs typeface="Montserrat Medium"/>
              <a:sym typeface="Montserrat Medium"/>
            </a:endParaRPr>
          </a:p>
          <a:p>
            <a:pPr marL="0" lvl="0" indent="0" algn="l" rtl="0">
              <a:spcBef>
                <a:spcPts val="0"/>
              </a:spcBef>
              <a:spcAft>
                <a:spcPts val="0"/>
              </a:spcAft>
              <a:buNone/>
            </a:pPr>
            <a:endParaRPr>
              <a:solidFill>
                <a:srgbClr val="FFFFFF"/>
              </a:solidFill>
              <a:latin typeface="Montserrat Medium"/>
              <a:ea typeface="Montserrat Medium"/>
              <a:cs typeface="Montserrat Medium"/>
              <a:sym typeface="Montserrat Medium"/>
            </a:endParaRPr>
          </a:p>
        </p:txBody>
      </p:sp>
      <p:sp>
        <p:nvSpPr>
          <p:cNvPr id="220" name="Google Shape;220;p31"/>
          <p:cNvSpPr txBox="1"/>
          <p:nvPr/>
        </p:nvSpPr>
        <p:spPr>
          <a:xfrm>
            <a:off x="400575" y="1586325"/>
            <a:ext cx="4775100" cy="2124000"/>
          </a:xfrm>
          <a:prstGeom prst="rect">
            <a:avLst/>
          </a:prstGeom>
          <a:solidFill>
            <a:srgbClr val="D9D9D9"/>
          </a:solid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Montserrat Medium"/>
              <a:buChar char="➔"/>
            </a:pPr>
            <a:r>
              <a:rPr lang="en">
                <a:latin typeface="Montserrat Medium"/>
                <a:ea typeface="Montserrat Medium"/>
                <a:cs typeface="Montserrat Medium"/>
                <a:sym typeface="Montserrat Medium"/>
              </a:rPr>
              <a:t>Opportunity to implement a federally designated Opportunity Zone</a:t>
            </a:r>
            <a:endParaRPr>
              <a:latin typeface="Montserrat Medium"/>
              <a:ea typeface="Montserrat Medium"/>
              <a:cs typeface="Montserrat Medium"/>
              <a:sym typeface="Montserrat Medium"/>
            </a:endParaRPr>
          </a:p>
          <a:p>
            <a:pPr marL="914400" lvl="1" indent="-317500" algn="l" rtl="0">
              <a:spcBef>
                <a:spcPts val="0"/>
              </a:spcBef>
              <a:spcAft>
                <a:spcPts val="0"/>
              </a:spcAft>
              <a:buSzPts val="1400"/>
              <a:buFont typeface="Montserrat Medium"/>
              <a:buChar char="◆"/>
            </a:pPr>
            <a:r>
              <a:rPr lang="en">
                <a:latin typeface="Montserrat Medium"/>
                <a:ea typeface="Montserrat Medium"/>
                <a:cs typeface="Montserrat Medium"/>
                <a:sym typeface="Montserrat Medium"/>
              </a:rPr>
              <a:t>Allows private investors to put cash into the proposed district surrounding the ballpark</a:t>
            </a:r>
            <a:endParaRPr>
              <a:latin typeface="Montserrat Medium"/>
              <a:ea typeface="Montserrat Medium"/>
              <a:cs typeface="Montserrat Medium"/>
              <a:sym typeface="Montserrat Medium"/>
            </a:endParaRPr>
          </a:p>
          <a:p>
            <a:pPr marL="914400" lvl="1" indent="-317500" algn="l" rtl="0">
              <a:spcBef>
                <a:spcPts val="0"/>
              </a:spcBef>
              <a:spcAft>
                <a:spcPts val="0"/>
              </a:spcAft>
              <a:buSzPts val="1400"/>
              <a:buFont typeface="Montserrat Medium"/>
              <a:buChar char="◆"/>
            </a:pPr>
            <a:r>
              <a:rPr lang="en">
                <a:latin typeface="Montserrat Medium"/>
                <a:ea typeface="Montserrat Medium"/>
                <a:cs typeface="Montserrat Medium"/>
                <a:sym typeface="Montserrat Medium"/>
              </a:rPr>
              <a:t>Incentivization -&gt; Allows for deferred payments on capital gains</a:t>
            </a:r>
            <a:endParaRPr>
              <a:latin typeface="Montserrat Medium"/>
              <a:ea typeface="Montserrat Medium"/>
              <a:cs typeface="Montserrat Medium"/>
              <a:sym typeface="Montserrat Medium"/>
            </a:endParaRPr>
          </a:p>
          <a:p>
            <a:pPr marL="457200" lvl="0" indent="-317500" algn="l" rtl="0">
              <a:spcBef>
                <a:spcPts val="0"/>
              </a:spcBef>
              <a:spcAft>
                <a:spcPts val="0"/>
              </a:spcAft>
              <a:buSzPts val="1400"/>
              <a:buFont typeface="Montserrat Medium"/>
              <a:buChar char="➔"/>
            </a:pPr>
            <a:r>
              <a:rPr lang="en">
                <a:latin typeface="Montserrat Medium"/>
                <a:ea typeface="Montserrat Medium"/>
                <a:cs typeface="Montserrat Medium"/>
                <a:sym typeface="Montserrat Medium"/>
              </a:rPr>
              <a:t>Lessens the financial burden on Hillsborough County</a:t>
            </a:r>
            <a:endParaRPr>
              <a:latin typeface="Montserrat Medium"/>
              <a:ea typeface="Montserrat Medium"/>
              <a:cs typeface="Montserrat Medium"/>
              <a:sym typeface="Montserrat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36450" y="1423950"/>
            <a:ext cx="8471100" cy="3230400"/>
          </a:xfrm>
          <a:prstGeom prst="rect">
            <a:avLst/>
          </a:prstGeom>
          <a:solidFill>
            <a:srgbClr val="D9D9D9">
              <a:alpha val="77650"/>
            </a:srgbClr>
          </a:solidFill>
        </p:spPr>
        <p:txBody>
          <a:bodyPr spcFirstLastPara="1" wrap="square" lIns="91425" tIns="91425" rIns="91425" bIns="91425" anchor="ctr" anchorCtr="0">
            <a:normAutofit fontScale="90000"/>
          </a:bodyPr>
          <a:lstStyle/>
          <a:p>
            <a:pPr marL="0" lvl="0" indent="0" algn="ctr" rtl="0">
              <a:spcBef>
                <a:spcPts val="0"/>
              </a:spcBef>
              <a:spcAft>
                <a:spcPts val="0"/>
              </a:spcAft>
              <a:buSzPct val="33000"/>
              <a:buNone/>
            </a:pPr>
            <a:r>
              <a:rPr lang="en" sz="3000">
                <a:solidFill>
                  <a:srgbClr val="CC0000"/>
                </a:solidFill>
              </a:rPr>
              <a:t>Primary Concerns:</a:t>
            </a:r>
            <a:endParaRPr sz="3000">
              <a:solidFill>
                <a:srgbClr val="CC0000"/>
              </a:solidFill>
            </a:endParaRPr>
          </a:p>
          <a:p>
            <a:pPr marL="457200" lvl="0" indent="-400050" algn="l" rtl="0">
              <a:spcBef>
                <a:spcPts val="0"/>
              </a:spcBef>
              <a:spcAft>
                <a:spcPts val="0"/>
              </a:spcAft>
              <a:buClr>
                <a:srgbClr val="1155CC"/>
              </a:buClr>
              <a:buSzPct val="100000"/>
              <a:buAutoNum type="arabicPeriod"/>
            </a:pPr>
            <a:r>
              <a:rPr lang="en" sz="3000">
                <a:solidFill>
                  <a:srgbClr val="1155CC"/>
                </a:solidFill>
              </a:rPr>
              <a:t>Public/Private Partnership</a:t>
            </a:r>
            <a:endParaRPr sz="3000">
              <a:solidFill>
                <a:srgbClr val="1155CC"/>
              </a:solidFill>
            </a:endParaRPr>
          </a:p>
          <a:p>
            <a:pPr marL="914400" lvl="1" indent="-400050" algn="l" rtl="0">
              <a:spcBef>
                <a:spcPts val="0"/>
              </a:spcBef>
              <a:spcAft>
                <a:spcPts val="0"/>
              </a:spcAft>
              <a:buClr>
                <a:srgbClr val="1155CC"/>
              </a:buClr>
              <a:buSzPct val="100000"/>
              <a:buAutoNum type="alphaLcPeriod"/>
            </a:pPr>
            <a:r>
              <a:rPr lang="en" sz="3000">
                <a:solidFill>
                  <a:srgbClr val="1155CC"/>
                </a:solidFill>
              </a:rPr>
              <a:t>Municipal Bond Repayment Strategy</a:t>
            </a:r>
            <a:endParaRPr sz="3000">
              <a:solidFill>
                <a:srgbClr val="1155CC"/>
              </a:solidFill>
            </a:endParaRPr>
          </a:p>
          <a:p>
            <a:pPr marL="914400" lvl="1" indent="-400050" algn="l" rtl="0">
              <a:spcBef>
                <a:spcPts val="0"/>
              </a:spcBef>
              <a:spcAft>
                <a:spcPts val="0"/>
              </a:spcAft>
              <a:buClr>
                <a:srgbClr val="1155CC"/>
              </a:buClr>
              <a:buSzPct val="100000"/>
              <a:buAutoNum type="alphaLcPeriod"/>
            </a:pPr>
            <a:r>
              <a:rPr lang="en" sz="3000">
                <a:solidFill>
                  <a:srgbClr val="1155CC"/>
                </a:solidFill>
              </a:rPr>
              <a:t>TIF Districts</a:t>
            </a:r>
            <a:endParaRPr sz="3000">
              <a:solidFill>
                <a:srgbClr val="1155CC"/>
              </a:solidFill>
            </a:endParaRPr>
          </a:p>
          <a:p>
            <a:pPr marL="1371600" lvl="2" indent="-400050" algn="l" rtl="0">
              <a:spcBef>
                <a:spcPts val="0"/>
              </a:spcBef>
              <a:spcAft>
                <a:spcPts val="0"/>
              </a:spcAft>
              <a:buClr>
                <a:srgbClr val="1155CC"/>
              </a:buClr>
              <a:buSzPct val="100000"/>
              <a:buAutoNum type="romanLcPeriod"/>
            </a:pPr>
            <a:r>
              <a:rPr lang="en" sz="3000">
                <a:solidFill>
                  <a:srgbClr val="1155CC"/>
                </a:solidFill>
              </a:rPr>
              <a:t>Property</a:t>
            </a:r>
            <a:endParaRPr sz="3000">
              <a:solidFill>
                <a:srgbClr val="1155CC"/>
              </a:solidFill>
            </a:endParaRPr>
          </a:p>
          <a:p>
            <a:pPr marL="1371600" lvl="2" indent="-400050" algn="l" rtl="0">
              <a:spcBef>
                <a:spcPts val="0"/>
              </a:spcBef>
              <a:spcAft>
                <a:spcPts val="0"/>
              </a:spcAft>
              <a:buClr>
                <a:srgbClr val="1155CC"/>
              </a:buClr>
              <a:buSzPct val="100000"/>
              <a:buAutoNum type="romanLcPeriod"/>
            </a:pPr>
            <a:r>
              <a:rPr lang="en" sz="3000">
                <a:solidFill>
                  <a:srgbClr val="1155CC"/>
                </a:solidFill>
              </a:rPr>
              <a:t>Sales</a:t>
            </a:r>
            <a:endParaRPr sz="3000">
              <a:solidFill>
                <a:srgbClr val="1155CC"/>
              </a:solidFill>
            </a:endParaRPr>
          </a:p>
          <a:p>
            <a:pPr marL="1371600" lvl="2" indent="-400050" algn="l" rtl="0">
              <a:spcBef>
                <a:spcPts val="0"/>
              </a:spcBef>
              <a:spcAft>
                <a:spcPts val="0"/>
              </a:spcAft>
              <a:buClr>
                <a:srgbClr val="1155CC"/>
              </a:buClr>
              <a:buSzPct val="100000"/>
              <a:buAutoNum type="romanLcPeriod"/>
            </a:pPr>
            <a:r>
              <a:rPr lang="en" sz="3000">
                <a:solidFill>
                  <a:srgbClr val="1155CC"/>
                </a:solidFill>
              </a:rPr>
              <a:t>Other public financing tools</a:t>
            </a:r>
            <a:endParaRPr sz="3000">
              <a:solidFill>
                <a:srgbClr val="1155CC"/>
              </a:solidFill>
            </a:endParaRPr>
          </a:p>
          <a:p>
            <a:pPr marL="457200" lvl="0" indent="-400050" algn="l" rtl="0">
              <a:spcBef>
                <a:spcPts val="0"/>
              </a:spcBef>
              <a:spcAft>
                <a:spcPts val="0"/>
              </a:spcAft>
              <a:buClr>
                <a:srgbClr val="1155CC"/>
              </a:buClr>
              <a:buSzPct val="100000"/>
              <a:buAutoNum type="arabicPeriod"/>
            </a:pPr>
            <a:r>
              <a:rPr lang="en" sz="3000">
                <a:solidFill>
                  <a:srgbClr val="1155CC"/>
                </a:solidFill>
              </a:rPr>
              <a:t>Ballpark Locations </a:t>
            </a:r>
            <a:endParaRPr sz="3000">
              <a:solidFill>
                <a:srgbClr val="1155CC"/>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graphicFrame>
        <p:nvGraphicFramePr>
          <p:cNvPr id="225" name="Google Shape;225;p32"/>
          <p:cNvGraphicFramePr/>
          <p:nvPr/>
        </p:nvGraphicFramePr>
        <p:xfrm>
          <a:off x="1805025" y="2358865"/>
          <a:ext cx="3000000" cy="3000000"/>
        </p:xfrm>
        <a:graphic>
          <a:graphicData uri="http://schemas.openxmlformats.org/drawingml/2006/table">
            <a:tbl>
              <a:tblPr>
                <a:noFill/>
                <a:tableStyleId>{FF0CAD35-6AF2-4CCE-9E47-16CB1B6EBFBC}</a:tableStyleId>
              </a:tblPr>
              <a:tblGrid>
                <a:gridCol w="2920700">
                  <a:extLst>
                    <a:ext uri="{9D8B030D-6E8A-4147-A177-3AD203B41FA5}">
                      <a16:colId xmlns:a16="http://schemas.microsoft.com/office/drawing/2014/main" val="20000"/>
                    </a:ext>
                  </a:extLst>
                </a:gridCol>
                <a:gridCol w="2920700">
                  <a:extLst>
                    <a:ext uri="{9D8B030D-6E8A-4147-A177-3AD203B41FA5}">
                      <a16:colId xmlns:a16="http://schemas.microsoft.com/office/drawing/2014/main" val="20001"/>
                    </a:ext>
                  </a:extLst>
                </a:gridCol>
              </a:tblGrid>
              <a:tr h="759825">
                <a:tc>
                  <a:txBody>
                    <a:bodyPr/>
                    <a:lstStyle/>
                    <a:p>
                      <a:pPr marL="0" lvl="0" indent="0" algn="l" rtl="0">
                        <a:spcBef>
                          <a:spcPts val="0"/>
                        </a:spcBef>
                        <a:spcAft>
                          <a:spcPts val="0"/>
                        </a:spcAft>
                        <a:buNone/>
                      </a:pPr>
                      <a:endParaRPr>
                        <a:solidFill>
                          <a:srgbClr val="FFFFFF"/>
                        </a:solidFill>
                      </a:endParaRPr>
                    </a:p>
                  </a:txBody>
                  <a:tcPr marL="91425" marR="91425" marT="91425" marB="91425">
                    <a:lnT w="9525" cap="flat" cmpd="sng">
                      <a:solidFill>
                        <a:srgbClr val="9E9E9E">
                          <a:alpha val="0"/>
                        </a:srgbClr>
                      </a:solidFill>
                      <a:prstDash val="solid"/>
                      <a:round/>
                      <a:headEnd type="none" w="sm" len="sm"/>
                      <a:tailEnd type="none" w="sm" len="sm"/>
                    </a:lnT>
                  </a:tcPr>
                </a:tc>
                <a:tc>
                  <a:txBody>
                    <a:bodyPr/>
                    <a:lstStyle/>
                    <a:p>
                      <a:pPr marL="0" lvl="0" indent="0" algn="l" rtl="0">
                        <a:spcBef>
                          <a:spcPts val="0"/>
                        </a:spcBef>
                        <a:spcAft>
                          <a:spcPts val="0"/>
                        </a:spcAft>
                        <a:buNone/>
                      </a:pPr>
                      <a:r>
                        <a:rPr lang="en">
                          <a:solidFill>
                            <a:srgbClr val="FFFFFF"/>
                          </a:solidFill>
                        </a:rPr>
                        <a:t>Sales TIF District (“Don’t like it, don’t come in the district”)</a:t>
                      </a:r>
                      <a:endParaRPr>
                        <a:solidFill>
                          <a:srgbClr val="FFFFFF"/>
                        </a:solidFill>
                      </a:endParaRPr>
                    </a:p>
                  </a:txBody>
                  <a:tcPr marL="91425" marR="91425" marT="91425" marB="91425"/>
                </a:tc>
                <a:extLst>
                  <a:ext uri="{0D108BD9-81ED-4DB2-BD59-A6C34878D82A}">
                    <a16:rowId xmlns:a16="http://schemas.microsoft.com/office/drawing/2014/main" val="10000"/>
                  </a:ext>
                </a:extLst>
              </a:tr>
              <a:tr h="759825">
                <a:tc>
                  <a:txBody>
                    <a:bodyPr/>
                    <a:lstStyle/>
                    <a:p>
                      <a:pPr marL="0" lvl="0" indent="0" algn="l" rtl="0">
                        <a:spcBef>
                          <a:spcPts val="0"/>
                        </a:spcBef>
                        <a:spcAft>
                          <a:spcPts val="0"/>
                        </a:spcAft>
                        <a:buNone/>
                      </a:pPr>
                      <a:r>
                        <a:rPr lang="en">
                          <a:solidFill>
                            <a:srgbClr val="FFFFFF"/>
                          </a:solidFill>
                        </a:rPr>
                        <a:t>Sales Tax Increase of X%</a:t>
                      </a:r>
                      <a:endParaRPr/>
                    </a:p>
                  </a:txBody>
                  <a:tcPr marL="91425" marR="91425" marT="91425" marB="91425"/>
                </a:tc>
                <a:tc>
                  <a:txBody>
                    <a:bodyPr/>
                    <a:lstStyle/>
                    <a:p>
                      <a:pPr marL="0" lvl="0" indent="0" algn="l" rtl="0">
                        <a:spcBef>
                          <a:spcPts val="0"/>
                        </a:spcBef>
                        <a:spcAft>
                          <a:spcPts val="0"/>
                        </a:spcAft>
                        <a:buNone/>
                      </a:pPr>
                      <a:r>
                        <a:rPr lang="en">
                          <a:solidFill>
                            <a:srgbClr val="FFFFFF"/>
                          </a:solidFill>
                        </a:rPr>
                        <a:t>Tourism Tax Increase (both counties)</a:t>
                      </a:r>
                      <a:endParaRPr>
                        <a:solidFill>
                          <a:srgbClr val="FFFFFF"/>
                        </a:solidFill>
                      </a:endParaRPr>
                    </a:p>
                  </a:txBody>
                  <a:tcPr marL="91425" marR="91425" marT="91425" marB="91425"/>
                </a:tc>
                <a:extLst>
                  <a:ext uri="{0D108BD9-81ED-4DB2-BD59-A6C34878D82A}">
                    <a16:rowId xmlns:a16="http://schemas.microsoft.com/office/drawing/2014/main" val="10001"/>
                  </a:ext>
                </a:extLst>
              </a:tr>
            </a:tbl>
          </a:graphicData>
        </a:graphic>
      </p:graphicFrame>
      <p:sp>
        <p:nvSpPr>
          <p:cNvPr id="226" name="Google Shape;226;p32"/>
          <p:cNvSpPr txBox="1"/>
          <p:nvPr/>
        </p:nvSpPr>
        <p:spPr>
          <a:xfrm>
            <a:off x="1733125" y="1821825"/>
            <a:ext cx="2376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Most Political Risk</a:t>
            </a:r>
            <a:endParaRPr>
              <a:solidFill>
                <a:srgbClr val="FFFFFF"/>
              </a:solidFill>
              <a:latin typeface="Montserrat Medium"/>
              <a:ea typeface="Montserrat Medium"/>
              <a:cs typeface="Montserrat Medium"/>
              <a:sym typeface="Montserrat Medium"/>
            </a:endParaRPr>
          </a:p>
        </p:txBody>
      </p:sp>
      <p:cxnSp>
        <p:nvCxnSpPr>
          <p:cNvPr id="227" name="Google Shape;227;p32"/>
          <p:cNvCxnSpPr>
            <a:stCxn id="226" idx="3"/>
          </p:cNvCxnSpPr>
          <p:nvPr/>
        </p:nvCxnSpPr>
        <p:spPr>
          <a:xfrm>
            <a:off x="4109125" y="2021925"/>
            <a:ext cx="894600" cy="8100"/>
          </a:xfrm>
          <a:prstGeom prst="straightConnector1">
            <a:avLst/>
          </a:prstGeom>
          <a:noFill/>
          <a:ln w="9525" cap="flat" cmpd="sng">
            <a:solidFill>
              <a:schemeClr val="dk2"/>
            </a:solidFill>
            <a:prstDash val="solid"/>
            <a:round/>
            <a:headEnd type="none" w="med" len="med"/>
            <a:tailEnd type="triangle" w="med" len="med"/>
          </a:ln>
        </p:spPr>
      </p:cxnSp>
      <p:sp>
        <p:nvSpPr>
          <p:cNvPr id="228" name="Google Shape;228;p32"/>
          <p:cNvSpPr txBox="1"/>
          <p:nvPr/>
        </p:nvSpPr>
        <p:spPr>
          <a:xfrm>
            <a:off x="5086225" y="1821825"/>
            <a:ext cx="2376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Less Political Risk</a:t>
            </a:r>
            <a:endParaRPr>
              <a:solidFill>
                <a:srgbClr val="FFFFFF"/>
              </a:solidFill>
              <a:latin typeface="Montserrat Medium"/>
              <a:ea typeface="Montserrat Medium"/>
              <a:cs typeface="Montserrat Medium"/>
              <a:sym typeface="Montserrat Medium"/>
            </a:endParaRPr>
          </a:p>
        </p:txBody>
      </p:sp>
      <p:sp>
        <p:nvSpPr>
          <p:cNvPr id="229" name="Google Shape;229;p32"/>
          <p:cNvSpPr txBox="1"/>
          <p:nvPr/>
        </p:nvSpPr>
        <p:spPr>
          <a:xfrm>
            <a:off x="124450" y="2292375"/>
            <a:ext cx="2376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Most Fiscal Risk</a:t>
            </a:r>
            <a:endParaRPr>
              <a:solidFill>
                <a:srgbClr val="FFFFFF"/>
              </a:solidFill>
              <a:latin typeface="Montserrat Medium"/>
              <a:ea typeface="Montserrat Medium"/>
              <a:cs typeface="Montserrat Medium"/>
              <a:sym typeface="Montserrat Medium"/>
            </a:endParaRPr>
          </a:p>
        </p:txBody>
      </p:sp>
      <p:cxnSp>
        <p:nvCxnSpPr>
          <p:cNvPr id="230" name="Google Shape;230;p32"/>
          <p:cNvCxnSpPr/>
          <p:nvPr/>
        </p:nvCxnSpPr>
        <p:spPr>
          <a:xfrm flipH="1">
            <a:off x="920750" y="2692575"/>
            <a:ext cx="300" cy="498300"/>
          </a:xfrm>
          <a:prstGeom prst="straightConnector1">
            <a:avLst/>
          </a:prstGeom>
          <a:noFill/>
          <a:ln w="9525" cap="flat" cmpd="sng">
            <a:solidFill>
              <a:schemeClr val="dk2"/>
            </a:solidFill>
            <a:prstDash val="solid"/>
            <a:round/>
            <a:headEnd type="none" w="med" len="med"/>
            <a:tailEnd type="triangle" w="med" len="med"/>
          </a:ln>
        </p:spPr>
      </p:cxnSp>
      <p:sp>
        <p:nvSpPr>
          <p:cNvPr id="231" name="Google Shape;231;p32"/>
          <p:cNvSpPr txBox="1"/>
          <p:nvPr/>
        </p:nvSpPr>
        <p:spPr>
          <a:xfrm>
            <a:off x="84775" y="3328300"/>
            <a:ext cx="2376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Less Fiscal Risk</a:t>
            </a:r>
            <a:endParaRPr>
              <a:solidFill>
                <a:srgbClr val="FFFFFF"/>
              </a:solidFill>
              <a:latin typeface="Montserrat Medium"/>
              <a:ea typeface="Montserrat Medium"/>
              <a:cs typeface="Montserrat Medium"/>
              <a:sym typeface="Montserrat Medium"/>
            </a:endParaRPr>
          </a:p>
        </p:txBody>
      </p:sp>
      <p:sp>
        <p:nvSpPr>
          <p:cNvPr id="232" name="Google Shape;232;p32"/>
          <p:cNvSpPr/>
          <p:nvPr/>
        </p:nvSpPr>
        <p:spPr>
          <a:xfrm>
            <a:off x="1733125" y="2306200"/>
            <a:ext cx="209700" cy="75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236"/>
        <p:cNvGrpSpPr/>
        <p:nvPr/>
      </p:nvGrpSpPr>
      <p:grpSpPr>
        <a:xfrm>
          <a:off x="0" y="0"/>
          <a:ext cx="0" cy="0"/>
          <a:chOff x="0" y="0"/>
          <a:chExt cx="0" cy="0"/>
        </a:xfrm>
      </p:grpSpPr>
      <p:sp>
        <p:nvSpPr>
          <p:cNvPr id="237" name="Google Shape;237;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Financing Ybor City Ballpark</a:t>
            </a:r>
            <a:endParaRPr/>
          </a:p>
        </p:txBody>
      </p:sp>
      <p:sp>
        <p:nvSpPr>
          <p:cNvPr id="238" name="Google Shape;238;p33"/>
          <p:cNvSpPr txBox="1">
            <a:spLocks noGrp="1"/>
          </p:cNvSpPr>
          <p:nvPr>
            <p:ph type="body" idx="1"/>
          </p:nvPr>
        </p:nvSpPr>
        <p:spPr>
          <a:xfrm>
            <a:off x="311700" y="85975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solidFill>
                  <a:srgbClr val="FFFFFF"/>
                </a:solidFill>
              </a:rPr>
              <a:t>Recap of our Model</a:t>
            </a:r>
            <a:endParaRPr>
              <a:solidFill>
                <a:srgbClr val="FFFFFF"/>
              </a:solidFill>
            </a:endParaRPr>
          </a:p>
        </p:txBody>
      </p:sp>
      <p:sp>
        <p:nvSpPr>
          <p:cNvPr id="239" name="Google Shape;239;p33"/>
          <p:cNvSpPr/>
          <p:nvPr/>
        </p:nvSpPr>
        <p:spPr>
          <a:xfrm>
            <a:off x="5632317" y="1357625"/>
            <a:ext cx="3305700" cy="669000"/>
          </a:xfrm>
          <a:prstGeom prst="chevron">
            <a:avLst>
              <a:gd name="adj" fmla="val 50000"/>
            </a:avLst>
          </a:prstGeom>
          <a:solidFill>
            <a:srgbClr val="0E945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Tourism Tax</a:t>
            </a:r>
            <a:endParaRPr>
              <a:solidFill>
                <a:srgbClr val="FFFFFF"/>
              </a:solidFill>
              <a:latin typeface="Roboto"/>
              <a:ea typeface="Roboto"/>
              <a:cs typeface="Roboto"/>
              <a:sym typeface="Roboto"/>
            </a:endParaRPr>
          </a:p>
        </p:txBody>
      </p:sp>
      <p:sp>
        <p:nvSpPr>
          <p:cNvPr id="240" name="Google Shape;240;p33"/>
          <p:cNvSpPr/>
          <p:nvPr/>
        </p:nvSpPr>
        <p:spPr>
          <a:xfrm>
            <a:off x="0" y="1357729"/>
            <a:ext cx="3477026" cy="669000"/>
          </a:xfrm>
          <a:prstGeom prst="homePlate">
            <a:avLst>
              <a:gd name="adj" fmla="val 50000"/>
            </a:avLst>
          </a:prstGeom>
          <a:solidFill>
            <a:srgbClr val="08563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Sales Tax  Increase</a:t>
            </a:r>
            <a:endParaRPr>
              <a:solidFill>
                <a:srgbClr val="FFFFFF"/>
              </a:solidFill>
              <a:latin typeface="Roboto"/>
              <a:ea typeface="Roboto"/>
              <a:cs typeface="Roboto"/>
              <a:sym typeface="Roboto"/>
            </a:endParaRPr>
          </a:p>
        </p:txBody>
      </p:sp>
      <p:sp>
        <p:nvSpPr>
          <p:cNvPr id="241" name="Google Shape;241;p33"/>
          <p:cNvSpPr/>
          <p:nvPr/>
        </p:nvSpPr>
        <p:spPr>
          <a:xfrm>
            <a:off x="2919154" y="1357613"/>
            <a:ext cx="3305700" cy="669000"/>
          </a:xfrm>
          <a:prstGeom prst="chevron">
            <a:avLst>
              <a:gd name="adj" fmla="val 50000"/>
            </a:avLst>
          </a:prstGeom>
          <a:solidFill>
            <a:srgbClr val="0B774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Roboto"/>
                <a:ea typeface="Roboto"/>
                <a:cs typeface="Roboto"/>
                <a:sym typeface="Roboto"/>
              </a:rPr>
              <a:t>Sales TIF District</a:t>
            </a:r>
            <a:endParaRPr>
              <a:solidFill>
                <a:srgbClr val="FFFFFF"/>
              </a:solidFill>
              <a:latin typeface="Roboto"/>
              <a:ea typeface="Roboto"/>
              <a:cs typeface="Roboto"/>
              <a:sym typeface="Roboto"/>
            </a:endParaRPr>
          </a:p>
        </p:txBody>
      </p:sp>
      <p:sp>
        <p:nvSpPr>
          <p:cNvPr id="242" name="Google Shape;242;p33"/>
          <p:cNvSpPr/>
          <p:nvPr/>
        </p:nvSpPr>
        <p:spPr>
          <a:xfrm>
            <a:off x="1271900" y="2166425"/>
            <a:ext cx="293400" cy="307500"/>
          </a:xfrm>
          <a:prstGeom prst="downArrow">
            <a:avLst>
              <a:gd name="adj1" fmla="val 50000"/>
              <a:gd name="adj2" fmla="val 50000"/>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3"/>
          <p:cNvSpPr txBox="1"/>
          <p:nvPr/>
        </p:nvSpPr>
        <p:spPr>
          <a:xfrm>
            <a:off x="307500" y="2655600"/>
            <a:ext cx="2194500" cy="400200"/>
          </a:xfrm>
          <a:prstGeom prst="rect">
            <a:avLst/>
          </a:prstGeom>
          <a:solidFill>
            <a:srgbClr val="CCCCCC"/>
          </a:solidFill>
          <a:ln>
            <a:noFill/>
          </a:ln>
        </p:spPr>
        <p:txBody>
          <a:bodyPr spcFirstLastPara="1" wrap="square" lIns="91425" tIns="91425" rIns="91425" bIns="91425" anchor="t" anchorCtr="0">
            <a:spAutoFit/>
          </a:bodyPr>
          <a:lstStyle/>
          <a:p>
            <a:pPr marL="457200" lvl="0" indent="-317500" algn="l" rtl="0">
              <a:spcBef>
                <a:spcPts val="0"/>
              </a:spcBef>
              <a:spcAft>
                <a:spcPts val="0"/>
              </a:spcAft>
              <a:buClr>
                <a:srgbClr val="0B5394"/>
              </a:buClr>
              <a:buSzPts val="1400"/>
              <a:buFont typeface="Montserrat Medium"/>
              <a:buChar char="+"/>
            </a:pPr>
            <a:r>
              <a:rPr lang="en" b="1">
                <a:latin typeface="Montserrat"/>
                <a:ea typeface="Montserrat"/>
                <a:cs typeface="Montserrat"/>
                <a:sym typeface="Montserrat"/>
              </a:rPr>
              <a:t>$29.2M </a:t>
            </a:r>
            <a:endParaRPr>
              <a:solidFill>
                <a:srgbClr val="0B5394"/>
              </a:solidFill>
              <a:latin typeface="Montserrat Medium"/>
              <a:ea typeface="Montserrat Medium"/>
              <a:cs typeface="Montserrat Medium"/>
              <a:sym typeface="Montserrat Medium"/>
            </a:endParaRPr>
          </a:p>
        </p:txBody>
      </p:sp>
      <p:sp>
        <p:nvSpPr>
          <p:cNvPr id="244" name="Google Shape;244;p33"/>
          <p:cNvSpPr/>
          <p:nvPr/>
        </p:nvSpPr>
        <p:spPr>
          <a:xfrm>
            <a:off x="4425300" y="2166425"/>
            <a:ext cx="293400" cy="307500"/>
          </a:xfrm>
          <a:prstGeom prst="downArrow">
            <a:avLst>
              <a:gd name="adj1" fmla="val 50000"/>
              <a:gd name="adj2" fmla="val 50000"/>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3"/>
          <p:cNvSpPr/>
          <p:nvPr/>
        </p:nvSpPr>
        <p:spPr>
          <a:xfrm>
            <a:off x="7237325" y="2166425"/>
            <a:ext cx="293400" cy="307500"/>
          </a:xfrm>
          <a:prstGeom prst="downArrow">
            <a:avLst>
              <a:gd name="adj1" fmla="val 50000"/>
              <a:gd name="adj2" fmla="val 50000"/>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3"/>
          <p:cNvSpPr txBox="1"/>
          <p:nvPr/>
        </p:nvSpPr>
        <p:spPr>
          <a:xfrm>
            <a:off x="3474750" y="2613725"/>
            <a:ext cx="2194500" cy="400200"/>
          </a:xfrm>
          <a:prstGeom prst="rect">
            <a:avLst/>
          </a:prstGeom>
          <a:solidFill>
            <a:srgbClr val="CCCCCC"/>
          </a:solidFill>
          <a:ln>
            <a:noFill/>
          </a:ln>
        </p:spPr>
        <p:txBody>
          <a:bodyPr spcFirstLastPara="1" wrap="square" lIns="91425" tIns="91425" rIns="91425" bIns="91425" anchor="t" anchorCtr="0">
            <a:spAutoFit/>
          </a:bodyPr>
          <a:lstStyle/>
          <a:p>
            <a:pPr marL="457200" lvl="0" indent="-317500" algn="l" rtl="0">
              <a:spcBef>
                <a:spcPts val="0"/>
              </a:spcBef>
              <a:spcAft>
                <a:spcPts val="0"/>
              </a:spcAft>
              <a:buClr>
                <a:srgbClr val="0B5394"/>
              </a:buClr>
              <a:buSzPts val="1400"/>
              <a:buFont typeface="Montserrat Medium"/>
              <a:buChar char="+"/>
            </a:pPr>
            <a:r>
              <a:rPr lang="en" b="1">
                <a:latin typeface="Montserrat"/>
                <a:ea typeface="Montserrat"/>
                <a:cs typeface="Montserrat"/>
                <a:sym typeface="Montserrat"/>
              </a:rPr>
              <a:t>~$2M-5M</a:t>
            </a:r>
            <a:endParaRPr>
              <a:solidFill>
                <a:srgbClr val="0B5394"/>
              </a:solidFill>
              <a:latin typeface="Montserrat Medium"/>
              <a:ea typeface="Montserrat Medium"/>
              <a:cs typeface="Montserrat Medium"/>
              <a:sym typeface="Montserrat Medium"/>
            </a:endParaRPr>
          </a:p>
        </p:txBody>
      </p:sp>
      <p:sp>
        <p:nvSpPr>
          <p:cNvPr id="247" name="Google Shape;247;p33"/>
          <p:cNvSpPr txBox="1"/>
          <p:nvPr/>
        </p:nvSpPr>
        <p:spPr>
          <a:xfrm>
            <a:off x="6426675" y="2655600"/>
            <a:ext cx="2194500" cy="400200"/>
          </a:xfrm>
          <a:prstGeom prst="rect">
            <a:avLst/>
          </a:prstGeom>
          <a:solidFill>
            <a:srgbClr val="CCCCCC"/>
          </a:solidFill>
          <a:ln>
            <a:noFill/>
          </a:ln>
        </p:spPr>
        <p:txBody>
          <a:bodyPr spcFirstLastPara="1" wrap="square" lIns="91425" tIns="91425" rIns="91425" bIns="91425" anchor="t" anchorCtr="0">
            <a:spAutoFit/>
          </a:bodyPr>
          <a:lstStyle/>
          <a:p>
            <a:pPr marL="457200" lvl="0" indent="-317500" algn="l" rtl="0">
              <a:spcBef>
                <a:spcPts val="0"/>
              </a:spcBef>
              <a:spcAft>
                <a:spcPts val="0"/>
              </a:spcAft>
              <a:buClr>
                <a:srgbClr val="0B5394"/>
              </a:buClr>
              <a:buSzPts val="1400"/>
              <a:buFont typeface="Montserrat Medium"/>
              <a:buChar char="+"/>
            </a:pPr>
            <a:r>
              <a:rPr lang="en" b="1">
                <a:latin typeface="Montserrat"/>
                <a:ea typeface="Montserrat"/>
                <a:cs typeface="Montserrat"/>
                <a:sym typeface="Montserrat"/>
              </a:rPr>
              <a:t>$20,000,000</a:t>
            </a:r>
            <a:endParaRPr>
              <a:solidFill>
                <a:srgbClr val="0B5394"/>
              </a:solidFill>
              <a:latin typeface="Montserrat Medium"/>
              <a:ea typeface="Montserrat Medium"/>
              <a:cs typeface="Montserrat Medium"/>
              <a:sym typeface="Montserrat Medium"/>
            </a:endParaRPr>
          </a:p>
        </p:txBody>
      </p:sp>
      <p:sp>
        <p:nvSpPr>
          <p:cNvPr id="248" name="Google Shape;248;p33"/>
          <p:cNvSpPr/>
          <p:nvPr/>
        </p:nvSpPr>
        <p:spPr>
          <a:xfrm>
            <a:off x="4151150" y="3622625"/>
            <a:ext cx="684900" cy="572700"/>
          </a:xfrm>
          <a:prstGeom prst="mathEqual">
            <a:avLst>
              <a:gd name="adj1" fmla="val 23520"/>
              <a:gd name="adj2" fmla="val 1176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3"/>
          <p:cNvSpPr txBox="1"/>
          <p:nvPr/>
        </p:nvSpPr>
        <p:spPr>
          <a:xfrm>
            <a:off x="5101625" y="3601025"/>
            <a:ext cx="2753400" cy="585000"/>
          </a:xfrm>
          <a:prstGeom prst="rect">
            <a:avLst/>
          </a:prstGeom>
          <a:solidFill>
            <a:srgbClr val="F1C232"/>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latin typeface="Montserrat Medium"/>
                <a:ea typeface="Montserrat Medium"/>
                <a:cs typeface="Montserrat Medium"/>
                <a:sym typeface="Montserrat Medium"/>
              </a:rPr>
              <a:t>~ $22M - $30M</a:t>
            </a:r>
            <a:endParaRPr sz="2600">
              <a:latin typeface="Montserrat Medium"/>
              <a:ea typeface="Montserrat Medium"/>
              <a:cs typeface="Montserrat Medium"/>
              <a:sym typeface="Montserrat Medium"/>
            </a:endParaRPr>
          </a:p>
        </p:txBody>
      </p:sp>
      <p:sp>
        <p:nvSpPr>
          <p:cNvPr id="250" name="Google Shape;250;p33"/>
          <p:cNvSpPr txBox="1"/>
          <p:nvPr/>
        </p:nvSpPr>
        <p:spPr>
          <a:xfrm>
            <a:off x="59450" y="4402725"/>
            <a:ext cx="8868300" cy="661800"/>
          </a:xfrm>
          <a:prstGeom prst="rect">
            <a:avLst/>
          </a:prstGeom>
          <a:solidFill>
            <a:srgbClr val="1155C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Takeaway: Our plan generates approximately </a:t>
            </a:r>
            <a:r>
              <a:rPr lang="en" sz="1700" b="1">
                <a:solidFill>
                  <a:srgbClr val="FFFFFF"/>
                </a:solidFill>
                <a:latin typeface="Montserrat"/>
                <a:ea typeface="Montserrat"/>
                <a:cs typeface="Montserrat"/>
                <a:sym typeface="Montserrat"/>
              </a:rPr>
              <a:t>$22M - $30M</a:t>
            </a:r>
            <a:r>
              <a:rPr lang="en">
                <a:solidFill>
                  <a:srgbClr val="FFFFFF"/>
                </a:solidFill>
                <a:latin typeface="Montserrat Medium"/>
                <a:ea typeface="Montserrat Medium"/>
                <a:cs typeface="Montserrat Medium"/>
                <a:sym typeface="Montserrat Medium"/>
              </a:rPr>
              <a:t>, which is greater than the annual bond payment of </a:t>
            </a:r>
            <a:r>
              <a:rPr lang="en" b="1">
                <a:solidFill>
                  <a:srgbClr val="FFFFFF"/>
                </a:solidFill>
                <a:latin typeface="Montserrat"/>
                <a:ea typeface="Montserrat"/>
                <a:cs typeface="Montserrat"/>
                <a:sym typeface="Montserrat"/>
              </a:rPr>
              <a:t>$22,108,109</a:t>
            </a:r>
            <a:r>
              <a:rPr lang="en">
                <a:solidFill>
                  <a:srgbClr val="FFFFFF"/>
                </a:solidFill>
                <a:latin typeface="Montserrat Medium"/>
                <a:ea typeface="Montserrat Medium"/>
                <a:cs typeface="Montserrat Medium"/>
                <a:sym typeface="Montserrat Medium"/>
              </a:rPr>
              <a:t>, with an initial public contribution of </a:t>
            </a:r>
            <a:r>
              <a:rPr lang="en" b="1">
                <a:solidFill>
                  <a:srgbClr val="FFFFFF"/>
                </a:solidFill>
                <a:latin typeface="Montserrat"/>
                <a:ea typeface="Montserrat"/>
                <a:cs typeface="Montserrat"/>
                <a:sym typeface="Montserrat"/>
              </a:rPr>
              <a:t>$400M</a:t>
            </a:r>
            <a:r>
              <a:rPr lang="en">
                <a:solidFill>
                  <a:srgbClr val="FFFFFF"/>
                </a:solidFill>
                <a:latin typeface="Montserrat Medium"/>
                <a:ea typeface="Montserrat Medium"/>
                <a:cs typeface="Montserrat Medium"/>
                <a:sym typeface="Montserrat Medium"/>
              </a:rPr>
              <a:t>. </a:t>
            </a:r>
            <a:endParaRPr>
              <a:solidFill>
                <a:srgbClr val="FFFFFF"/>
              </a:solidFill>
              <a:latin typeface="Montserrat Medium"/>
              <a:ea typeface="Montserrat Medium"/>
              <a:cs typeface="Montserrat Medium"/>
              <a:sym typeface="Montserrat Medium"/>
            </a:endParaRPr>
          </a:p>
        </p:txBody>
      </p:sp>
      <p:sp>
        <p:nvSpPr>
          <p:cNvPr id="251" name="Google Shape;251;p33"/>
          <p:cNvSpPr/>
          <p:nvPr/>
        </p:nvSpPr>
        <p:spPr>
          <a:xfrm>
            <a:off x="2645925" y="2655600"/>
            <a:ext cx="684899" cy="400199"/>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FF0000"/>
                </a:solidFill>
                <a:latin typeface="Arial"/>
              </a:rPr>
              <a:t>OR</a:t>
            </a:r>
          </a:p>
        </p:txBody>
      </p:sp>
      <p:sp>
        <p:nvSpPr>
          <p:cNvPr id="252" name="Google Shape;252;p33"/>
          <p:cNvSpPr/>
          <p:nvPr/>
        </p:nvSpPr>
        <p:spPr>
          <a:xfrm>
            <a:off x="5705513" y="2613725"/>
            <a:ext cx="684899" cy="400199"/>
          </a:xfrm>
          <a:prstGeom prst="rect">
            <a:avLst/>
          </a:prstGeom>
        </p:spPr>
        <p:txBody>
          <a:bodyPr>
            <a:prstTxWarp prst="textPlain">
              <a:avLst/>
            </a:prstTxWarp>
          </a:bodyPr>
          <a:lstStyle/>
          <a:p>
            <a:pPr lvl="0" algn="ctr"/>
            <a:r>
              <a:rPr b="0" i="0">
                <a:ln w="9525" cap="flat" cmpd="sng">
                  <a:solidFill>
                    <a:schemeClr val="dk2"/>
                  </a:solidFill>
                  <a:prstDash val="solid"/>
                  <a:round/>
                  <a:headEnd type="none" w="sm" len="sm"/>
                  <a:tailEnd type="none" w="sm" len="sm"/>
                </a:ln>
                <a:solidFill>
                  <a:srgbClr val="FF0000"/>
                </a:solidFill>
                <a:latin typeface="Arial"/>
              </a:rPr>
              <a:t>OR</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F9000"/>
        </a:solidFill>
        <a:effectLst/>
      </p:bgPr>
    </p:bg>
    <p:spTree>
      <p:nvGrpSpPr>
        <p:cNvPr id="1" name="Shape 256"/>
        <p:cNvGrpSpPr/>
        <p:nvPr/>
      </p:nvGrpSpPr>
      <p:grpSpPr>
        <a:xfrm>
          <a:off x="0" y="0"/>
          <a:ext cx="0" cy="0"/>
          <a:chOff x="0" y="0"/>
          <a:chExt cx="0" cy="0"/>
        </a:xfrm>
      </p:grpSpPr>
      <p:sp>
        <p:nvSpPr>
          <p:cNvPr id="257" name="Google Shape;257;p34"/>
          <p:cNvSpPr txBox="1">
            <a:spLocks noGrp="1"/>
          </p:cNvSpPr>
          <p:nvPr>
            <p:ph type="title"/>
          </p:nvPr>
        </p:nvSpPr>
        <p:spPr>
          <a:xfrm>
            <a:off x="1094425" y="18706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500"/>
              <a:t>Public Financing Plan- Option #2</a:t>
            </a:r>
            <a:endParaRPr sz="45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BF9000"/>
        </a:solidFill>
        <a:effectLst/>
      </p:bgPr>
    </p:bg>
    <p:spTree>
      <p:nvGrpSpPr>
        <p:cNvPr id="1" name="Shape 261"/>
        <p:cNvGrpSpPr/>
        <p:nvPr/>
      </p:nvGrpSpPr>
      <p:grpSpPr>
        <a:xfrm>
          <a:off x="0" y="0"/>
          <a:ext cx="0" cy="0"/>
          <a:chOff x="0" y="0"/>
          <a:chExt cx="0" cy="0"/>
        </a:xfrm>
      </p:grpSpPr>
      <p:sp>
        <p:nvSpPr>
          <p:cNvPr id="262" name="Google Shape;262;p3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Financing Ballpark near Raymond James</a:t>
            </a:r>
            <a:endParaRPr/>
          </a:p>
        </p:txBody>
      </p:sp>
      <p:sp>
        <p:nvSpPr>
          <p:cNvPr id="263" name="Google Shape;263;p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Clr>
                <a:srgbClr val="FFFFFF"/>
              </a:buClr>
              <a:buSzPts val="1500"/>
              <a:buChar char="➔"/>
            </a:pPr>
            <a:r>
              <a:rPr lang="en" sz="1500">
                <a:solidFill>
                  <a:srgbClr val="FFFFFF"/>
                </a:solidFill>
              </a:rPr>
              <a:t>Creation of a new TIF District that encompasses new ballpark site, Stadium Area, and MacFarlane Park (see picture below)</a:t>
            </a:r>
            <a:endParaRPr sz="1500">
              <a:solidFill>
                <a:srgbClr val="FFFFFF"/>
              </a:solidFill>
            </a:endParaRPr>
          </a:p>
          <a:p>
            <a:pPr marL="457200" lvl="0" indent="-323850" algn="l" rtl="0">
              <a:spcBef>
                <a:spcPts val="0"/>
              </a:spcBef>
              <a:spcAft>
                <a:spcPts val="0"/>
              </a:spcAft>
              <a:buClr>
                <a:srgbClr val="FFFFFF"/>
              </a:buClr>
              <a:buSzPts val="1500"/>
              <a:buChar char="➔"/>
            </a:pPr>
            <a:r>
              <a:rPr lang="en" sz="1500">
                <a:solidFill>
                  <a:srgbClr val="FFFFFF"/>
                </a:solidFill>
              </a:rPr>
              <a:t>Slightly larger area than Drew Park + Higher Taxable Assessment due to Ballpark District = </a:t>
            </a:r>
            <a:r>
              <a:rPr lang="en" sz="1500" b="1">
                <a:solidFill>
                  <a:srgbClr val="FFFFFF"/>
                </a:solidFill>
                <a:latin typeface="Montserrat"/>
                <a:ea typeface="Montserrat"/>
                <a:cs typeface="Montserrat"/>
                <a:sym typeface="Montserrat"/>
              </a:rPr>
              <a:t>Higher Expected TIF Revenue</a:t>
            </a:r>
            <a:endParaRPr sz="1500" b="1">
              <a:solidFill>
                <a:srgbClr val="FFFFFF"/>
              </a:solidFill>
              <a:latin typeface="Montserrat"/>
              <a:ea typeface="Montserrat"/>
              <a:cs typeface="Montserrat"/>
              <a:sym typeface="Montserrat"/>
            </a:endParaRPr>
          </a:p>
          <a:p>
            <a:pPr marL="457200" lvl="0" indent="-323850" algn="l" rtl="0">
              <a:spcBef>
                <a:spcPts val="0"/>
              </a:spcBef>
              <a:spcAft>
                <a:spcPts val="0"/>
              </a:spcAft>
              <a:buClr>
                <a:srgbClr val="FFFFFF"/>
              </a:buClr>
              <a:buSzPts val="1500"/>
              <a:buChar char="➔"/>
            </a:pPr>
            <a:r>
              <a:rPr lang="en" sz="1500">
                <a:solidFill>
                  <a:srgbClr val="FFFFFF"/>
                </a:solidFill>
              </a:rPr>
              <a:t>Estimated Annual TIF Revenue = </a:t>
            </a:r>
            <a:r>
              <a:rPr lang="en" sz="1500">
                <a:solidFill>
                  <a:srgbClr val="FFFFFF"/>
                </a:solidFill>
                <a:highlight>
                  <a:srgbClr val="6AA84F"/>
                </a:highlight>
              </a:rPr>
              <a:t>$8.5M-$14.5M*</a:t>
            </a:r>
            <a:endParaRPr sz="1500">
              <a:solidFill>
                <a:srgbClr val="FFFFFF"/>
              </a:solidFill>
              <a:highlight>
                <a:srgbClr val="6AA84F"/>
              </a:highlight>
            </a:endParaRPr>
          </a:p>
        </p:txBody>
      </p:sp>
      <p:sp>
        <p:nvSpPr>
          <p:cNvPr id="264" name="Google Shape;264;p35"/>
          <p:cNvSpPr txBox="1">
            <a:spLocks noGrp="1"/>
          </p:cNvSpPr>
          <p:nvPr>
            <p:ph type="body" idx="1"/>
          </p:nvPr>
        </p:nvSpPr>
        <p:spPr>
          <a:xfrm>
            <a:off x="381400" y="85975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solidFill>
                  <a:srgbClr val="FFFFFF"/>
                </a:solidFill>
              </a:rPr>
              <a:t>Property tax TIF Feasibility</a:t>
            </a:r>
            <a:endParaRPr>
              <a:solidFill>
                <a:srgbClr val="FFFFFF"/>
              </a:solidFill>
            </a:endParaRPr>
          </a:p>
        </p:txBody>
      </p:sp>
      <p:pic>
        <p:nvPicPr>
          <p:cNvPr id="265" name="Google Shape;265;p35"/>
          <p:cNvPicPr preferRelativeResize="0"/>
          <p:nvPr/>
        </p:nvPicPr>
        <p:blipFill>
          <a:blip r:embed="rId3">
            <a:alphaModFix/>
          </a:blip>
          <a:stretch>
            <a:fillRect/>
          </a:stretch>
        </p:blipFill>
        <p:spPr>
          <a:xfrm>
            <a:off x="3280475" y="2932500"/>
            <a:ext cx="2478000" cy="1861575"/>
          </a:xfrm>
          <a:prstGeom prst="rect">
            <a:avLst/>
          </a:prstGeom>
          <a:noFill/>
          <a:ln>
            <a:noFill/>
          </a:ln>
        </p:spPr>
      </p:pic>
      <p:pic>
        <p:nvPicPr>
          <p:cNvPr id="266" name="Google Shape;266;p35"/>
          <p:cNvPicPr preferRelativeResize="0"/>
          <p:nvPr/>
        </p:nvPicPr>
        <p:blipFill>
          <a:blip r:embed="rId4">
            <a:alphaModFix/>
          </a:blip>
          <a:stretch>
            <a:fillRect/>
          </a:stretch>
        </p:blipFill>
        <p:spPr>
          <a:xfrm>
            <a:off x="695050" y="2612325"/>
            <a:ext cx="1985326" cy="2435926"/>
          </a:xfrm>
          <a:prstGeom prst="rect">
            <a:avLst/>
          </a:prstGeom>
          <a:noFill/>
          <a:ln>
            <a:noFill/>
          </a:ln>
        </p:spPr>
      </p:pic>
      <p:pic>
        <p:nvPicPr>
          <p:cNvPr id="267" name="Google Shape;267;p35"/>
          <p:cNvPicPr preferRelativeResize="0"/>
          <p:nvPr/>
        </p:nvPicPr>
        <p:blipFill>
          <a:blip r:embed="rId5">
            <a:alphaModFix/>
          </a:blip>
          <a:stretch>
            <a:fillRect/>
          </a:stretch>
        </p:blipFill>
        <p:spPr>
          <a:xfrm>
            <a:off x="6295701" y="2763945"/>
            <a:ext cx="2477999" cy="213268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BF9000"/>
        </a:solidFill>
        <a:effectLst/>
      </p:bgPr>
    </p:bg>
    <p:spTree>
      <p:nvGrpSpPr>
        <p:cNvPr id="1" name="Shape 271"/>
        <p:cNvGrpSpPr/>
        <p:nvPr/>
      </p:nvGrpSpPr>
      <p:grpSpPr>
        <a:xfrm>
          <a:off x="0" y="0"/>
          <a:ext cx="0" cy="0"/>
          <a:chOff x="0" y="0"/>
          <a:chExt cx="0" cy="0"/>
        </a:xfrm>
      </p:grpSpPr>
      <p:sp>
        <p:nvSpPr>
          <p:cNvPr id="272" name="Google Shape;272;p3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Financing Ballpark near Raymond James</a:t>
            </a:r>
            <a:endParaRPr/>
          </a:p>
        </p:txBody>
      </p:sp>
      <p:sp>
        <p:nvSpPr>
          <p:cNvPr id="273" name="Google Shape;273;p36"/>
          <p:cNvSpPr txBox="1">
            <a:spLocks noGrp="1"/>
          </p:cNvSpPr>
          <p:nvPr>
            <p:ph type="body" idx="1"/>
          </p:nvPr>
        </p:nvSpPr>
        <p:spPr>
          <a:xfrm>
            <a:off x="272000" y="1432450"/>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rgbClr val="FFFFFF"/>
              </a:buClr>
              <a:buSzPts val="1800"/>
              <a:buChar char="➔"/>
            </a:pPr>
            <a:r>
              <a:rPr lang="en">
                <a:solidFill>
                  <a:srgbClr val="FFFFFF"/>
                </a:solidFill>
              </a:rPr>
              <a:t>70 acres</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Residential</a:t>
            </a:r>
            <a:endParaRPr>
              <a:solidFill>
                <a:srgbClr val="FFFFFF"/>
              </a:solidFill>
            </a:endParaRPr>
          </a:p>
          <a:p>
            <a:pPr marL="914400" lvl="1" indent="-317500" algn="l" rtl="0">
              <a:spcBef>
                <a:spcPts val="0"/>
              </a:spcBef>
              <a:spcAft>
                <a:spcPts val="0"/>
              </a:spcAft>
              <a:buClr>
                <a:srgbClr val="FFFFFF"/>
              </a:buClr>
              <a:buSzPts val="1400"/>
              <a:buChar char="◆"/>
            </a:pPr>
            <a:r>
              <a:rPr lang="en">
                <a:solidFill>
                  <a:srgbClr val="FFFFFF"/>
                </a:solidFill>
              </a:rPr>
              <a:t>4,000 new residences (based on Water St, Development)</a:t>
            </a:r>
            <a:endParaRPr>
              <a:solidFill>
                <a:srgbClr val="FFFFFF"/>
              </a:solidFill>
            </a:endParaRPr>
          </a:p>
          <a:p>
            <a:pPr marL="914400" lvl="1" indent="-317500" algn="l" rtl="0">
              <a:spcBef>
                <a:spcPts val="0"/>
              </a:spcBef>
              <a:spcAft>
                <a:spcPts val="0"/>
              </a:spcAft>
              <a:buClr>
                <a:srgbClr val="FFFFFF"/>
              </a:buClr>
              <a:buSzPts val="1400"/>
              <a:buChar char="◆"/>
            </a:pPr>
            <a:r>
              <a:rPr lang="en">
                <a:solidFill>
                  <a:srgbClr val="FFFFFF"/>
                </a:solidFill>
              </a:rPr>
              <a:t>Condos, Townhomes, Apartment complexes, BMR housing</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Commercial/Retail</a:t>
            </a:r>
            <a:endParaRPr>
              <a:solidFill>
                <a:srgbClr val="FFFFFF"/>
              </a:solidFill>
            </a:endParaRPr>
          </a:p>
          <a:p>
            <a:pPr marL="914400" lvl="1" indent="-317500" algn="l" rtl="0">
              <a:spcBef>
                <a:spcPts val="0"/>
              </a:spcBef>
              <a:spcAft>
                <a:spcPts val="0"/>
              </a:spcAft>
              <a:buClr>
                <a:srgbClr val="FFFFFF"/>
              </a:buClr>
              <a:buSzPts val="1400"/>
              <a:buChar char="◆"/>
            </a:pPr>
            <a:r>
              <a:rPr lang="en">
                <a:solidFill>
                  <a:srgbClr val="FFFFFF"/>
                </a:solidFill>
              </a:rPr>
              <a:t>Area that competes for local residents disposable income</a:t>
            </a:r>
            <a:endParaRPr>
              <a:solidFill>
                <a:srgbClr val="FFFFFF"/>
              </a:solidFill>
            </a:endParaRPr>
          </a:p>
        </p:txBody>
      </p:sp>
      <p:sp>
        <p:nvSpPr>
          <p:cNvPr id="274" name="Google Shape;274;p36"/>
          <p:cNvSpPr txBox="1">
            <a:spLocks noGrp="1"/>
          </p:cNvSpPr>
          <p:nvPr>
            <p:ph type="body" idx="1"/>
          </p:nvPr>
        </p:nvSpPr>
        <p:spPr>
          <a:xfrm>
            <a:off x="381400" y="859750"/>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solidFill>
                  <a:srgbClr val="FFFFFF"/>
                </a:solidFill>
              </a:rPr>
              <a:t>Proposed TIF District and Development</a:t>
            </a:r>
            <a:endParaRPr>
              <a:solidFill>
                <a:srgbClr val="FFFFFF"/>
              </a:solidFill>
            </a:endParaRPr>
          </a:p>
        </p:txBody>
      </p:sp>
      <p:pic>
        <p:nvPicPr>
          <p:cNvPr id="275" name="Google Shape;275;p36"/>
          <p:cNvPicPr preferRelativeResize="0"/>
          <p:nvPr/>
        </p:nvPicPr>
        <p:blipFill>
          <a:blip r:embed="rId3">
            <a:alphaModFix/>
          </a:blip>
          <a:stretch>
            <a:fillRect/>
          </a:stretch>
        </p:blipFill>
        <p:spPr>
          <a:xfrm>
            <a:off x="7180874" y="787550"/>
            <a:ext cx="1881906" cy="4278176"/>
          </a:xfrm>
          <a:prstGeom prst="rect">
            <a:avLst/>
          </a:prstGeom>
          <a:noFill/>
          <a:ln>
            <a:noFill/>
          </a:ln>
        </p:spPr>
      </p:pic>
      <p:sp>
        <p:nvSpPr>
          <p:cNvPr id="276" name="Google Shape;276;p36"/>
          <p:cNvSpPr txBox="1"/>
          <p:nvPr/>
        </p:nvSpPr>
        <p:spPr>
          <a:xfrm>
            <a:off x="7612075" y="2524125"/>
            <a:ext cx="1111200" cy="24528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Montserrat Medium"/>
              <a:ea typeface="Montserrat Medium"/>
              <a:cs typeface="Montserrat Medium"/>
              <a:sym typeface="Montserrat Medium"/>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37"/>
          <p:cNvPicPr preferRelativeResize="0"/>
          <p:nvPr/>
        </p:nvPicPr>
        <p:blipFill>
          <a:blip r:embed="rId3">
            <a:alphaModFix amt="30000"/>
          </a:blip>
          <a:stretch>
            <a:fillRect/>
          </a:stretch>
        </p:blipFill>
        <p:spPr>
          <a:xfrm>
            <a:off x="38100" y="0"/>
            <a:ext cx="9067800" cy="5143500"/>
          </a:xfrm>
          <a:prstGeom prst="rect">
            <a:avLst/>
          </a:prstGeom>
          <a:noFill/>
          <a:ln>
            <a:noFill/>
          </a:ln>
        </p:spPr>
      </p:pic>
      <p:sp>
        <p:nvSpPr>
          <p:cNvPr id="282" name="Google Shape;282;p37"/>
          <p:cNvSpPr txBox="1"/>
          <p:nvPr/>
        </p:nvSpPr>
        <p:spPr>
          <a:xfrm rot="142">
            <a:off x="218200" y="1220900"/>
            <a:ext cx="7259400" cy="3263100"/>
          </a:xfrm>
          <a:prstGeom prst="rect">
            <a:avLst/>
          </a:prstGeom>
          <a:solidFill>
            <a:srgbClr val="6FA8D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rgbClr val="FFFFFF"/>
                </a:solidFill>
                <a:latin typeface="Montserrat Medium"/>
                <a:ea typeface="Montserrat Medium"/>
                <a:cs typeface="Montserrat Medium"/>
                <a:sym typeface="Montserrat Medium"/>
              </a:rPr>
              <a:t>Based on the Rays desire to build in Ybor City we feel most confident with:</a:t>
            </a:r>
            <a:endParaRPr sz="2000">
              <a:solidFill>
                <a:srgbClr val="FFFFFF"/>
              </a:solidFill>
              <a:latin typeface="Montserrat Medium"/>
              <a:ea typeface="Montserrat Medium"/>
              <a:cs typeface="Montserrat Medium"/>
              <a:sym typeface="Montserrat Medium"/>
            </a:endParaRPr>
          </a:p>
          <a:p>
            <a:pPr marL="0" lvl="0" indent="0" algn="l" rtl="0">
              <a:spcBef>
                <a:spcPts val="0"/>
              </a:spcBef>
              <a:spcAft>
                <a:spcPts val="0"/>
              </a:spcAft>
              <a:buNone/>
            </a:pPr>
            <a:endParaRPr sz="2000">
              <a:solidFill>
                <a:srgbClr val="FFFFFF"/>
              </a:solidFill>
              <a:latin typeface="Montserrat Medium"/>
              <a:ea typeface="Montserrat Medium"/>
              <a:cs typeface="Montserrat Medium"/>
              <a:sym typeface="Montserrat Medium"/>
            </a:endParaRPr>
          </a:p>
          <a:p>
            <a:pPr marL="457200" lvl="0" indent="-355600" algn="l" rtl="0">
              <a:spcBef>
                <a:spcPts val="0"/>
              </a:spcBef>
              <a:spcAft>
                <a:spcPts val="0"/>
              </a:spcAft>
              <a:buClr>
                <a:srgbClr val="FFFFFF"/>
              </a:buClr>
              <a:buSzPts val="2000"/>
              <a:buAutoNum type="arabicPeriod"/>
            </a:pPr>
            <a:r>
              <a:rPr lang="en" sz="2000">
                <a:solidFill>
                  <a:srgbClr val="FFFFFF"/>
                </a:solidFill>
                <a:latin typeface="Montserrat Medium"/>
                <a:ea typeface="Montserrat Medium"/>
                <a:cs typeface="Montserrat Medium"/>
                <a:sym typeface="Montserrat Medium"/>
              </a:rPr>
              <a:t>Hillsborough County counter offering to cover </a:t>
            </a:r>
            <a:r>
              <a:rPr lang="en" sz="2000" b="1">
                <a:solidFill>
                  <a:srgbClr val="FFFFFF"/>
                </a:solidFill>
                <a:latin typeface="Montserrat"/>
                <a:ea typeface="Montserrat"/>
                <a:cs typeface="Montserrat"/>
                <a:sym typeface="Montserrat"/>
              </a:rPr>
              <a:t>$400M </a:t>
            </a:r>
            <a:r>
              <a:rPr lang="en" sz="2000">
                <a:solidFill>
                  <a:srgbClr val="FFFFFF"/>
                </a:solidFill>
                <a:latin typeface="Montserrat Medium"/>
                <a:ea typeface="Montserrat Medium"/>
                <a:cs typeface="Montserrat Medium"/>
                <a:sym typeface="Montserrat Medium"/>
              </a:rPr>
              <a:t>of the proposed stadium</a:t>
            </a:r>
            <a:endParaRPr sz="2000">
              <a:solidFill>
                <a:srgbClr val="FFFFFF"/>
              </a:solidFill>
              <a:latin typeface="Montserrat Medium"/>
              <a:ea typeface="Montserrat Medium"/>
              <a:cs typeface="Montserrat Medium"/>
              <a:sym typeface="Montserrat Medium"/>
            </a:endParaRPr>
          </a:p>
          <a:p>
            <a:pPr marL="457200" lvl="0" indent="-355600" algn="l" rtl="0">
              <a:spcBef>
                <a:spcPts val="0"/>
              </a:spcBef>
              <a:spcAft>
                <a:spcPts val="0"/>
              </a:spcAft>
              <a:buClr>
                <a:srgbClr val="FFFFFF"/>
              </a:buClr>
              <a:buSzPts val="2000"/>
              <a:buFont typeface="Montserrat Medium"/>
              <a:buAutoNum type="arabicPeriod"/>
            </a:pPr>
            <a:r>
              <a:rPr lang="en" sz="2000">
                <a:solidFill>
                  <a:srgbClr val="FFFFFF"/>
                </a:solidFill>
                <a:latin typeface="Montserrat Medium"/>
                <a:ea typeface="Montserrat Medium"/>
                <a:cs typeface="Montserrat Medium"/>
                <a:sym typeface="Montserrat Medium"/>
              </a:rPr>
              <a:t>The bond repayment will consist of revenues from:</a:t>
            </a:r>
            <a:endParaRPr sz="2000">
              <a:solidFill>
                <a:srgbClr val="FFFFFF"/>
              </a:solidFill>
              <a:latin typeface="Montserrat Medium"/>
              <a:ea typeface="Montserrat Medium"/>
              <a:cs typeface="Montserrat Medium"/>
              <a:sym typeface="Montserrat Medium"/>
            </a:endParaRPr>
          </a:p>
          <a:p>
            <a:pPr marL="914400" lvl="1" indent="-355600" algn="l" rtl="0">
              <a:spcBef>
                <a:spcPts val="0"/>
              </a:spcBef>
              <a:spcAft>
                <a:spcPts val="0"/>
              </a:spcAft>
              <a:buClr>
                <a:srgbClr val="FFFFFF"/>
              </a:buClr>
              <a:buSzPts val="2000"/>
              <a:buFont typeface="Montserrat Medium"/>
              <a:buAutoNum type="alphaLcPeriod"/>
            </a:pPr>
            <a:r>
              <a:rPr lang="en" sz="2000">
                <a:solidFill>
                  <a:srgbClr val="FFFFFF"/>
                </a:solidFill>
                <a:latin typeface="Montserrat Medium"/>
                <a:ea typeface="Montserrat Medium"/>
                <a:cs typeface="Montserrat Medium"/>
                <a:sym typeface="Montserrat Medium"/>
              </a:rPr>
              <a:t>Sales TIF District OR Sales tax increase</a:t>
            </a:r>
            <a:endParaRPr sz="2000">
              <a:solidFill>
                <a:srgbClr val="FFFFFF"/>
              </a:solidFill>
              <a:latin typeface="Montserrat Medium"/>
              <a:ea typeface="Montserrat Medium"/>
              <a:cs typeface="Montserrat Medium"/>
              <a:sym typeface="Montserrat Medium"/>
            </a:endParaRPr>
          </a:p>
          <a:p>
            <a:pPr marL="914400" lvl="1" indent="-355600" algn="l" rtl="0">
              <a:spcBef>
                <a:spcPts val="0"/>
              </a:spcBef>
              <a:spcAft>
                <a:spcPts val="0"/>
              </a:spcAft>
              <a:buClr>
                <a:srgbClr val="FFFFFF"/>
              </a:buClr>
              <a:buSzPts val="2000"/>
              <a:buFont typeface="Montserrat Medium"/>
              <a:buAutoNum type="alphaLcPeriod"/>
            </a:pPr>
            <a:r>
              <a:rPr lang="en" sz="2000">
                <a:solidFill>
                  <a:srgbClr val="FFFFFF"/>
                </a:solidFill>
                <a:latin typeface="Montserrat Medium"/>
                <a:ea typeface="Montserrat Medium"/>
                <a:cs typeface="Montserrat Medium"/>
                <a:sym typeface="Montserrat Medium"/>
              </a:rPr>
              <a:t>Tourism Taxes from Pinellas/Hillsborough</a:t>
            </a:r>
            <a:endParaRPr sz="2000">
              <a:solidFill>
                <a:srgbClr val="FFFFFF"/>
              </a:solidFill>
              <a:latin typeface="Montserrat Medium"/>
              <a:ea typeface="Montserrat Medium"/>
              <a:cs typeface="Montserrat Medium"/>
              <a:sym typeface="Montserrat Medium"/>
            </a:endParaRPr>
          </a:p>
          <a:p>
            <a:pPr marL="457200" lvl="0" indent="-355600" algn="l" rtl="0">
              <a:spcBef>
                <a:spcPts val="0"/>
              </a:spcBef>
              <a:spcAft>
                <a:spcPts val="0"/>
              </a:spcAft>
              <a:buClr>
                <a:srgbClr val="FFFFFF"/>
              </a:buClr>
              <a:buSzPts val="2000"/>
              <a:buFont typeface="Montserrat Medium"/>
              <a:buAutoNum type="arabicPeriod"/>
            </a:pPr>
            <a:r>
              <a:rPr lang="en" sz="2000">
                <a:solidFill>
                  <a:srgbClr val="FFFFFF"/>
                </a:solidFill>
                <a:latin typeface="Montserrat Medium"/>
                <a:ea typeface="Montserrat Medium"/>
                <a:cs typeface="Montserrat Medium"/>
                <a:sym typeface="Montserrat Medium"/>
              </a:rPr>
              <a:t>Private Investment through Opportunity Zone</a:t>
            </a:r>
            <a:endParaRPr sz="2000">
              <a:solidFill>
                <a:srgbClr val="FFFFFF"/>
              </a:solidFill>
              <a:latin typeface="Montserrat Medium"/>
              <a:ea typeface="Montserrat Medium"/>
              <a:cs typeface="Montserrat Medium"/>
              <a:sym typeface="Montserrat Medium"/>
            </a:endParaRPr>
          </a:p>
          <a:p>
            <a:pPr marL="0" lvl="0" indent="0" algn="l" rtl="0">
              <a:spcBef>
                <a:spcPts val="0"/>
              </a:spcBef>
              <a:spcAft>
                <a:spcPts val="0"/>
              </a:spcAft>
              <a:buNone/>
            </a:pPr>
            <a:endParaRPr sz="2000">
              <a:solidFill>
                <a:srgbClr val="FFFFFF"/>
              </a:solidFill>
              <a:latin typeface="Montserrat Medium"/>
              <a:ea typeface="Montserrat Medium"/>
              <a:cs typeface="Montserrat Medium"/>
              <a:sym typeface="Montserrat Medium"/>
            </a:endParaRPr>
          </a:p>
        </p:txBody>
      </p:sp>
      <p:sp>
        <p:nvSpPr>
          <p:cNvPr id="283" name="Google Shape;283;p37"/>
          <p:cNvSpPr txBox="1"/>
          <p:nvPr/>
        </p:nvSpPr>
        <p:spPr>
          <a:xfrm>
            <a:off x="119075" y="158750"/>
            <a:ext cx="70962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solidFill>
                  <a:srgbClr val="FFFFFF"/>
                </a:solidFill>
                <a:latin typeface="Montserrat Medium"/>
                <a:ea typeface="Montserrat Medium"/>
                <a:cs typeface="Montserrat Medium"/>
                <a:sym typeface="Montserrat Medium"/>
              </a:rPr>
              <a:t>Conclusion: What is the best plan of action for Hillsborough County in regards to financing the new Rays Ballpark?</a:t>
            </a:r>
            <a:endParaRPr sz="1900">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Question#2</a:t>
            </a:r>
            <a:endParaRPr/>
          </a:p>
        </p:txBody>
      </p:sp>
      <p:sp>
        <p:nvSpPr>
          <p:cNvPr id="289" name="Google Shape;289;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Thinking back to Question 1 and the formation of a public/private partnership to build a new ballpark for the Rays, what factors, theories, or principles would you offer to justify the use of taxpayers’ money to pay for half of the cost of a ballpark?</a:t>
            </a:r>
            <a:endParaRPr/>
          </a:p>
          <a:p>
            <a:pPr marL="0" lvl="0" indent="0" algn="l" rtl="0">
              <a:spcBef>
                <a:spcPts val="1200"/>
              </a:spcBef>
              <a:spcAft>
                <a:spcPts val="1200"/>
              </a:spcAft>
              <a:buNone/>
            </a:pPr>
            <a:r>
              <a:rPr lang="en"/>
              <a:t>Base your response to this question to the financing plan you suggested for the repayment of the bonds sold by the public sector to pay for half of the new venue.</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9"/>
          <p:cNvSpPr txBox="1">
            <a:spLocks noGrp="1"/>
          </p:cNvSpPr>
          <p:nvPr>
            <p:ph type="title"/>
          </p:nvPr>
        </p:nvSpPr>
        <p:spPr>
          <a:xfrm>
            <a:off x="-50" y="0"/>
            <a:ext cx="4572000" cy="7557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Expected Benefits of Public Financing of Sports Facilities</a:t>
            </a:r>
            <a:endParaRPr/>
          </a:p>
        </p:txBody>
      </p:sp>
      <p:sp>
        <p:nvSpPr>
          <p:cNvPr id="295" name="Google Shape;295;p39"/>
          <p:cNvSpPr txBox="1">
            <a:spLocks noGrp="1"/>
          </p:cNvSpPr>
          <p:nvPr>
            <p:ph type="body" idx="1"/>
          </p:nvPr>
        </p:nvSpPr>
        <p:spPr>
          <a:xfrm>
            <a:off x="0" y="765575"/>
            <a:ext cx="4572000" cy="4377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Though we proposed a Sales Tax TIF for our Ybor City build (Hillsborough County), the area can also expect Property Value Increases that are part of the benefit of the proximity of the new stadium.</a:t>
            </a:r>
            <a:endParaRPr sz="1600"/>
          </a:p>
          <a:p>
            <a:pPr marL="0" lvl="0" indent="0" algn="l" rtl="0">
              <a:spcBef>
                <a:spcPts val="1200"/>
              </a:spcBef>
              <a:spcAft>
                <a:spcPts val="0"/>
              </a:spcAft>
              <a:buNone/>
            </a:pPr>
            <a:r>
              <a:rPr lang="en" sz="1600"/>
              <a:t>Increases in Property Value accrue to the area property owners</a:t>
            </a:r>
            <a:endParaRPr sz="1600"/>
          </a:p>
          <a:p>
            <a:pPr marL="0" lvl="0" indent="0" algn="l" rtl="0">
              <a:spcBef>
                <a:spcPts val="1200"/>
              </a:spcBef>
              <a:spcAft>
                <a:spcPts val="0"/>
              </a:spcAft>
              <a:buNone/>
            </a:pPr>
            <a:r>
              <a:rPr lang="en" sz="1600"/>
              <a:t>The property value increase also increases the calculation basis for the two Property TIFs currently in place.  </a:t>
            </a:r>
            <a:endParaRPr sz="1600"/>
          </a:p>
          <a:p>
            <a:pPr marL="457200" lvl="0" indent="0" algn="l" rtl="0">
              <a:spcBef>
                <a:spcPts val="1200"/>
              </a:spcBef>
              <a:spcAft>
                <a:spcPts val="1200"/>
              </a:spcAft>
              <a:buNone/>
            </a:pPr>
            <a:r>
              <a:rPr lang="en" sz="1600"/>
              <a:t>This can help the city to repay their obligations and place them in a better future financial position </a:t>
            </a:r>
            <a:endParaRPr sz="1600"/>
          </a:p>
        </p:txBody>
      </p:sp>
      <p:pic>
        <p:nvPicPr>
          <p:cNvPr id="296" name="Google Shape;296;p39"/>
          <p:cNvPicPr preferRelativeResize="0"/>
          <p:nvPr/>
        </p:nvPicPr>
        <p:blipFill>
          <a:blip r:embed="rId3">
            <a:alphaModFix/>
          </a:blip>
          <a:stretch>
            <a:fillRect/>
          </a:stretch>
        </p:blipFill>
        <p:spPr>
          <a:xfrm>
            <a:off x="4572000" y="765475"/>
            <a:ext cx="4572000" cy="3800550"/>
          </a:xfrm>
          <a:prstGeom prst="rect">
            <a:avLst/>
          </a:prstGeom>
          <a:noFill/>
          <a:ln>
            <a:noFill/>
          </a:ln>
        </p:spPr>
      </p:pic>
      <p:sp>
        <p:nvSpPr>
          <p:cNvPr id="297" name="Google Shape;297;p39"/>
          <p:cNvSpPr txBox="1"/>
          <p:nvPr/>
        </p:nvSpPr>
        <p:spPr>
          <a:xfrm>
            <a:off x="4572000" y="4619750"/>
            <a:ext cx="45720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200">
                <a:solidFill>
                  <a:schemeClr val="lt2"/>
                </a:solidFill>
                <a:latin typeface="Montserrat Medium"/>
                <a:ea typeface="Montserrat Medium"/>
                <a:cs typeface="Montserrat Medium"/>
                <a:sym typeface="Montserrat Medium"/>
              </a:rPr>
              <a:t>Rosentraub, Mark S.International Journal of Sport Finance Vol. 1, Iss. 4,  (November 2006): p. 218</a:t>
            </a:r>
            <a:endParaRPr sz="1200">
              <a:solidFill>
                <a:schemeClr val="lt2"/>
              </a:solidFill>
              <a:latin typeface="Montserrat Medium"/>
              <a:ea typeface="Montserrat Medium"/>
              <a:cs typeface="Montserrat Medium"/>
              <a:sym typeface="Montserrat Medium"/>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0"/>
          <p:cNvSpPr txBox="1">
            <a:spLocks noGrp="1"/>
          </p:cNvSpPr>
          <p:nvPr>
            <p:ph type="title"/>
          </p:nvPr>
        </p:nvSpPr>
        <p:spPr>
          <a:xfrm>
            <a:off x="311700" y="1630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Expected Benefits:</a:t>
            </a:r>
            <a:endParaRPr/>
          </a:p>
          <a:p>
            <a:pPr marL="0" lvl="0" indent="0" algn="l" rtl="0">
              <a:spcBef>
                <a:spcPts val="0"/>
              </a:spcBef>
              <a:spcAft>
                <a:spcPts val="0"/>
              </a:spcAft>
              <a:buNone/>
            </a:pPr>
            <a:r>
              <a:rPr lang="en"/>
              <a:t>Property Value Increases (cont.)</a:t>
            </a:r>
            <a:endParaRPr/>
          </a:p>
        </p:txBody>
      </p:sp>
      <p:sp>
        <p:nvSpPr>
          <p:cNvPr id="303" name="Google Shape;303;p40"/>
          <p:cNvSpPr txBox="1">
            <a:spLocks noGrp="1"/>
          </p:cNvSpPr>
          <p:nvPr>
            <p:ph type="body" idx="1"/>
          </p:nvPr>
        </p:nvSpPr>
        <p:spPr>
          <a:xfrm>
            <a:off x="0" y="1152475"/>
            <a:ext cx="9144000" cy="39372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a:t>Theory: Investment in stadiums by the populace can be justified by tangible future returns in the form of improved land values </a:t>
            </a:r>
            <a:endParaRPr/>
          </a:p>
          <a:p>
            <a:pPr marL="0" lvl="0" indent="0" algn="l" rtl="0">
              <a:spcBef>
                <a:spcPts val="1200"/>
              </a:spcBef>
              <a:spcAft>
                <a:spcPts val="0"/>
              </a:spcAft>
              <a:buNone/>
            </a:pPr>
            <a:r>
              <a:rPr lang="en"/>
              <a:t>2007 study by Ahlfeldt and Maennig based in Berlin, Germany, found that sports arenas have significant positive impacts on land value within a radius of about 3,000 meters (almost 2 miles)</a:t>
            </a:r>
            <a:endParaRPr/>
          </a:p>
          <a:p>
            <a:pPr marL="457200" lvl="0" indent="0" algn="l" rtl="0">
              <a:spcBef>
                <a:spcPts val="1200"/>
              </a:spcBef>
              <a:spcAft>
                <a:spcPts val="0"/>
              </a:spcAft>
              <a:buNone/>
            </a:pPr>
            <a:r>
              <a:rPr lang="en"/>
              <a:t>Impact depends on how authorities handle negative externalities (complications) such as emerging traffic congestion and crowds</a:t>
            </a:r>
            <a:endParaRPr/>
          </a:p>
          <a:p>
            <a:pPr marL="457200" lvl="0" indent="0" algn="l" rtl="0">
              <a:spcBef>
                <a:spcPts val="1200"/>
              </a:spcBef>
              <a:spcAft>
                <a:spcPts val="0"/>
              </a:spcAft>
              <a:buNone/>
            </a:pPr>
            <a:r>
              <a:rPr lang="en"/>
              <a:t>Authors note that structures that increase neighborhood desirability can help to justify the relatively large investments</a:t>
            </a:r>
            <a:endParaRPr/>
          </a:p>
          <a:p>
            <a:pPr marL="457200" lvl="0" indent="0" algn="l" rtl="0">
              <a:spcBef>
                <a:spcPts val="1200"/>
              </a:spcBef>
              <a:spcAft>
                <a:spcPts val="0"/>
              </a:spcAft>
              <a:buNone/>
            </a:pPr>
            <a:r>
              <a:rPr lang="en"/>
              <a:t>Impact at the neighborhood scale suggests motivation for creation of sports districts</a:t>
            </a:r>
            <a:endParaRPr/>
          </a:p>
          <a:p>
            <a:pPr marL="0" lvl="0" indent="0" algn="l" rtl="0">
              <a:spcBef>
                <a:spcPts val="1200"/>
              </a:spcBef>
              <a:spcAft>
                <a:spcPts val="120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1"/>
          <p:cNvSpPr txBox="1">
            <a:spLocks noGrp="1"/>
          </p:cNvSpPr>
          <p:nvPr>
            <p:ph type="title"/>
          </p:nvPr>
        </p:nvSpPr>
        <p:spPr>
          <a:xfrm>
            <a:off x="0" y="-134275"/>
            <a:ext cx="9144000" cy="658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Intangible Benefits:</a:t>
            </a:r>
            <a:endParaRPr/>
          </a:p>
          <a:p>
            <a:pPr marL="0" lvl="0" indent="0" algn="l" rtl="0">
              <a:spcBef>
                <a:spcPts val="0"/>
              </a:spcBef>
              <a:spcAft>
                <a:spcPts val="0"/>
              </a:spcAft>
              <a:buNone/>
            </a:pPr>
            <a:r>
              <a:rPr lang="en"/>
              <a:t>Rents, Quality of Life, Local Amenity, Advertising</a:t>
            </a:r>
            <a:endParaRPr/>
          </a:p>
        </p:txBody>
      </p:sp>
      <p:sp>
        <p:nvSpPr>
          <p:cNvPr id="309" name="Google Shape;309;p41"/>
          <p:cNvSpPr txBox="1">
            <a:spLocks noGrp="1"/>
          </p:cNvSpPr>
          <p:nvPr>
            <p:ph type="body" idx="1"/>
          </p:nvPr>
        </p:nvSpPr>
        <p:spPr>
          <a:xfrm>
            <a:off x="0" y="658050"/>
            <a:ext cx="9144000" cy="4485300"/>
          </a:xfrm>
          <a:prstGeom prst="rect">
            <a:avLst/>
          </a:prstGeom>
        </p:spPr>
        <p:txBody>
          <a:bodyPr spcFirstLastPara="1" wrap="square" lIns="91425" tIns="91425" rIns="91425" bIns="91425" anchor="t" anchorCtr="0">
            <a:normAutofit fontScale="62500" lnSpcReduction="10000"/>
          </a:bodyPr>
          <a:lstStyle/>
          <a:p>
            <a:pPr marL="0" lvl="0" indent="0" algn="l" rtl="0">
              <a:spcBef>
                <a:spcPts val="0"/>
              </a:spcBef>
              <a:spcAft>
                <a:spcPts val="0"/>
              </a:spcAft>
              <a:buNone/>
            </a:pPr>
            <a:r>
              <a:rPr lang="en" sz="2102"/>
              <a:t>2015 study by Agha and Coates used Hedonic rent equations to determine the extent to which a </a:t>
            </a:r>
            <a:r>
              <a:rPr lang="en" sz="2102" b="1">
                <a:latin typeface="Montserrat"/>
                <a:ea typeface="Montserrat"/>
                <a:cs typeface="Montserrat"/>
                <a:sym typeface="Montserrat"/>
              </a:rPr>
              <a:t>team adds to local quality of life</a:t>
            </a:r>
            <a:endParaRPr sz="2102" b="1">
              <a:latin typeface="Montserrat"/>
              <a:ea typeface="Montserrat"/>
              <a:cs typeface="Montserrat"/>
              <a:sym typeface="Montserrat"/>
            </a:endParaRPr>
          </a:p>
          <a:p>
            <a:pPr marL="457200" lvl="0" indent="0" algn="l" rtl="0">
              <a:spcBef>
                <a:spcPts val="1200"/>
              </a:spcBef>
              <a:spcAft>
                <a:spcPts val="0"/>
              </a:spcAft>
              <a:buNone/>
            </a:pPr>
            <a:r>
              <a:rPr lang="en" sz="1960"/>
              <a:t>Teams induce greater demand for living space in the community resulting in </a:t>
            </a:r>
            <a:r>
              <a:rPr lang="en" sz="1960" b="1">
                <a:latin typeface="Montserrat"/>
                <a:ea typeface="Montserrat"/>
                <a:cs typeface="Montserrat"/>
                <a:sym typeface="Montserrat"/>
              </a:rPr>
              <a:t>higher rents.</a:t>
            </a:r>
            <a:endParaRPr sz="1960" b="1">
              <a:latin typeface="Montserrat"/>
              <a:ea typeface="Montserrat"/>
              <a:cs typeface="Montserrat"/>
              <a:sym typeface="Montserrat"/>
            </a:endParaRPr>
          </a:p>
          <a:p>
            <a:pPr marL="0" lvl="0" indent="457200" algn="l" rtl="0">
              <a:spcBef>
                <a:spcPts val="1200"/>
              </a:spcBef>
              <a:spcAft>
                <a:spcPts val="0"/>
              </a:spcAft>
              <a:buNone/>
            </a:pPr>
            <a:r>
              <a:rPr lang="en" sz="1960"/>
              <a:t>Professional sports teams viewed as a </a:t>
            </a:r>
            <a:r>
              <a:rPr lang="en" sz="1960" b="1">
                <a:latin typeface="Montserrat"/>
                <a:ea typeface="Montserrat"/>
                <a:cs typeface="Montserrat"/>
                <a:sym typeface="Montserrat"/>
              </a:rPr>
              <a:t>local amenity</a:t>
            </a:r>
            <a:endParaRPr sz="1960" b="1">
              <a:latin typeface="Montserrat"/>
              <a:ea typeface="Montserrat"/>
              <a:cs typeface="Montserrat"/>
              <a:sym typeface="Montserrat"/>
            </a:endParaRPr>
          </a:p>
          <a:p>
            <a:pPr marL="0" lvl="0" indent="457200" algn="l" rtl="0">
              <a:spcBef>
                <a:spcPts val="1200"/>
              </a:spcBef>
              <a:spcAft>
                <a:spcPts val="0"/>
              </a:spcAft>
              <a:buNone/>
            </a:pPr>
            <a:r>
              <a:rPr lang="en" sz="1960"/>
              <a:t>Team becomes </a:t>
            </a:r>
            <a:r>
              <a:rPr lang="en" sz="1960" b="1">
                <a:latin typeface="Montserrat"/>
                <a:ea typeface="Montserrat"/>
                <a:cs typeface="Montserrat"/>
                <a:sym typeface="Montserrat"/>
              </a:rPr>
              <a:t>free advertising</a:t>
            </a:r>
            <a:r>
              <a:rPr lang="en" sz="1960"/>
              <a:t> for city</a:t>
            </a:r>
            <a:endParaRPr sz="1960"/>
          </a:p>
          <a:p>
            <a:pPr marL="0" lvl="0" indent="0" algn="l" rtl="0">
              <a:spcBef>
                <a:spcPts val="1200"/>
              </a:spcBef>
              <a:spcAft>
                <a:spcPts val="0"/>
              </a:spcAft>
              <a:buNone/>
            </a:pPr>
            <a:r>
              <a:rPr lang="en" sz="2102"/>
              <a:t>Data on individual housing units from 138 Primary Metropolitan Statistical Areas (PMSAs) from the American Housing Survey (AHS) conducted by the Bureau of the Census</a:t>
            </a:r>
            <a:endParaRPr sz="2102"/>
          </a:p>
          <a:p>
            <a:pPr marL="457200" lvl="0" indent="0" algn="l" rtl="0">
              <a:spcBef>
                <a:spcPts val="1200"/>
              </a:spcBef>
              <a:spcAft>
                <a:spcPts val="0"/>
              </a:spcAft>
              <a:buNone/>
            </a:pPr>
            <a:r>
              <a:rPr lang="en" sz="1960"/>
              <a:t>Affiliated minor league teams in mid-sized markets ranging in size from 0.4 to 1.4 million people are associated with a</a:t>
            </a:r>
            <a:r>
              <a:rPr lang="en" sz="1960" b="1">
                <a:latin typeface="Montserrat"/>
                <a:ea typeface="Montserrat"/>
                <a:cs typeface="Montserrat"/>
                <a:sym typeface="Montserrat"/>
              </a:rPr>
              <a:t> 6%-8% (p&lt;.05) increase in rents</a:t>
            </a:r>
            <a:r>
              <a:rPr lang="en" sz="1960"/>
              <a:t>.</a:t>
            </a:r>
            <a:endParaRPr sz="1960"/>
          </a:p>
          <a:p>
            <a:pPr marL="0" lvl="0" indent="0" algn="l" rtl="0">
              <a:spcBef>
                <a:spcPts val="1200"/>
              </a:spcBef>
              <a:spcAft>
                <a:spcPts val="0"/>
              </a:spcAft>
              <a:buNone/>
            </a:pPr>
            <a:r>
              <a:rPr lang="en" sz="2210" b="1">
                <a:latin typeface="Montserrat"/>
                <a:ea typeface="Montserrat"/>
                <a:cs typeface="Montserrat"/>
                <a:sym typeface="Montserrat"/>
              </a:rPr>
              <a:t>I</a:t>
            </a:r>
            <a:r>
              <a:rPr lang="en" sz="2050" b="1">
                <a:latin typeface="Montserrat"/>
                <a:ea typeface="Montserrat"/>
                <a:cs typeface="Montserrat"/>
                <a:sym typeface="Montserrat"/>
              </a:rPr>
              <a:t>ntangible benefits alone cannot justify the cost of new stadiums</a:t>
            </a:r>
            <a:endParaRPr sz="2050" b="1">
              <a:latin typeface="Montserrat"/>
              <a:ea typeface="Montserrat"/>
              <a:cs typeface="Montserrat"/>
              <a:sym typeface="Montserrat"/>
            </a:endParaRPr>
          </a:p>
          <a:p>
            <a:pPr marL="457200" lvl="0" indent="0" algn="l" rtl="0">
              <a:spcBef>
                <a:spcPts val="1200"/>
              </a:spcBef>
              <a:spcAft>
                <a:spcPts val="0"/>
              </a:spcAft>
              <a:buNone/>
            </a:pPr>
            <a:r>
              <a:rPr lang="en" sz="1900">
                <a:latin typeface="Montserrat"/>
                <a:ea typeface="Montserrat"/>
                <a:cs typeface="Montserrat"/>
                <a:sym typeface="Montserrat"/>
              </a:rPr>
              <a:t>Pittsburgh Penguins value did not exceed cost of proposed arena (Johnson, Groothuis, and Whitehead 2001)</a:t>
            </a:r>
            <a:endParaRPr sz="1900">
              <a:latin typeface="Montserrat"/>
              <a:ea typeface="Montserrat"/>
              <a:cs typeface="Montserrat"/>
              <a:sym typeface="Montserrat"/>
            </a:endParaRPr>
          </a:p>
          <a:p>
            <a:pPr marL="457200" lvl="0" indent="0" algn="l" rtl="0">
              <a:spcBef>
                <a:spcPts val="1200"/>
              </a:spcBef>
              <a:spcAft>
                <a:spcPts val="0"/>
              </a:spcAft>
              <a:buNone/>
            </a:pPr>
            <a:r>
              <a:rPr lang="en" sz="1900">
                <a:latin typeface="Montserrat"/>
                <a:ea typeface="Montserrat"/>
                <a:cs typeface="Montserrat"/>
                <a:sym typeface="Montserrat"/>
              </a:rPr>
              <a:t>Public good of Jacksonville Jaguars less than annual public stadium expenditure (Johnson, Mondello, and Whitehead 2007)</a:t>
            </a:r>
            <a:endParaRPr sz="1900"/>
          </a:p>
          <a:p>
            <a:pPr marL="0" lvl="0" indent="0" algn="l" rtl="0">
              <a:spcBef>
                <a:spcPts val="1200"/>
              </a:spcBef>
              <a:spcAft>
                <a:spcPts val="1200"/>
              </a:spcAft>
              <a:buNone/>
            </a:pPr>
            <a:r>
              <a:rPr lang="en"/>
              <a:t>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Background</a:t>
            </a:r>
            <a:endParaRPr/>
          </a:p>
        </p:txBody>
      </p:sp>
      <p:sp>
        <p:nvSpPr>
          <p:cNvPr id="68" name="Google Shape;68;p1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
        <p:nvSpPr>
          <p:cNvPr id="69" name="Google Shape;69;p15"/>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p>
            <a:pPr marL="457200" lvl="0" indent="-342900" algn="l" rtl="0">
              <a:spcBef>
                <a:spcPts val="0"/>
              </a:spcBef>
              <a:spcAft>
                <a:spcPts val="0"/>
              </a:spcAft>
              <a:buSzPts val="1800"/>
              <a:buAutoNum type="arabicPeriod"/>
            </a:pPr>
            <a:r>
              <a:rPr lang="en"/>
              <a:t>Proposed Partnership between public sector and Rays ownership</a:t>
            </a:r>
            <a:endParaRPr/>
          </a:p>
          <a:p>
            <a:pPr marL="914400" lvl="1" indent="-317500" algn="l" rtl="0">
              <a:spcBef>
                <a:spcPts val="0"/>
              </a:spcBef>
              <a:spcAft>
                <a:spcPts val="0"/>
              </a:spcAft>
              <a:buSzPts val="1400"/>
              <a:buAutoNum type="alphaLcPeriod"/>
            </a:pPr>
            <a:r>
              <a:rPr lang="en"/>
              <a:t>$900 Million Project (50/50 split)</a:t>
            </a:r>
            <a:endParaRPr/>
          </a:p>
          <a:p>
            <a:pPr marL="457200" lvl="0" indent="-342900" algn="l" rtl="0">
              <a:spcBef>
                <a:spcPts val="0"/>
              </a:spcBef>
              <a:spcAft>
                <a:spcPts val="0"/>
              </a:spcAft>
              <a:buSzPts val="1800"/>
              <a:buAutoNum type="arabicPeriod"/>
            </a:pPr>
            <a:r>
              <a:rPr lang="en"/>
              <a:t>In the following slides we will propose a financing plan for the the city of Tampa/ Hillsborough County</a:t>
            </a:r>
            <a:endParaRPr/>
          </a:p>
          <a:p>
            <a:pPr marL="0" lvl="0" indent="0" algn="l" rtl="0">
              <a:spcBef>
                <a:spcPts val="1200"/>
              </a:spcBef>
              <a:spcAft>
                <a:spcPts val="120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2"/>
          <p:cNvSpPr txBox="1">
            <a:spLocks noGrp="1"/>
          </p:cNvSpPr>
          <p:nvPr>
            <p:ph type="title"/>
          </p:nvPr>
        </p:nvSpPr>
        <p:spPr>
          <a:xfrm>
            <a:off x="0" y="95850"/>
            <a:ext cx="9144000" cy="8040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Intangible Benefits (cont.):</a:t>
            </a:r>
            <a:endParaRPr/>
          </a:p>
          <a:p>
            <a:pPr marL="0" lvl="0" indent="0" algn="l" rtl="0">
              <a:spcBef>
                <a:spcPts val="0"/>
              </a:spcBef>
              <a:spcAft>
                <a:spcPts val="0"/>
              </a:spcAft>
              <a:buNone/>
            </a:pPr>
            <a:r>
              <a:rPr lang="en"/>
              <a:t>Team/Stadium as a Public Good</a:t>
            </a:r>
            <a:endParaRPr/>
          </a:p>
        </p:txBody>
      </p:sp>
      <p:sp>
        <p:nvSpPr>
          <p:cNvPr id="315" name="Google Shape;315;p42"/>
          <p:cNvSpPr txBox="1">
            <a:spLocks noGrp="1"/>
          </p:cNvSpPr>
          <p:nvPr>
            <p:ph type="body" idx="1"/>
          </p:nvPr>
        </p:nvSpPr>
        <p:spPr>
          <a:xfrm>
            <a:off x="0" y="899775"/>
            <a:ext cx="9144000" cy="4243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Additional 2004 study by Carlino and Coulson used hedonic rent and wage equations to measure compensating differentials in central cities and metropolitan areas with franchises in the National Football League</a:t>
            </a:r>
            <a:endParaRPr/>
          </a:p>
          <a:p>
            <a:pPr marL="0" lvl="0" indent="0" algn="l" rtl="0">
              <a:spcBef>
                <a:spcPts val="1200"/>
              </a:spcBef>
              <a:spcAft>
                <a:spcPts val="0"/>
              </a:spcAft>
              <a:buNone/>
            </a:pPr>
            <a:r>
              <a:rPr lang="en"/>
              <a:t>Authors note that the central city results indicate that </a:t>
            </a:r>
            <a:r>
              <a:rPr lang="en" b="1">
                <a:latin typeface="Montserrat"/>
                <a:ea typeface="Montserrat"/>
                <a:cs typeface="Montserrat"/>
                <a:sym typeface="Montserrat"/>
              </a:rPr>
              <a:t>sports franchises appear to be a public good </a:t>
            </a:r>
            <a:r>
              <a:rPr lang="en"/>
              <a:t>and that </a:t>
            </a:r>
            <a:r>
              <a:rPr lang="en" b="1">
                <a:latin typeface="Montserrat"/>
                <a:ea typeface="Montserrat"/>
                <a:cs typeface="Montserrat"/>
                <a:sym typeface="Montserrat"/>
              </a:rPr>
              <a:t>new stadiums appear to be a good investment for cities and their residents</a:t>
            </a:r>
            <a:endParaRPr b="1">
              <a:latin typeface="Montserrat"/>
              <a:ea typeface="Montserrat"/>
              <a:cs typeface="Montserrat"/>
              <a:sym typeface="Montserrat"/>
            </a:endParaRPr>
          </a:p>
          <a:p>
            <a:pPr marL="0" lvl="0" indent="0" algn="l" rtl="0">
              <a:spcBef>
                <a:spcPts val="1200"/>
              </a:spcBef>
              <a:spcAft>
                <a:spcPts val="0"/>
              </a:spcAft>
              <a:buNone/>
            </a:pPr>
            <a:r>
              <a:rPr lang="en"/>
              <a:t>Study estimates an </a:t>
            </a:r>
            <a:r>
              <a:rPr lang="en" b="1">
                <a:latin typeface="Montserrat"/>
                <a:ea typeface="Montserrat"/>
                <a:cs typeface="Montserrat"/>
                <a:sym typeface="Montserrat"/>
              </a:rPr>
              <a:t>NFL premium of between 7% and 10% within central cities</a:t>
            </a:r>
            <a:endParaRPr b="1">
              <a:latin typeface="Montserrat"/>
              <a:ea typeface="Montserrat"/>
              <a:cs typeface="Montserrat"/>
              <a:sym typeface="Montserrat"/>
            </a:endParaRPr>
          </a:p>
          <a:p>
            <a:pPr marL="0" lvl="0" indent="0" algn="l" rtl="0">
              <a:spcBef>
                <a:spcPts val="1200"/>
              </a:spcBef>
              <a:spcAft>
                <a:spcPts val="120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3"/>
          <p:cNvSpPr txBox="1">
            <a:spLocks noGrp="1"/>
          </p:cNvSpPr>
          <p:nvPr>
            <p:ph type="title"/>
          </p:nvPr>
        </p:nvSpPr>
        <p:spPr>
          <a:xfrm>
            <a:off x="311700" y="1764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Tax Increment Districts and TIF</a:t>
            </a:r>
            <a:endParaRPr/>
          </a:p>
        </p:txBody>
      </p:sp>
      <p:sp>
        <p:nvSpPr>
          <p:cNvPr id="321" name="Google Shape;321;p43"/>
          <p:cNvSpPr txBox="1">
            <a:spLocks noGrp="1"/>
          </p:cNvSpPr>
          <p:nvPr>
            <p:ph type="body" idx="1"/>
          </p:nvPr>
        </p:nvSpPr>
        <p:spPr>
          <a:xfrm>
            <a:off x="311700" y="805775"/>
            <a:ext cx="8520600" cy="42840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a:t>Tax Increment Financing (TIF)  allows a municipality to fund development in a designated area by allocating a portion of the future tax revenues from the area for paying off development costs</a:t>
            </a:r>
            <a:endParaRPr/>
          </a:p>
          <a:p>
            <a:pPr marL="0" lvl="0" indent="0" algn="l" rtl="0">
              <a:spcBef>
                <a:spcPts val="1200"/>
              </a:spcBef>
              <a:spcAft>
                <a:spcPts val="0"/>
              </a:spcAft>
              <a:buNone/>
            </a:pPr>
            <a:r>
              <a:rPr lang="en"/>
              <a:t>A municipality utilizing TIF freezes the tax assessment on properties within a </a:t>
            </a:r>
            <a:r>
              <a:rPr lang="en" b="1">
                <a:latin typeface="Montserrat"/>
                <a:ea typeface="Montserrat"/>
                <a:cs typeface="Montserrat"/>
                <a:sym typeface="Montserrat"/>
              </a:rPr>
              <a:t>Tax Increment District “TID”</a:t>
            </a:r>
            <a:endParaRPr b="1">
              <a:latin typeface="Montserrat"/>
              <a:ea typeface="Montserrat"/>
              <a:cs typeface="Montserrat"/>
              <a:sym typeface="Montserrat"/>
            </a:endParaRPr>
          </a:p>
          <a:p>
            <a:pPr marL="0" lvl="0" indent="0" algn="l" rtl="0">
              <a:spcBef>
                <a:spcPts val="1200"/>
              </a:spcBef>
              <a:spcAft>
                <a:spcPts val="0"/>
              </a:spcAft>
              <a:buNone/>
            </a:pPr>
            <a:r>
              <a:rPr lang="en"/>
              <a:t>The municipality then creates a special fund for the development and issues bonds to pay for the cost</a:t>
            </a:r>
            <a:endParaRPr/>
          </a:p>
          <a:p>
            <a:pPr marL="0" lvl="0" indent="0" algn="l" rtl="0">
              <a:spcBef>
                <a:spcPts val="1200"/>
              </a:spcBef>
              <a:spcAft>
                <a:spcPts val="0"/>
              </a:spcAft>
              <a:buNone/>
            </a:pPr>
            <a:r>
              <a:rPr lang="en"/>
              <a:t>If the property values and property taxes rise, the municipality uses the increase to pay for the initial development</a:t>
            </a:r>
            <a:endParaRPr/>
          </a:p>
          <a:p>
            <a:pPr marL="0" lvl="0" indent="0" algn="l" rtl="0">
              <a:spcBef>
                <a:spcPts val="1200"/>
              </a:spcBef>
              <a:spcAft>
                <a:spcPts val="0"/>
              </a:spcAft>
              <a:buNone/>
            </a:pPr>
            <a:r>
              <a:rPr lang="en" b="1">
                <a:latin typeface="Montserrat"/>
                <a:ea typeface="Montserrat"/>
                <a:cs typeface="Montserrat"/>
                <a:sym typeface="Montserrat"/>
              </a:rPr>
              <a:t>Overlying tax districts (school districts and the county) do not reap the benefits of the increased tax revenues until all the bonds for the initial “improvements” are paid off</a:t>
            </a:r>
            <a:endParaRPr b="1">
              <a:latin typeface="Montserrat"/>
              <a:ea typeface="Montserrat"/>
              <a:cs typeface="Montserrat"/>
              <a:sym typeface="Montserrat"/>
            </a:endParaRPr>
          </a:p>
          <a:p>
            <a:pPr marL="0" lvl="0" indent="0" algn="l" rtl="0">
              <a:spcBef>
                <a:spcPts val="1200"/>
              </a:spcBef>
              <a:spcAft>
                <a:spcPts val="1200"/>
              </a:spcAft>
              <a:buNone/>
            </a:pPr>
            <a:r>
              <a:rPr lang="en"/>
              <a:t>	This process can take more than 20 years.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44"/>
          <p:cNvSpPr txBox="1">
            <a:spLocks noGrp="1"/>
          </p:cNvSpPr>
          <p:nvPr>
            <p:ph type="title"/>
          </p:nvPr>
        </p:nvSpPr>
        <p:spPr>
          <a:xfrm>
            <a:off x="311700" y="824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Sales Taxes and Sales TIFs</a:t>
            </a:r>
            <a:endParaRPr/>
          </a:p>
        </p:txBody>
      </p:sp>
      <p:sp>
        <p:nvSpPr>
          <p:cNvPr id="327" name="Google Shape;327;p44"/>
          <p:cNvSpPr txBox="1">
            <a:spLocks noGrp="1"/>
          </p:cNvSpPr>
          <p:nvPr>
            <p:ph type="body" idx="1"/>
          </p:nvPr>
        </p:nvSpPr>
        <p:spPr>
          <a:xfrm>
            <a:off x="0" y="859500"/>
            <a:ext cx="9144000" cy="42840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a:t>A 2009 article in The Urban Lawyer found that the inclusion of non-property taxes in the tax increment is preferable to repaying development costs with property taxes alone</a:t>
            </a:r>
            <a:endParaRPr/>
          </a:p>
          <a:p>
            <a:pPr marL="0" lvl="0" indent="0" algn="l" rtl="0">
              <a:spcBef>
                <a:spcPts val="1200"/>
              </a:spcBef>
              <a:spcAft>
                <a:spcPts val="0"/>
              </a:spcAft>
              <a:buNone/>
            </a:pPr>
            <a:r>
              <a:rPr lang="en"/>
              <a:t>A sales tax is, generally speaking, imposed by law on the purchase of a good or service in a specific geographic area, such as a city, county, or state.</a:t>
            </a:r>
            <a:endParaRPr/>
          </a:p>
          <a:p>
            <a:pPr marL="0" lvl="0" indent="0" algn="l" rtl="0">
              <a:spcBef>
                <a:spcPts val="1200"/>
              </a:spcBef>
              <a:spcAft>
                <a:spcPts val="0"/>
              </a:spcAft>
              <a:buNone/>
            </a:pPr>
            <a:r>
              <a:rPr lang="en"/>
              <a:t>Two methods of using sales taxes to finance stadium debt are 1. Developing Tax Increment Districts with the purpose of introducing Sales Tax Increment Financing and 2. Temporary increases in the local sales tax.</a:t>
            </a:r>
            <a:endParaRPr/>
          </a:p>
          <a:p>
            <a:pPr marL="0" lvl="0" indent="0" algn="l" rtl="0">
              <a:spcBef>
                <a:spcPts val="1200"/>
              </a:spcBef>
              <a:spcAft>
                <a:spcPts val="0"/>
              </a:spcAft>
              <a:buNone/>
            </a:pPr>
            <a:r>
              <a:rPr lang="en"/>
              <a:t>As of 2015, 8 of 32 NFL stadiums, 10 of 30 MLB teams, 5 of 30 NBA teams and 4 of 30 NHL teams used sales tax as part of their financing for construction or renovation. </a:t>
            </a:r>
            <a:endParaRPr/>
          </a:p>
          <a:p>
            <a:pPr marL="914400" lvl="0" indent="0" algn="l" rtl="0">
              <a:spcBef>
                <a:spcPts val="1200"/>
              </a:spcBef>
              <a:spcAft>
                <a:spcPts val="0"/>
              </a:spcAft>
              <a:buNone/>
            </a:pPr>
            <a:r>
              <a:rPr lang="en"/>
              <a:t> The impact of a sales tax depends on how narrowly the tax is applied (quantity and type of goods taxed).</a:t>
            </a:r>
            <a:endParaRPr/>
          </a:p>
          <a:p>
            <a:pPr marL="914400" lvl="0" indent="0" algn="l" rtl="0">
              <a:spcBef>
                <a:spcPts val="1200"/>
              </a:spcBef>
              <a:spcAft>
                <a:spcPts val="0"/>
              </a:spcAft>
              <a:buNone/>
            </a:pPr>
            <a:r>
              <a:rPr lang="en" b="1">
                <a:latin typeface="Montserrat"/>
                <a:ea typeface="Montserrat"/>
                <a:cs typeface="Montserrat"/>
                <a:sym typeface="Montserrat"/>
              </a:rPr>
              <a:t>The burden of a sales tax tends to fall more on the teams </a:t>
            </a:r>
            <a:r>
              <a:rPr lang="en"/>
              <a:t>since the fan demand for sporting events tends to be elastic (people have many substitutes for sports).</a:t>
            </a:r>
            <a:endParaRPr/>
          </a:p>
          <a:p>
            <a:pPr marL="0" lvl="0" indent="0" algn="l" rtl="0">
              <a:spcBef>
                <a:spcPts val="1200"/>
              </a:spcBef>
              <a:spcAft>
                <a:spcPts val="120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5"/>
          <p:cNvSpPr txBox="1">
            <a:spLocks noGrp="1"/>
          </p:cNvSpPr>
          <p:nvPr>
            <p:ph type="title"/>
          </p:nvPr>
        </p:nvSpPr>
        <p:spPr>
          <a:xfrm>
            <a:off x="69975" y="2843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Tax Increment Financing Criticisms</a:t>
            </a:r>
            <a:endParaRPr/>
          </a:p>
        </p:txBody>
      </p:sp>
      <p:sp>
        <p:nvSpPr>
          <p:cNvPr id="333" name="Google Shape;333;p45"/>
          <p:cNvSpPr txBox="1">
            <a:spLocks noGrp="1"/>
          </p:cNvSpPr>
          <p:nvPr>
            <p:ph type="body" idx="1"/>
          </p:nvPr>
        </p:nvSpPr>
        <p:spPr>
          <a:xfrm>
            <a:off x="0" y="857025"/>
            <a:ext cx="9144000" cy="4286400"/>
          </a:xfrm>
          <a:prstGeom prst="rect">
            <a:avLst/>
          </a:prstGeom>
        </p:spPr>
        <p:txBody>
          <a:bodyPr spcFirstLastPara="1" wrap="square" lIns="91425" tIns="91425" rIns="91425" bIns="91425" anchor="t" anchorCtr="0">
            <a:normAutofit fontScale="92500" lnSpcReduction="20000"/>
          </a:bodyPr>
          <a:lstStyle/>
          <a:p>
            <a:pPr marL="457200" lvl="0" indent="-334327" algn="l" rtl="0">
              <a:spcBef>
                <a:spcPts val="0"/>
              </a:spcBef>
              <a:spcAft>
                <a:spcPts val="0"/>
              </a:spcAft>
              <a:buSzPct val="100000"/>
              <a:buAutoNum type="arabicPeriod"/>
            </a:pPr>
            <a:r>
              <a:rPr lang="en" b="1">
                <a:latin typeface="Montserrat"/>
                <a:ea typeface="Montserrat"/>
                <a:cs typeface="Montserrat"/>
                <a:sym typeface="Montserrat"/>
              </a:rPr>
              <a:t>Prosperous, growing outer suburbs use TIF</a:t>
            </a:r>
            <a:r>
              <a:rPr lang="en"/>
              <a:t> to lure jobs from center cities, inner suburbs, low income and minority populations</a:t>
            </a:r>
            <a:endParaRPr/>
          </a:p>
          <a:p>
            <a:pPr marL="457200" lvl="0" indent="-334327" algn="l" rtl="0">
              <a:spcBef>
                <a:spcPts val="0"/>
              </a:spcBef>
              <a:spcAft>
                <a:spcPts val="0"/>
              </a:spcAft>
              <a:buSzPct val="100000"/>
              <a:buAutoNum type="arabicPeriod"/>
            </a:pPr>
            <a:r>
              <a:rPr lang="en" b="1">
                <a:latin typeface="Montserrat"/>
                <a:ea typeface="Montserrat"/>
                <a:cs typeface="Montserrat"/>
                <a:sym typeface="Montserrat"/>
              </a:rPr>
              <a:t>TIF should only be used for blighted urban areas</a:t>
            </a:r>
            <a:r>
              <a:rPr lang="en"/>
              <a:t> and not used to support projects in well-established, successful commercial areas</a:t>
            </a:r>
            <a:endParaRPr/>
          </a:p>
          <a:p>
            <a:pPr marL="457200" lvl="0" indent="-334327" algn="l" rtl="0">
              <a:spcBef>
                <a:spcPts val="0"/>
              </a:spcBef>
              <a:spcAft>
                <a:spcPts val="0"/>
              </a:spcAft>
              <a:buSzPct val="100000"/>
              <a:buAutoNum type="arabicPeriod"/>
            </a:pPr>
            <a:r>
              <a:rPr lang="en"/>
              <a:t>TIF is often used to subsidize retail development--displacing sales from other locations</a:t>
            </a:r>
            <a:endParaRPr/>
          </a:p>
          <a:p>
            <a:pPr marL="457200" lvl="0" indent="-334327" algn="l" rtl="0">
              <a:spcBef>
                <a:spcPts val="0"/>
              </a:spcBef>
              <a:spcAft>
                <a:spcPts val="0"/>
              </a:spcAft>
              <a:buSzPct val="100000"/>
              <a:buAutoNum type="arabicPeriod"/>
            </a:pPr>
            <a:r>
              <a:rPr lang="en" b="1">
                <a:latin typeface="Montserrat"/>
                <a:ea typeface="Montserrat"/>
                <a:cs typeface="Montserrat"/>
                <a:sym typeface="Montserrat"/>
              </a:rPr>
              <a:t>Tax increment projects drain property tax revenues from schools </a:t>
            </a:r>
            <a:r>
              <a:rPr lang="en"/>
              <a:t>and counties while attracting new residents and firms, increasing demands for public services</a:t>
            </a:r>
            <a:endParaRPr/>
          </a:p>
          <a:p>
            <a:pPr marL="457200" lvl="0" indent="-334327" algn="l" rtl="0">
              <a:spcBef>
                <a:spcPts val="0"/>
              </a:spcBef>
              <a:spcAft>
                <a:spcPts val="0"/>
              </a:spcAft>
              <a:buSzPct val="100000"/>
              <a:buAutoNum type="arabicPeriod"/>
            </a:pPr>
            <a:r>
              <a:rPr lang="en" b="1">
                <a:latin typeface="Montserrat"/>
                <a:ea typeface="Montserrat"/>
                <a:cs typeface="Montserrat"/>
                <a:sym typeface="Montserrat"/>
              </a:rPr>
              <a:t>Local governments sometimes confer excessive TIF-funded benefits </a:t>
            </a:r>
            <a:r>
              <a:rPr lang="en"/>
              <a:t>to attract private redevelopers</a:t>
            </a:r>
            <a:endParaRPr/>
          </a:p>
          <a:p>
            <a:pPr marL="457200" lvl="0" indent="-334327" algn="l" rtl="0">
              <a:spcBef>
                <a:spcPts val="0"/>
              </a:spcBef>
              <a:spcAft>
                <a:spcPts val="0"/>
              </a:spcAft>
              <a:buSzPct val="100000"/>
              <a:buAutoNum type="arabicPeriod"/>
            </a:pPr>
            <a:r>
              <a:rPr lang="en"/>
              <a:t>Many local governments </a:t>
            </a:r>
            <a:r>
              <a:rPr lang="en" b="1">
                <a:latin typeface="Montserrat"/>
                <a:ea typeface="Montserrat"/>
                <a:cs typeface="Montserrat"/>
                <a:sym typeface="Montserrat"/>
              </a:rPr>
              <a:t>hide or neglect to gather information</a:t>
            </a:r>
            <a:r>
              <a:rPr lang="en"/>
              <a:t> that would reveal whether each of their TIF projects was a </a:t>
            </a:r>
            <a:r>
              <a:rPr lang="en" b="1">
                <a:latin typeface="Montserrat"/>
                <a:ea typeface="Montserrat"/>
                <a:cs typeface="Montserrat"/>
                <a:sym typeface="Montserrat"/>
              </a:rPr>
              <a:t>net tax producer or loser,</a:t>
            </a:r>
            <a:r>
              <a:rPr lang="en"/>
              <a:t> and whether actual property tax yields matched the estimated yields forecast”</a:t>
            </a:r>
            <a:endParaRPr/>
          </a:p>
          <a:p>
            <a:pPr marL="0" lvl="0" indent="0" algn="l" rtl="0">
              <a:spcBef>
                <a:spcPts val="1200"/>
              </a:spcBef>
              <a:spcAft>
                <a:spcPts val="120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TIF Usage in Major League Baseball Parks</a:t>
            </a:r>
            <a:endParaRPr/>
          </a:p>
        </p:txBody>
      </p:sp>
      <p:sp>
        <p:nvSpPr>
          <p:cNvPr id="339" name="Google Shape;339;p4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a:t>“Of 30 MLB parks, 27 are in jurisdictions that would have allowed for TIF to be used for direct stadium costs at the time of construction or substantial renovation (Minneapolis, Phoenix, and Toronto were not). However there are only three that have used direct TIF contributions to the public share of capital costs: Detroit, San Diego, and San Francisco. These ballparks respectively opened in 2000, 2004, and 2000.”</a:t>
            </a:r>
            <a:endParaRPr/>
          </a:p>
          <a:p>
            <a:pPr marL="0" lvl="0" indent="0" algn="l" rtl="0">
              <a:spcBef>
                <a:spcPts val="1200"/>
              </a:spcBef>
              <a:spcAft>
                <a:spcPts val="1200"/>
              </a:spcAft>
              <a:buNone/>
            </a:pPr>
            <a:r>
              <a:rPr lang="en"/>
              <a:t>“However TIF has been a stronger presence in development efforts near or related to ballparks. Of 19 ballparks that were designated as having been intended to spur development, 12 have an ancillary TIF presence, with eight classified as “strong.” Of these 19, eight are found to have had significant original development plans, while nine have seen such plans emerge after the deal making stage.”</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Sports District Development</a:t>
            </a:r>
            <a:endParaRPr/>
          </a:p>
        </p:txBody>
      </p:sp>
      <p:sp>
        <p:nvSpPr>
          <p:cNvPr id="345" name="Google Shape;345;p4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a:t>Sports Districts are created to concentrate and tax revenues from sporting events and related activities .</a:t>
            </a:r>
            <a:endParaRPr/>
          </a:p>
          <a:p>
            <a:pPr marL="0" lvl="0" indent="0" algn="l" rtl="0">
              <a:spcBef>
                <a:spcPts val="1200"/>
              </a:spcBef>
              <a:spcAft>
                <a:spcPts val="0"/>
              </a:spcAft>
              <a:buNone/>
            </a:pPr>
            <a:r>
              <a:rPr lang="en"/>
              <a:t>TIFs are often established based on revenue increases in geographically defined sports districts</a:t>
            </a:r>
            <a:endParaRPr/>
          </a:p>
          <a:p>
            <a:pPr marL="0" lvl="0" indent="0" algn="l" rtl="0">
              <a:spcBef>
                <a:spcPts val="1200"/>
              </a:spcBef>
              <a:spcAft>
                <a:spcPts val="0"/>
              </a:spcAft>
              <a:buNone/>
            </a:pPr>
            <a:r>
              <a:rPr lang="en"/>
              <a:t>The districts also allow governing bodies to target infrastructure improvements and tie cost centers to the direct revenue sources used to pay for the enhancements.</a:t>
            </a:r>
            <a:endParaRPr/>
          </a:p>
          <a:p>
            <a:pPr marL="0" lvl="0" indent="0" algn="l" rtl="0">
              <a:spcBef>
                <a:spcPts val="1200"/>
              </a:spcBef>
              <a:spcAft>
                <a:spcPts val="1200"/>
              </a:spcAft>
              <a:buNone/>
            </a:pPr>
            <a:r>
              <a:rPr lang="en"/>
              <a:t>Politically speaking, it is often easier to allay the fears of citizens opposed to tax hikes by letting them know that all tax increases tied to satisfaction of stadium construction debts will be borne only by individuals attending the sports district.</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48"/>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Other Financing Tools:</a:t>
            </a:r>
            <a:endParaRPr/>
          </a:p>
          <a:p>
            <a:pPr marL="0" lvl="0" indent="0" algn="l" rtl="0">
              <a:spcBef>
                <a:spcPts val="0"/>
              </a:spcBef>
              <a:spcAft>
                <a:spcPts val="0"/>
              </a:spcAft>
              <a:buNone/>
            </a:pPr>
            <a:r>
              <a:rPr lang="en"/>
              <a:t>General Obligation Bonds</a:t>
            </a:r>
            <a:endParaRPr/>
          </a:p>
        </p:txBody>
      </p:sp>
      <p:sp>
        <p:nvSpPr>
          <p:cNvPr id="351" name="Google Shape;351;p48"/>
          <p:cNvSpPr txBox="1">
            <a:spLocks noGrp="1"/>
          </p:cNvSpPr>
          <p:nvPr>
            <p:ph type="body" idx="1"/>
          </p:nvPr>
        </p:nvSpPr>
        <p:spPr>
          <a:xfrm>
            <a:off x="0" y="872925"/>
            <a:ext cx="9144000" cy="4270500"/>
          </a:xfrm>
          <a:prstGeom prst="rect">
            <a:avLst/>
          </a:prstGeom>
        </p:spPr>
        <p:txBody>
          <a:bodyPr spcFirstLastPara="1" wrap="square" lIns="91425" tIns="91425" rIns="91425" bIns="91425" anchor="t" anchorCtr="0">
            <a:normAutofit lnSpcReduction="20000"/>
          </a:bodyPr>
          <a:lstStyle/>
          <a:p>
            <a:pPr marL="0" lvl="0" indent="0" algn="l" rtl="0">
              <a:spcBef>
                <a:spcPts val="0"/>
              </a:spcBef>
              <a:spcAft>
                <a:spcPts val="0"/>
              </a:spcAft>
              <a:buNone/>
            </a:pPr>
            <a:r>
              <a:rPr lang="en"/>
              <a:t>The most generic means of financing a stadium project</a:t>
            </a:r>
            <a:endParaRPr/>
          </a:p>
          <a:p>
            <a:pPr marL="0" lvl="0" indent="0" algn="l" rtl="0">
              <a:spcBef>
                <a:spcPts val="1200"/>
              </a:spcBef>
              <a:spcAft>
                <a:spcPts val="0"/>
              </a:spcAft>
              <a:buNone/>
            </a:pPr>
            <a:r>
              <a:rPr lang="en"/>
              <a:t>Serviced using general tax revenues from all sources (Income taxes, property taxes, excise taxes, lottery proceeds, and business taxes.)</a:t>
            </a:r>
            <a:endParaRPr/>
          </a:p>
          <a:p>
            <a:pPr marL="457200" lvl="0" indent="0" algn="l" rtl="0">
              <a:spcBef>
                <a:spcPts val="1200"/>
              </a:spcBef>
              <a:spcAft>
                <a:spcPts val="0"/>
              </a:spcAft>
              <a:buNone/>
            </a:pPr>
            <a:r>
              <a:rPr lang="en" b="1">
                <a:latin typeface="Montserrat"/>
                <a:ea typeface="Montserrat"/>
                <a:cs typeface="Montserrat"/>
                <a:sym typeface="Montserrat"/>
              </a:rPr>
              <a:t>Relatively rare for a borrowing government to use general obligation bonds</a:t>
            </a:r>
            <a:r>
              <a:rPr lang="en"/>
              <a:t>.</a:t>
            </a:r>
            <a:endParaRPr/>
          </a:p>
          <a:p>
            <a:pPr marL="914400" lvl="0" indent="0" algn="l" rtl="0">
              <a:spcBef>
                <a:spcPts val="1200"/>
              </a:spcBef>
              <a:spcAft>
                <a:spcPts val="0"/>
              </a:spcAft>
              <a:buNone/>
            </a:pPr>
            <a:r>
              <a:rPr lang="en"/>
              <a:t> Having separate stadium debt increases transparency which might reduce the interest rate </a:t>
            </a:r>
            <a:endParaRPr/>
          </a:p>
          <a:p>
            <a:pPr marL="457200" lvl="0" indent="0" algn="l" rtl="0">
              <a:spcBef>
                <a:spcPts val="1200"/>
              </a:spcBef>
              <a:spcAft>
                <a:spcPts val="0"/>
              </a:spcAft>
              <a:buNone/>
            </a:pPr>
            <a:r>
              <a:rPr lang="en"/>
              <a:t>Separating the stadium debt allows for sources of funds to be negotiated (sales taxes, excise taxes, hotel occupancy taxes, car rental taxes, and ticket surcharges)</a:t>
            </a:r>
            <a:endParaRPr/>
          </a:p>
          <a:p>
            <a:pPr marL="457200" lvl="0" indent="0" algn="l" rtl="0">
              <a:spcBef>
                <a:spcPts val="1200"/>
              </a:spcBef>
              <a:spcAft>
                <a:spcPts val="1200"/>
              </a:spcAft>
              <a:buNone/>
            </a:pPr>
            <a:r>
              <a:rPr lang="en"/>
              <a:t>Separating stadium debt might yield a political advantage in the case of a public referendum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9"/>
          <p:cNvSpPr txBox="1">
            <a:spLocks noGrp="1"/>
          </p:cNvSpPr>
          <p:nvPr>
            <p:ph type="title"/>
          </p:nvPr>
        </p:nvSpPr>
        <p:spPr>
          <a:xfrm>
            <a:off x="0" y="0"/>
            <a:ext cx="4689000" cy="8193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Other Financing Tools:</a:t>
            </a:r>
            <a:endParaRPr/>
          </a:p>
          <a:p>
            <a:pPr marL="0" lvl="0" indent="0" algn="l" rtl="0">
              <a:spcBef>
                <a:spcPts val="0"/>
              </a:spcBef>
              <a:spcAft>
                <a:spcPts val="0"/>
              </a:spcAft>
              <a:buNone/>
            </a:pPr>
            <a:r>
              <a:rPr lang="en"/>
              <a:t>Tourism Taxes</a:t>
            </a:r>
            <a:endParaRPr/>
          </a:p>
        </p:txBody>
      </p:sp>
      <p:sp>
        <p:nvSpPr>
          <p:cNvPr id="357" name="Google Shape;357;p49"/>
          <p:cNvSpPr txBox="1">
            <a:spLocks noGrp="1"/>
          </p:cNvSpPr>
          <p:nvPr>
            <p:ph type="body" idx="1"/>
          </p:nvPr>
        </p:nvSpPr>
        <p:spPr>
          <a:xfrm>
            <a:off x="0" y="819325"/>
            <a:ext cx="4689000" cy="43170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1500"/>
              <a:t>Tourism Taxes are other special sales taxes used to finance stadiums: </a:t>
            </a:r>
            <a:endParaRPr sz="1500"/>
          </a:p>
          <a:p>
            <a:pPr marL="914400" lvl="0" indent="0" algn="l" rtl="0">
              <a:spcBef>
                <a:spcPts val="1200"/>
              </a:spcBef>
              <a:spcAft>
                <a:spcPts val="0"/>
              </a:spcAft>
              <a:buNone/>
            </a:pPr>
            <a:r>
              <a:rPr lang="en" sz="1400" b="1">
                <a:latin typeface="Montserrat"/>
                <a:ea typeface="Montserrat"/>
                <a:cs typeface="Montserrat"/>
                <a:sym typeface="Montserrat"/>
              </a:rPr>
              <a:t>Additions to hotel, lodging, or accommodations tax</a:t>
            </a:r>
            <a:endParaRPr sz="1400" b="1">
              <a:latin typeface="Montserrat"/>
              <a:ea typeface="Montserrat"/>
              <a:cs typeface="Montserrat"/>
              <a:sym typeface="Montserrat"/>
            </a:endParaRPr>
          </a:p>
          <a:p>
            <a:pPr marL="457200" lvl="0" indent="457200" algn="l" rtl="0">
              <a:spcBef>
                <a:spcPts val="1200"/>
              </a:spcBef>
              <a:spcAft>
                <a:spcPts val="0"/>
              </a:spcAft>
              <a:buNone/>
            </a:pPr>
            <a:r>
              <a:rPr lang="en" sz="1400" b="1">
                <a:latin typeface="Montserrat"/>
                <a:ea typeface="Montserrat"/>
                <a:cs typeface="Montserrat"/>
                <a:sym typeface="Montserrat"/>
              </a:rPr>
              <a:t>Increased taxes on car rentals</a:t>
            </a:r>
            <a:r>
              <a:rPr lang="en" sz="1400"/>
              <a:t>.</a:t>
            </a:r>
            <a:endParaRPr sz="1400"/>
          </a:p>
          <a:p>
            <a:pPr marL="457200" lvl="0" indent="0" algn="l" rtl="0">
              <a:spcBef>
                <a:spcPts val="1200"/>
              </a:spcBef>
              <a:spcAft>
                <a:spcPts val="0"/>
              </a:spcAft>
              <a:buNone/>
            </a:pPr>
            <a:r>
              <a:rPr lang="en" sz="1500"/>
              <a:t>These taxes are exported to tourists, since they primarily consume  the goods</a:t>
            </a:r>
            <a:endParaRPr sz="1500"/>
          </a:p>
          <a:p>
            <a:pPr marL="457200" lvl="0" indent="0" algn="l" rtl="0">
              <a:spcBef>
                <a:spcPts val="1200"/>
              </a:spcBef>
              <a:spcAft>
                <a:spcPts val="0"/>
              </a:spcAft>
              <a:buNone/>
            </a:pPr>
            <a:r>
              <a:rPr lang="en" sz="1500"/>
              <a:t>11 NFL facilities, 5 MLB stadiums, 3 NBA arenas, and 1  NHL arena are partially funded by hotel taxes. </a:t>
            </a:r>
            <a:endParaRPr sz="1500"/>
          </a:p>
          <a:p>
            <a:pPr marL="457200" lvl="0" indent="0" algn="l" rtl="0">
              <a:spcBef>
                <a:spcPts val="1200"/>
              </a:spcBef>
              <a:spcAft>
                <a:spcPts val="0"/>
              </a:spcAft>
              <a:buNone/>
            </a:pPr>
            <a:r>
              <a:rPr lang="en" sz="1500"/>
              <a:t>4 NFL stadiums, 4 MLB stadiums, 4 NBA arenas, and 1  NHL arena are funded in part with car rental taxes.</a:t>
            </a:r>
            <a:endParaRPr sz="1500"/>
          </a:p>
          <a:p>
            <a:pPr marL="457200" lvl="0" indent="0" algn="l" rtl="0">
              <a:spcBef>
                <a:spcPts val="1200"/>
              </a:spcBef>
              <a:spcAft>
                <a:spcPts val="1200"/>
              </a:spcAft>
              <a:buNone/>
            </a:pPr>
            <a:endParaRPr sz="1600"/>
          </a:p>
        </p:txBody>
      </p:sp>
      <p:pic>
        <p:nvPicPr>
          <p:cNvPr id="358" name="Google Shape;358;p49"/>
          <p:cNvPicPr preferRelativeResize="0"/>
          <p:nvPr/>
        </p:nvPicPr>
        <p:blipFill>
          <a:blip r:embed="rId3">
            <a:alphaModFix/>
          </a:blip>
          <a:stretch>
            <a:fillRect/>
          </a:stretch>
        </p:blipFill>
        <p:spPr>
          <a:xfrm>
            <a:off x="4688925" y="819200"/>
            <a:ext cx="4455075" cy="43170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0"/>
          <p:cNvSpPr txBox="1">
            <a:spLocks noGrp="1"/>
          </p:cNvSpPr>
          <p:nvPr>
            <p:ph type="title"/>
          </p:nvPr>
        </p:nvSpPr>
        <p:spPr>
          <a:xfrm>
            <a:off x="0" y="0"/>
            <a:ext cx="4689000" cy="8193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Other Financing Tools:</a:t>
            </a:r>
            <a:endParaRPr/>
          </a:p>
          <a:p>
            <a:pPr marL="0" lvl="0" indent="0" algn="l" rtl="0">
              <a:spcBef>
                <a:spcPts val="0"/>
              </a:spcBef>
              <a:spcAft>
                <a:spcPts val="0"/>
              </a:spcAft>
              <a:buNone/>
            </a:pPr>
            <a:r>
              <a:rPr lang="en"/>
              <a:t>Opportunity Zones</a:t>
            </a:r>
            <a:endParaRPr/>
          </a:p>
        </p:txBody>
      </p:sp>
      <p:sp>
        <p:nvSpPr>
          <p:cNvPr id="364" name="Google Shape;364;p50"/>
          <p:cNvSpPr txBox="1">
            <a:spLocks noGrp="1"/>
          </p:cNvSpPr>
          <p:nvPr>
            <p:ph type="body" idx="1"/>
          </p:nvPr>
        </p:nvSpPr>
        <p:spPr>
          <a:xfrm>
            <a:off x="0" y="819300"/>
            <a:ext cx="4572000" cy="432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Introduced in December 2017 </a:t>
            </a:r>
            <a:endParaRPr sz="1500"/>
          </a:p>
          <a:p>
            <a:pPr marL="0" lvl="0" indent="0" algn="l" rtl="0">
              <a:spcBef>
                <a:spcPts val="1200"/>
              </a:spcBef>
              <a:spcAft>
                <a:spcPts val="0"/>
              </a:spcAft>
              <a:buNone/>
            </a:pPr>
            <a:r>
              <a:rPr lang="en" sz="1500"/>
              <a:t>The Opportunity Zones program incentivizes real estate and business investments in certain low-income communities by providing investors with major tax breaks, so long as certain requirements are met.</a:t>
            </a:r>
            <a:endParaRPr sz="1500"/>
          </a:p>
          <a:p>
            <a:pPr marL="457200" lvl="0" indent="0" algn="l" rtl="0">
              <a:spcBef>
                <a:spcPts val="1200"/>
              </a:spcBef>
              <a:spcAft>
                <a:spcPts val="0"/>
              </a:spcAft>
              <a:buNone/>
            </a:pPr>
            <a:r>
              <a:rPr lang="en" sz="1400"/>
              <a:t>Ex: 18 out of 30 NFL stadiums are located in or adjacent to Opportunity Zones</a:t>
            </a:r>
            <a:endParaRPr sz="1400"/>
          </a:p>
          <a:p>
            <a:pPr marL="0" lvl="0" indent="0" algn="l" rtl="0">
              <a:spcBef>
                <a:spcPts val="1200"/>
              </a:spcBef>
              <a:spcAft>
                <a:spcPts val="0"/>
              </a:spcAft>
              <a:buNone/>
            </a:pPr>
            <a:r>
              <a:rPr lang="en" sz="1600" b="1">
                <a:latin typeface="Montserrat"/>
                <a:ea typeface="Montserrat"/>
                <a:cs typeface="Montserrat"/>
                <a:sym typeface="Montserrat"/>
              </a:rPr>
              <a:t>Hillsborough County has several designated Qualified Opportunity Zones</a:t>
            </a:r>
            <a:endParaRPr sz="1600"/>
          </a:p>
          <a:p>
            <a:pPr marL="457200" lvl="0" indent="0" algn="l" rtl="0">
              <a:spcBef>
                <a:spcPts val="1200"/>
              </a:spcBef>
              <a:spcAft>
                <a:spcPts val="1200"/>
              </a:spcAft>
              <a:buNone/>
            </a:pPr>
            <a:r>
              <a:rPr lang="en" sz="1700"/>
              <a:t>Near the </a:t>
            </a:r>
            <a:r>
              <a:rPr lang="en" sz="1600"/>
              <a:t>University of South Florida, Tampa International Airport, </a:t>
            </a:r>
            <a:r>
              <a:rPr lang="en" sz="1600" b="1">
                <a:latin typeface="Montserrat"/>
                <a:ea typeface="Montserrat"/>
                <a:cs typeface="Montserrat"/>
                <a:sym typeface="Montserrat"/>
              </a:rPr>
              <a:t>Ybor City</a:t>
            </a:r>
            <a:r>
              <a:rPr lang="en" sz="1600"/>
              <a:t>, Palm River and Port of Tampa.</a:t>
            </a:r>
            <a:endParaRPr sz="1600"/>
          </a:p>
        </p:txBody>
      </p:sp>
      <p:pic>
        <p:nvPicPr>
          <p:cNvPr id="365" name="Google Shape;365;p50"/>
          <p:cNvPicPr preferRelativeResize="0"/>
          <p:nvPr/>
        </p:nvPicPr>
        <p:blipFill>
          <a:blip r:embed="rId3">
            <a:alphaModFix/>
          </a:blip>
          <a:stretch>
            <a:fillRect/>
          </a:stretch>
        </p:blipFill>
        <p:spPr>
          <a:xfrm>
            <a:off x="4572000" y="174575"/>
            <a:ext cx="4572000" cy="4230300"/>
          </a:xfrm>
          <a:prstGeom prst="rect">
            <a:avLst/>
          </a:prstGeom>
          <a:noFill/>
          <a:ln>
            <a:noFill/>
          </a:ln>
        </p:spPr>
      </p:pic>
      <p:pic>
        <p:nvPicPr>
          <p:cNvPr id="366" name="Google Shape;366;p50"/>
          <p:cNvPicPr preferRelativeResize="0"/>
          <p:nvPr/>
        </p:nvPicPr>
        <p:blipFill>
          <a:blip r:embed="rId4">
            <a:alphaModFix/>
          </a:blip>
          <a:stretch>
            <a:fillRect/>
          </a:stretch>
        </p:blipFill>
        <p:spPr>
          <a:xfrm>
            <a:off x="4572000" y="4404875"/>
            <a:ext cx="4572000" cy="7715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1"/>
          <p:cNvSpPr txBox="1">
            <a:spLocks noGrp="1"/>
          </p:cNvSpPr>
          <p:nvPr>
            <p:ph type="title"/>
          </p:nvPr>
        </p:nvSpPr>
        <p:spPr>
          <a:xfrm>
            <a:off x="231125" y="149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Theory Behind Debt Service Choices</a:t>
            </a:r>
            <a:endParaRPr/>
          </a:p>
        </p:txBody>
      </p:sp>
      <p:sp>
        <p:nvSpPr>
          <p:cNvPr id="372" name="Google Shape;372;p51"/>
          <p:cNvSpPr txBox="1">
            <a:spLocks noGrp="1"/>
          </p:cNvSpPr>
          <p:nvPr>
            <p:ph type="body" idx="1"/>
          </p:nvPr>
        </p:nvSpPr>
        <p:spPr>
          <a:xfrm>
            <a:off x="0" y="886350"/>
            <a:ext cx="9144000" cy="4176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team seeks to retain the revenue generated by events in the stadium, advertising and other revenue streams that the team generates. </a:t>
            </a:r>
            <a:endParaRPr/>
          </a:p>
          <a:p>
            <a:pPr marL="0" lvl="0" indent="0" algn="l" rtl="0">
              <a:spcBef>
                <a:spcPts val="1200"/>
              </a:spcBef>
              <a:spcAft>
                <a:spcPts val="0"/>
              </a:spcAft>
              <a:buNone/>
            </a:pPr>
            <a:r>
              <a:rPr lang="en"/>
              <a:t>Therefore, teams and leagues push for any public debt to be serviced using </a:t>
            </a:r>
            <a:r>
              <a:rPr lang="en" b="1">
                <a:latin typeface="Montserrat"/>
                <a:ea typeface="Montserrat"/>
                <a:cs typeface="Montserrat"/>
                <a:sym typeface="Montserrat"/>
              </a:rPr>
              <a:t>revenues generated outside the sphere of the team</a:t>
            </a:r>
            <a:r>
              <a:rPr lang="en"/>
              <a:t>. </a:t>
            </a:r>
            <a:endParaRPr/>
          </a:p>
          <a:p>
            <a:pPr marL="0" lvl="0" indent="457200" algn="l" rtl="0">
              <a:spcBef>
                <a:spcPts val="1200"/>
              </a:spcBef>
              <a:spcAft>
                <a:spcPts val="0"/>
              </a:spcAft>
              <a:buNone/>
            </a:pPr>
            <a:r>
              <a:rPr lang="en"/>
              <a:t>Retains revenue for the team </a:t>
            </a:r>
            <a:endParaRPr/>
          </a:p>
          <a:p>
            <a:pPr marL="457200" lvl="0" indent="0" algn="l" rtl="0">
              <a:spcBef>
                <a:spcPts val="1200"/>
              </a:spcBef>
              <a:spcAft>
                <a:spcPts val="1200"/>
              </a:spcAft>
              <a:buNone/>
            </a:pPr>
            <a:r>
              <a:rPr lang="en"/>
              <a:t>Makes the incidence of taxes (the burden of the taxes) as opaque as possible.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txBox="1">
            <a:spLocks noGrp="1"/>
          </p:cNvSpPr>
          <p:nvPr>
            <p:ph type="title"/>
          </p:nvPr>
        </p:nvSpPr>
        <p:spPr>
          <a:xfrm>
            <a:off x="134925" y="64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1820"/>
              <a:t>Bond Repayment Strategy- Hillsborough County (1)</a:t>
            </a:r>
            <a:endParaRPr sz="1820"/>
          </a:p>
        </p:txBody>
      </p:sp>
      <p:sp>
        <p:nvSpPr>
          <p:cNvPr id="75" name="Google Shape;75;p16"/>
          <p:cNvSpPr/>
          <p:nvPr/>
        </p:nvSpPr>
        <p:spPr>
          <a:xfrm>
            <a:off x="5139125" y="1638800"/>
            <a:ext cx="1122600" cy="9396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6"/>
          <p:cNvSpPr txBox="1"/>
          <p:nvPr/>
        </p:nvSpPr>
        <p:spPr>
          <a:xfrm>
            <a:off x="5195075" y="1823900"/>
            <a:ext cx="10107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solidFill>
                  <a:srgbClr val="FFFFFF"/>
                </a:solidFill>
                <a:latin typeface="Montserrat Medium"/>
                <a:ea typeface="Montserrat Medium"/>
                <a:cs typeface="Montserrat Medium"/>
                <a:sym typeface="Montserrat Medium"/>
              </a:rPr>
              <a:t>AAA</a:t>
            </a:r>
            <a:endParaRPr sz="2400">
              <a:solidFill>
                <a:srgbClr val="FFFFFF"/>
              </a:solidFill>
              <a:latin typeface="Montserrat Medium"/>
              <a:ea typeface="Montserrat Medium"/>
              <a:cs typeface="Montserrat Medium"/>
              <a:sym typeface="Montserrat Medium"/>
            </a:endParaRPr>
          </a:p>
        </p:txBody>
      </p:sp>
      <p:sp>
        <p:nvSpPr>
          <p:cNvPr id="77" name="Google Shape;77;p16"/>
          <p:cNvSpPr txBox="1"/>
          <p:nvPr/>
        </p:nvSpPr>
        <p:spPr>
          <a:xfrm>
            <a:off x="237600" y="810650"/>
            <a:ext cx="4430700" cy="1046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rgbClr val="FFFFFF"/>
              </a:buClr>
              <a:buSzPts val="1400"/>
              <a:buFont typeface="Montserrat Medium"/>
              <a:buChar char="➔"/>
            </a:pPr>
            <a:r>
              <a:rPr lang="en">
                <a:solidFill>
                  <a:srgbClr val="FFFFFF"/>
                </a:solidFill>
                <a:latin typeface="Montserrat Medium"/>
                <a:ea typeface="Montserrat Medium"/>
                <a:cs typeface="Montserrat Medium"/>
                <a:sym typeface="Montserrat Medium"/>
              </a:rPr>
              <a:t>To create a financing plan for the public sector, we must first determine the tax revenues needed to repay the bonds</a:t>
            </a:r>
            <a:endParaRPr>
              <a:solidFill>
                <a:srgbClr val="FFFFFF"/>
              </a:solidFill>
              <a:latin typeface="Montserrat Medium"/>
              <a:ea typeface="Montserrat Medium"/>
              <a:cs typeface="Montserrat Medium"/>
              <a:sym typeface="Montserrat Medium"/>
            </a:endParaRPr>
          </a:p>
          <a:p>
            <a:pPr marL="0" lvl="0" indent="0" algn="l" rtl="0">
              <a:spcBef>
                <a:spcPts val="0"/>
              </a:spcBef>
              <a:spcAft>
                <a:spcPts val="0"/>
              </a:spcAft>
              <a:buNone/>
            </a:pPr>
            <a:endParaRPr>
              <a:solidFill>
                <a:srgbClr val="FFFFFF"/>
              </a:solidFill>
              <a:latin typeface="Montserrat Medium"/>
              <a:ea typeface="Montserrat Medium"/>
              <a:cs typeface="Montserrat Medium"/>
              <a:sym typeface="Montserrat Medium"/>
            </a:endParaRPr>
          </a:p>
        </p:txBody>
      </p:sp>
      <p:cxnSp>
        <p:nvCxnSpPr>
          <p:cNvPr id="78" name="Google Shape;78;p16"/>
          <p:cNvCxnSpPr/>
          <p:nvPr/>
        </p:nvCxnSpPr>
        <p:spPr>
          <a:xfrm flipH="1">
            <a:off x="4779975" y="628950"/>
            <a:ext cx="14100" cy="4444800"/>
          </a:xfrm>
          <a:prstGeom prst="straightConnector1">
            <a:avLst/>
          </a:prstGeom>
          <a:noFill/>
          <a:ln w="9525" cap="flat" cmpd="sng">
            <a:solidFill>
              <a:schemeClr val="dk2"/>
            </a:solidFill>
            <a:prstDash val="solid"/>
            <a:round/>
            <a:headEnd type="none" w="med" len="med"/>
            <a:tailEnd type="none" w="med" len="med"/>
          </a:ln>
        </p:spPr>
      </p:cxnSp>
      <p:cxnSp>
        <p:nvCxnSpPr>
          <p:cNvPr id="79" name="Google Shape;79;p16"/>
          <p:cNvCxnSpPr/>
          <p:nvPr/>
        </p:nvCxnSpPr>
        <p:spPr>
          <a:xfrm flipH="1">
            <a:off x="4959550" y="628950"/>
            <a:ext cx="14100" cy="4444800"/>
          </a:xfrm>
          <a:prstGeom prst="straightConnector1">
            <a:avLst/>
          </a:prstGeom>
          <a:noFill/>
          <a:ln w="9525" cap="flat" cmpd="sng">
            <a:solidFill>
              <a:schemeClr val="dk2"/>
            </a:solidFill>
            <a:prstDash val="solid"/>
            <a:round/>
            <a:headEnd type="none" w="med" len="med"/>
            <a:tailEnd type="none" w="med" len="med"/>
          </a:ln>
        </p:spPr>
      </p:cxnSp>
      <p:sp>
        <p:nvSpPr>
          <p:cNvPr id="80" name="Google Shape;80;p16"/>
          <p:cNvSpPr txBox="1"/>
          <p:nvPr/>
        </p:nvSpPr>
        <p:spPr>
          <a:xfrm>
            <a:off x="5264900" y="846688"/>
            <a:ext cx="3678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Hillsborough County Bond Rating</a:t>
            </a:r>
            <a:endParaRPr>
              <a:solidFill>
                <a:srgbClr val="FFFFFF"/>
              </a:solidFill>
              <a:latin typeface="Montserrat Medium"/>
              <a:ea typeface="Montserrat Medium"/>
              <a:cs typeface="Montserrat Medium"/>
              <a:sym typeface="Montserrat Medium"/>
            </a:endParaRPr>
          </a:p>
        </p:txBody>
      </p:sp>
      <p:pic>
        <p:nvPicPr>
          <p:cNvPr id="81" name="Google Shape;81;p16"/>
          <p:cNvPicPr preferRelativeResize="0"/>
          <p:nvPr/>
        </p:nvPicPr>
        <p:blipFill rotWithShape="1">
          <a:blip r:embed="rId3">
            <a:alphaModFix/>
          </a:blip>
          <a:srcRect r="4725"/>
          <a:stretch/>
        </p:blipFill>
        <p:spPr>
          <a:xfrm>
            <a:off x="6427200" y="1456850"/>
            <a:ext cx="2562175" cy="1182725"/>
          </a:xfrm>
          <a:prstGeom prst="rect">
            <a:avLst/>
          </a:prstGeom>
          <a:noFill/>
          <a:ln>
            <a:noFill/>
          </a:ln>
        </p:spPr>
      </p:pic>
      <p:pic>
        <p:nvPicPr>
          <p:cNvPr id="82" name="Google Shape;82;p16"/>
          <p:cNvPicPr preferRelativeResize="0"/>
          <p:nvPr/>
        </p:nvPicPr>
        <p:blipFill rotWithShape="1">
          <a:blip r:embed="rId4">
            <a:alphaModFix/>
          </a:blip>
          <a:srcRect b="27076"/>
          <a:stretch/>
        </p:blipFill>
        <p:spPr>
          <a:xfrm>
            <a:off x="5139125" y="2697525"/>
            <a:ext cx="3798900" cy="2270300"/>
          </a:xfrm>
          <a:prstGeom prst="rect">
            <a:avLst/>
          </a:prstGeom>
          <a:noFill/>
          <a:ln>
            <a:noFill/>
          </a:ln>
        </p:spPr>
      </p:pic>
      <p:sp>
        <p:nvSpPr>
          <p:cNvPr id="83" name="Google Shape;83;p16"/>
          <p:cNvSpPr/>
          <p:nvPr/>
        </p:nvSpPr>
        <p:spPr>
          <a:xfrm>
            <a:off x="391350" y="2445950"/>
            <a:ext cx="3969600" cy="1872900"/>
          </a:xfrm>
          <a:prstGeom prst="wedgeRectCallout">
            <a:avLst>
              <a:gd name="adj1" fmla="val -20833"/>
              <a:gd name="adj2" fmla="val 62500"/>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6"/>
          <p:cNvSpPr txBox="1"/>
          <p:nvPr/>
        </p:nvSpPr>
        <p:spPr>
          <a:xfrm>
            <a:off x="545100" y="2571750"/>
            <a:ext cx="3678300" cy="1754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latin typeface="Montserrat Medium"/>
                <a:ea typeface="Montserrat Medium"/>
                <a:cs typeface="Montserrat Medium"/>
                <a:sym typeface="Montserrat Medium"/>
              </a:rPr>
              <a:t>Critical Key: In the case of a bond being issued to finance the new ballpark in Hillsborough County, the bond rating will be very strong at </a:t>
            </a:r>
            <a:r>
              <a:rPr lang="en" sz="1700" b="1">
                <a:latin typeface="Montserrat"/>
                <a:ea typeface="Montserrat"/>
                <a:cs typeface="Montserrat"/>
                <a:sym typeface="Montserrat"/>
              </a:rPr>
              <a:t>AAA</a:t>
            </a:r>
            <a:r>
              <a:rPr lang="en" sz="1700">
                <a:latin typeface="Montserrat Medium"/>
                <a:ea typeface="Montserrat Medium"/>
                <a:cs typeface="Montserrat Medium"/>
                <a:sym typeface="Montserrat Medium"/>
              </a:rPr>
              <a:t>.</a:t>
            </a:r>
            <a:endParaRPr sz="1700">
              <a:latin typeface="Montserrat Medium"/>
              <a:ea typeface="Montserrat Medium"/>
              <a:cs typeface="Montserrat Medium"/>
              <a:sym typeface="Montserrat Medium"/>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5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Our Recommendation Revisited</a:t>
            </a:r>
            <a:endParaRPr/>
          </a:p>
        </p:txBody>
      </p:sp>
      <p:sp>
        <p:nvSpPr>
          <p:cNvPr id="378" name="Google Shape;378;p5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a:t>To raise the negotiated $450M and the resultant $24.87M yearly debt service on the bond issuance, our team has created these choices to be considered by the municipality:</a:t>
            </a:r>
            <a:endParaRPr/>
          </a:p>
          <a:p>
            <a:pPr marL="457200" lvl="0" indent="-334327" algn="l" rtl="0">
              <a:spcBef>
                <a:spcPts val="1200"/>
              </a:spcBef>
              <a:spcAft>
                <a:spcPts val="0"/>
              </a:spcAft>
              <a:buSzPct val="100000"/>
              <a:buAutoNum type="arabicPeriod"/>
            </a:pPr>
            <a:r>
              <a:rPr lang="en"/>
              <a:t>Ybor city build featuring the creation of a sports district with mixed-use development, sales tax increase or TIF, food &amp; beverage tax, tourism development tax (Hillsborough Co., Pinellas Co.) and federal Opportunity zone utilization</a:t>
            </a:r>
            <a:endParaRPr/>
          </a:p>
          <a:p>
            <a:pPr marL="457200" lvl="0" indent="-334327" algn="l" rtl="0">
              <a:spcBef>
                <a:spcPts val="0"/>
              </a:spcBef>
              <a:spcAft>
                <a:spcPts val="0"/>
              </a:spcAft>
              <a:buSzPct val="100000"/>
              <a:buAutoNum type="arabicPeriod"/>
            </a:pPr>
            <a:r>
              <a:rPr lang="en"/>
              <a:t>Raymond James site with creation of mixed use development, property tax TIFs</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134925" y="64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1820"/>
              <a:t>Bond Repayment Strategy- Hillsborough County (2)</a:t>
            </a:r>
            <a:endParaRPr sz="1820"/>
          </a:p>
        </p:txBody>
      </p:sp>
      <p:sp>
        <p:nvSpPr>
          <p:cNvPr id="90" name="Google Shape;90;p17"/>
          <p:cNvSpPr/>
          <p:nvPr/>
        </p:nvSpPr>
        <p:spPr>
          <a:xfrm>
            <a:off x="5139125" y="1638800"/>
            <a:ext cx="1122600" cy="939600"/>
          </a:xfrm>
          <a:prstGeom prst="ellipse">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7"/>
          <p:cNvSpPr txBox="1"/>
          <p:nvPr/>
        </p:nvSpPr>
        <p:spPr>
          <a:xfrm>
            <a:off x="5195075" y="1823900"/>
            <a:ext cx="12321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solidFill>
                  <a:srgbClr val="FFFFFF"/>
                </a:solidFill>
                <a:latin typeface="Montserrat Medium"/>
                <a:ea typeface="Montserrat Medium"/>
                <a:cs typeface="Montserrat Medium"/>
                <a:sym typeface="Montserrat Medium"/>
              </a:rPr>
              <a:t>1.70%</a:t>
            </a:r>
            <a:endParaRPr sz="2400">
              <a:solidFill>
                <a:srgbClr val="FFFFFF"/>
              </a:solidFill>
              <a:latin typeface="Montserrat Medium"/>
              <a:ea typeface="Montserrat Medium"/>
              <a:cs typeface="Montserrat Medium"/>
              <a:sym typeface="Montserrat Medium"/>
            </a:endParaRPr>
          </a:p>
        </p:txBody>
      </p:sp>
      <p:sp>
        <p:nvSpPr>
          <p:cNvPr id="92" name="Google Shape;92;p17"/>
          <p:cNvSpPr txBox="1"/>
          <p:nvPr/>
        </p:nvSpPr>
        <p:spPr>
          <a:xfrm>
            <a:off x="237600" y="810650"/>
            <a:ext cx="4430700" cy="12621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rgbClr val="FFFFFF"/>
              </a:buClr>
              <a:buSzPts val="1400"/>
              <a:buFont typeface="Montserrat Medium"/>
              <a:buChar char="➔"/>
            </a:pPr>
            <a:r>
              <a:rPr lang="en">
                <a:solidFill>
                  <a:srgbClr val="FFFFFF"/>
                </a:solidFill>
                <a:latin typeface="Montserrat Medium"/>
                <a:ea typeface="Montserrat Medium"/>
                <a:cs typeface="Montserrat Medium"/>
                <a:sym typeface="Montserrat Medium"/>
              </a:rPr>
              <a:t>To create a financing plan for the public sector, we must now determine the interest rate, given the bond rating for HC is </a:t>
            </a:r>
            <a:r>
              <a:rPr lang="en" b="1">
                <a:solidFill>
                  <a:srgbClr val="FFFFFF"/>
                </a:solidFill>
                <a:latin typeface="Montserrat"/>
                <a:ea typeface="Montserrat"/>
                <a:cs typeface="Montserrat"/>
                <a:sym typeface="Montserrat"/>
              </a:rPr>
              <a:t>AAA</a:t>
            </a:r>
            <a:endParaRPr b="1">
              <a:solidFill>
                <a:srgbClr val="FFFFFF"/>
              </a:solidFill>
              <a:latin typeface="Montserrat"/>
              <a:ea typeface="Montserrat"/>
              <a:cs typeface="Montserrat"/>
              <a:sym typeface="Montserrat"/>
            </a:endParaRPr>
          </a:p>
          <a:p>
            <a:pPr marL="0" lvl="0" indent="0" algn="l" rtl="0">
              <a:spcBef>
                <a:spcPts val="0"/>
              </a:spcBef>
              <a:spcAft>
                <a:spcPts val="0"/>
              </a:spcAft>
              <a:buNone/>
            </a:pPr>
            <a:endParaRPr>
              <a:solidFill>
                <a:srgbClr val="FFFFFF"/>
              </a:solidFill>
              <a:latin typeface="Montserrat Medium"/>
              <a:ea typeface="Montserrat Medium"/>
              <a:cs typeface="Montserrat Medium"/>
              <a:sym typeface="Montserrat Medium"/>
            </a:endParaRPr>
          </a:p>
        </p:txBody>
      </p:sp>
      <p:cxnSp>
        <p:nvCxnSpPr>
          <p:cNvPr id="93" name="Google Shape;93;p17"/>
          <p:cNvCxnSpPr/>
          <p:nvPr/>
        </p:nvCxnSpPr>
        <p:spPr>
          <a:xfrm flipH="1">
            <a:off x="4779975" y="628950"/>
            <a:ext cx="14100" cy="4444800"/>
          </a:xfrm>
          <a:prstGeom prst="straightConnector1">
            <a:avLst/>
          </a:prstGeom>
          <a:noFill/>
          <a:ln w="9525" cap="flat" cmpd="sng">
            <a:solidFill>
              <a:schemeClr val="dk2"/>
            </a:solidFill>
            <a:prstDash val="solid"/>
            <a:round/>
            <a:headEnd type="none" w="med" len="med"/>
            <a:tailEnd type="none" w="med" len="med"/>
          </a:ln>
        </p:spPr>
      </p:cxnSp>
      <p:cxnSp>
        <p:nvCxnSpPr>
          <p:cNvPr id="94" name="Google Shape;94;p17"/>
          <p:cNvCxnSpPr/>
          <p:nvPr/>
        </p:nvCxnSpPr>
        <p:spPr>
          <a:xfrm flipH="1">
            <a:off x="4959550" y="628950"/>
            <a:ext cx="14100" cy="4444800"/>
          </a:xfrm>
          <a:prstGeom prst="straightConnector1">
            <a:avLst/>
          </a:prstGeom>
          <a:noFill/>
          <a:ln w="9525" cap="flat" cmpd="sng">
            <a:solidFill>
              <a:schemeClr val="dk2"/>
            </a:solidFill>
            <a:prstDash val="solid"/>
            <a:round/>
            <a:headEnd type="none" w="med" len="med"/>
            <a:tailEnd type="none" w="med" len="med"/>
          </a:ln>
        </p:spPr>
      </p:cxnSp>
      <p:sp>
        <p:nvSpPr>
          <p:cNvPr id="95" name="Google Shape;95;p17"/>
          <p:cNvSpPr txBox="1"/>
          <p:nvPr/>
        </p:nvSpPr>
        <p:spPr>
          <a:xfrm>
            <a:off x="5264900" y="846688"/>
            <a:ext cx="3678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AAA Municipal Bond Interest Rate</a:t>
            </a:r>
            <a:endParaRPr>
              <a:solidFill>
                <a:srgbClr val="FFFFFF"/>
              </a:solidFill>
              <a:latin typeface="Montserrat Medium"/>
              <a:ea typeface="Montserrat Medium"/>
              <a:cs typeface="Montserrat Medium"/>
              <a:sym typeface="Montserrat Medium"/>
            </a:endParaRPr>
          </a:p>
        </p:txBody>
      </p:sp>
      <p:sp>
        <p:nvSpPr>
          <p:cNvPr id="96" name="Google Shape;96;p17"/>
          <p:cNvSpPr/>
          <p:nvPr/>
        </p:nvSpPr>
        <p:spPr>
          <a:xfrm>
            <a:off x="391350" y="2445950"/>
            <a:ext cx="3969600" cy="1262100"/>
          </a:xfrm>
          <a:prstGeom prst="wedgeRectCallout">
            <a:avLst>
              <a:gd name="adj1" fmla="val -20833"/>
              <a:gd name="adj2" fmla="val 62500"/>
            </a:avLst>
          </a:prstGeom>
          <a:solidFill>
            <a:srgbClr val="F1C2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7"/>
          <p:cNvSpPr txBox="1"/>
          <p:nvPr/>
        </p:nvSpPr>
        <p:spPr>
          <a:xfrm>
            <a:off x="545100" y="2571750"/>
            <a:ext cx="3678300" cy="96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700">
                <a:latin typeface="Montserrat Medium"/>
                <a:ea typeface="Montserrat Medium"/>
                <a:cs typeface="Montserrat Medium"/>
                <a:sym typeface="Montserrat Medium"/>
              </a:rPr>
              <a:t>Critical Key: An interest rate of </a:t>
            </a:r>
            <a:r>
              <a:rPr lang="en" sz="1700" b="1">
                <a:latin typeface="Montserrat"/>
                <a:ea typeface="Montserrat"/>
                <a:cs typeface="Montserrat"/>
                <a:sym typeface="Montserrat"/>
              </a:rPr>
              <a:t>1.7% </a:t>
            </a:r>
            <a:r>
              <a:rPr lang="en" sz="1700">
                <a:latin typeface="Montserrat Medium"/>
                <a:ea typeface="Montserrat Medium"/>
                <a:cs typeface="Montserrat Medium"/>
                <a:sym typeface="Montserrat Medium"/>
              </a:rPr>
              <a:t>will help us to determine the annual bond payment.</a:t>
            </a:r>
            <a:endParaRPr sz="1700">
              <a:latin typeface="Montserrat Medium"/>
              <a:ea typeface="Montserrat Medium"/>
              <a:cs typeface="Montserrat Medium"/>
              <a:sym typeface="Montserrat Medium"/>
            </a:endParaRPr>
          </a:p>
        </p:txBody>
      </p:sp>
      <p:pic>
        <p:nvPicPr>
          <p:cNvPr id="98" name="Google Shape;98;p17"/>
          <p:cNvPicPr preferRelativeResize="0"/>
          <p:nvPr/>
        </p:nvPicPr>
        <p:blipFill>
          <a:blip r:embed="rId3">
            <a:alphaModFix/>
          </a:blip>
          <a:stretch>
            <a:fillRect/>
          </a:stretch>
        </p:blipFill>
        <p:spPr>
          <a:xfrm>
            <a:off x="6549944" y="1341163"/>
            <a:ext cx="2464506" cy="1262100"/>
          </a:xfrm>
          <a:prstGeom prst="rect">
            <a:avLst/>
          </a:prstGeom>
          <a:noFill/>
          <a:ln>
            <a:noFill/>
          </a:ln>
        </p:spPr>
      </p:pic>
      <p:sp>
        <p:nvSpPr>
          <p:cNvPr id="99" name="Google Shape;99;p17"/>
          <p:cNvSpPr/>
          <p:nvPr/>
        </p:nvSpPr>
        <p:spPr>
          <a:xfrm>
            <a:off x="7896950" y="2362050"/>
            <a:ext cx="433200" cy="2097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7"/>
          <p:cNvSpPr/>
          <p:nvPr/>
        </p:nvSpPr>
        <p:spPr>
          <a:xfrm>
            <a:off x="5139125" y="2970300"/>
            <a:ext cx="3969600" cy="300300"/>
          </a:xfrm>
          <a:prstGeom prst="rect">
            <a:avLst/>
          </a:prstGeom>
          <a:solidFill>
            <a:srgbClr val="CC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rgbClr val="FFFFFF"/>
                </a:solidFill>
                <a:latin typeface="Montserrat"/>
                <a:ea typeface="Montserrat"/>
                <a:cs typeface="Montserrat"/>
                <a:sym typeface="Montserrat"/>
              </a:rPr>
              <a:t>Potential Bond Values for $450 Obligation</a:t>
            </a:r>
            <a:endParaRPr>
              <a:solidFill>
                <a:srgbClr val="FFFFFF"/>
              </a:solidFill>
              <a:latin typeface="Montserrat"/>
              <a:ea typeface="Montserrat"/>
              <a:cs typeface="Montserrat"/>
              <a:sym typeface="Montserrat"/>
            </a:endParaRPr>
          </a:p>
        </p:txBody>
      </p:sp>
      <p:sp>
        <p:nvSpPr>
          <p:cNvPr id="101" name="Google Shape;101;p17"/>
          <p:cNvSpPr txBox="1"/>
          <p:nvPr/>
        </p:nvSpPr>
        <p:spPr>
          <a:xfrm>
            <a:off x="5059625" y="3361100"/>
            <a:ext cx="4193100" cy="120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FFFFFF"/>
                </a:solidFill>
                <a:latin typeface="Montserrat Medium"/>
                <a:ea typeface="Montserrat Medium"/>
                <a:cs typeface="Montserrat Medium"/>
                <a:sym typeface="Montserrat Medium"/>
              </a:rPr>
              <a:t>$300 Million -&gt; $350 Million -&gt; $400 Million -&gt; $450 million</a:t>
            </a:r>
            <a:endParaRPr sz="2200">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8"/>
          <p:cNvSpPr txBox="1">
            <a:spLocks noGrp="1"/>
          </p:cNvSpPr>
          <p:nvPr>
            <p:ph type="title"/>
          </p:nvPr>
        </p:nvSpPr>
        <p:spPr>
          <a:xfrm>
            <a:off x="134925" y="64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 sz="1820"/>
              <a:t>Bond Repayment Strategy- Hillsborough County (3)</a:t>
            </a:r>
            <a:endParaRPr sz="1820"/>
          </a:p>
        </p:txBody>
      </p:sp>
      <p:sp>
        <p:nvSpPr>
          <p:cNvPr id="107" name="Google Shape;107;p18"/>
          <p:cNvSpPr txBox="1"/>
          <p:nvPr/>
        </p:nvSpPr>
        <p:spPr>
          <a:xfrm>
            <a:off x="237600" y="810650"/>
            <a:ext cx="4430700" cy="27243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rgbClr val="FFFFFF"/>
              </a:buClr>
              <a:buSzPts val="1400"/>
              <a:buFont typeface="Montserrat Medium"/>
              <a:buChar char="➔"/>
            </a:pPr>
            <a:r>
              <a:rPr lang="en">
                <a:solidFill>
                  <a:srgbClr val="FFFFFF"/>
                </a:solidFill>
                <a:latin typeface="Montserrat Medium"/>
                <a:ea typeface="Montserrat Medium"/>
                <a:cs typeface="Montserrat Medium"/>
                <a:sym typeface="Montserrat Medium"/>
              </a:rPr>
              <a:t>Total Original Cost: $900,000,000</a:t>
            </a:r>
            <a:endParaRPr>
              <a:solidFill>
                <a:srgbClr val="FFFFFF"/>
              </a:solidFill>
              <a:latin typeface="Montserrat Medium"/>
              <a:ea typeface="Montserrat Medium"/>
              <a:cs typeface="Montserrat Medium"/>
              <a:sym typeface="Montserrat Medium"/>
            </a:endParaRPr>
          </a:p>
          <a:p>
            <a:pPr marL="914400" lvl="1" indent="-317500" algn="l" rtl="0">
              <a:spcBef>
                <a:spcPts val="0"/>
              </a:spcBef>
              <a:spcAft>
                <a:spcPts val="0"/>
              </a:spcAft>
              <a:buClr>
                <a:srgbClr val="FFFFFF"/>
              </a:buClr>
              <a:buSzPts val="1400"/>
              <a:buFont typeface="Montserrat Medium"/>
              <a:buChar char="◆"/>
            </a:pPr>
            <a:r>
              <a:rPr lang="en">
                <a:solidFill>
                  <a:srgbClr val="FFFFFF"/>
                </a:solidFill>
                <a:latin typeface="Montserrat Medium"/>
                <a:ea typeface="Montserrat Medium"/>
                <a:cs typeface="Montserrat Medium"/>
                <a:sym typeface="Montserrat Medium"/>
              </a:rPr>
              <a:t>Rays cost: $450M</a:t>
            </a:r>
            <a:endParaRPr>
              <a:solidFill>
                <a:srgbClr val="FFFFFF"/>
              </a:solidFill>
              <a:latin typeface="Montserrat Medium"/>
              <a:ea typeface="Montserrat Medium"/>
              <a:cs typeface="Montserrat Medium"/>
              <a:sym typeface="Montserrat Medium"/>
            </a:endParaRPr>
          </a:p>
          <a:p>
            <a:pPr marL="914400" lvl="1" indent="-317500" algn="l" rtl="0">
              <a:spcBef>
                <a:spcPts val="0"/>
              </a:spcBef>
              <a:spcAft>
                <a:spcPts val="0"/>
              </a:spcAft>
              <a:buClr>
                <a:srgbClr val="FFFFFF"/>
              </a:buClr>
              <a:buSzPts val="1400"/>
              <a:buFont typeface="Montserrat Medium"/>
              <a:buChar char="◆"/>
            </a:pPr>
            <a:r>
              <a:rPr lang="en">
                <a:solidFill>
                  <a:srgbClr val="FFFFFF"/>
                </a:solidFill>
                <a:latin typeface="Montserrat Medium"/>
                <a:ea typeface="Montserrat Medium"/>
                <a:cs typeface="Montserrat Medium"/>
                <a:sym typeface="Montserrat Medium"/>
              </a:rPr>
              <a:t>Hillsborough County: </a:t>
            </a:r>
            <a:r>
              <a:rPr lang="en" b="1">
                <a:solidFill>
                  <a:srgbClr val="FFFFFF"/>
                </a:solidFill>
                <a:latin typeface="Montserrat"/>
                <a:ea typeface="Montserrat"/>
                <a:cs typeface="Montserrat"/>
                <a:sym typeface="Montserrat"/>
              </a:rPr>
              <a:t>$450M</a:t>
            </a:r>
            <a:endParaRPr>
              <a:solidFill>
                <a:schemeClr val="dk1"/>
              </a:solidFill>
              <a:latin typeface="Montserrat Medium"/>
              <a:ea typeface="Montserrat Medium"/>
              <a:cs typeface="Montserrat Medium"/>
              <a:sym typeface="Montserrat Medium"/>
            </a:endParaRPr>
          </a:p>
          <a:p>
            <a:pPr marL="457200" lvl="0" indent="-317500" algn="l" rtl="0">
              <a:spcBef>
                <a:spcPts val="0"/>
              </a:spcBef>
              <a:spcAft>
                <a:spcPts val="0"/>
              </a:spcAft>
              <a:buClr>
                <a:schemeClr val="dk1"/>
              </a:buClr>
              <a:buSzPts val="1400"/>
              <a:buFont typeface="Montserrat Medium"/>
              <a:buChar char="➔"/>
            </a:pPr>
            <a:r>
              <a:rPr lang="en">
                <a:solidFill>
                  <a:schemeClr val="dk1"/>
                </a:solidFill>
                <a:latin typeface="Montserrat Medium"/>
                <a:ea typeface="Montserrat Medium"/>
                <a:cs typeface="Montserrat Medium"/>
                <a:sym typeface="Montserrat Medium"/>
              </a:rPr>
              <a:t>Hillsborough County Financing= $450M</a:t>
            </a:r>
            <a:endParaRPr>
              <a:solidFill>
                <a:schemeClr val="dk1"/>
              </a:solidFill>
              <a:latin typeface="Montserrat Medium"/>
              <a:ea typeface="Montserrat Medium"/>
              <a:cs typeface="Montserrat Medium"/>
              <a:sym typeface="Montserrat Medium"/>
            </a:endParaRPr>
          </a:p>
          <a:p>
            <a:pPr marL="914400" lvl="1" indent="-317500" algn="l" rtl="0">
              <a:spcBef>
                <a:spcPts val="0"/>
              </a:spcBef>
              <a:spcAft>
                <a:spcPts val="0"/>
              </a:spcAft>
              <a:buClr>
                <a:schemeClr val="dk1"/>
              </a:buClr>
              <a:buSzPts val="1400"/>
              <a:buFont typeface="Montserrat Medium"/>
              <a:buChar char="◆"/>
            </a:pPr>
            <a:r>
              <a:rPr lang="en">
                <a:solidFill>
                  <a:schemeClr val="dk1"/>
                </a:solidFill>
                <a:latin typeface="Montserrat Medium"/>
                <a:ea typeface="Montserrat Medium"/>
                <a:cs typeface="Montserrat Medium"/>
                <a:sym typeface="Montserrat Medium"/>
              </a:rPr>
              <a:t>$450M (cost in 2028) * ((1+0.017)*30)=</a:t>
            </a:r>
            <a:r>
              <a:rPr lang="en" b="1">
                <a:solidFill>
                  <a:schemeClr val="dk1"/>
                </a:solidFill>
                <a:latin typeface="Montserrat"/>
                <a:ea typeface="Montserrat"/>
                <a:cs typeface="Montserrat"/>
                <a:sym typeface="Montserrat"/>
              </a:rPr>
              <a:t>$746,175,699.62</a:t>
            </a:r>
            <a:r>
              <a:rPr lang="en">
                <a:solidFill>
                  <a:schemeClr val="dk1"/>
                </a:solidFill>
                <a:latin typeface="Montserrat Medium"/>
                <a:ea typeface="Montserrat Medium"/>
                <a:cs typeface="Montserrat Medium"/>
                <a:sym typeface="Montserrat Medium"/>
              </a:rPr>
              <a:t> (total cost over 30 yrs)</a:t>
            </a:r>
            <a:endParaRPr>
              <a:solidFill>
                <a:schemeClr val="dk1"/>
              </a:solidFill>
              <a:latin typeface="Montserrat Medium"/>
              <a:ea typeface="Montserrat Medium"/>
              <a:cs typeface="Montserrat Medium"/>
              <a:sym typeface="Montserrat Medium"/>
            </a:endParaRPr>
          </a:p>
          <a:p>
            <a:pPr marL="914400" lvl="1" indent="-317500" algn="l" rtl="0">
              <a:spcBef>
                <a:spcPts val="0"/>
              </a:spcBef>
              <a:spcAft>
                <a:spcPts val="0"/>
              </a:spcAft>
              <a:buClr>
                <a:schemeClr val="dk1"/>
              </a:buClr>
              <a:buSzPts val="1400"/>
              <a:buFont typeface="Montserrat Medium"/>
              <a:buChar char="◆"/>
            </a:pPr>
            <a:r>
              <a:rPr lang="en">
                <a:solidFill>
                  <a:schemeClr val="dk1"/>
                </a:solidFill>
                <a:latin typeface="Montserrat Medium"/>
                <a:ea typeface="Montserrat Medium"/>
                <a:cs typeface="Montserrat Medium"/>
                <a:sym typeface="Montserrat Medium"/>
              </a:rPr>
              <a:t>X/30(years)=</a:t>
            </a:r>
            <a:r>
              <a:rPr lang="en" b="1">
                <a:solidFill>
                  <a:schemeClr val="dk1"/>
                </a:solidFill>
                <a:latin typeface="Montserrat"/>
                <a:ea typeface="Montserrat"/>
                <a:cs typeface="Montserrat"/>
                <a:sym typeface="Montserrat"/>
              </a:rPr>
              <a:t> ~$24.87M</a:t>
            </a:r>
            <a:endParaRPr b="1">
              <a:solidFill>
                <a:schemeClr val="dk1"/>
              </a:solidFill>
              <a:latin typeface="Montserrat"/>
              <a:ea typeface="Montserrat"/>
              <a:cs typeface="Montserrat"/>
              <a:sym typeface="Montserrat"/>
            </a:endParaRPr>
          </a:p>
          <a:p>
            <a:pPr marL="457200" lvl="0" indent="-317500" algn="l" rtl="0">
              <a:spcBef>
                <a:spcPts val="0"/>
              </a:spcBef>
              <a:spcAft>
                <a:spcPts val="0"/>
              </a:spcAft>
              <a:buClr>
                <a:schemeClr val="dk1"/>
              </a:buClr>
              <a:buSzPts val="1400"/>
              <a:buFont typeface="Montserrat Medium"/>
              <a:buChar char="➔"/>
            </a:pPr>
            <a:r>
              <a:rPr lang="en">
                <a:solidFill>
                  <a:schemeClr val="dk1"/>
                </a:solidFill>
                <a:latin typeface="Montserrat Medium"/>
                <a:ea typeface="Montserrat Medium"/>
                <a:cs typeface="Montserrat Medium"/>
                <a:sym typeface="Montserrat Medium"/>
              </a:rPr>
              <a:t>Public Sector Annual Bond Payment: </a:t>
            </a:r>
            <a:r>
              <a:rPr lang="en" sz="2500" b="1">
                <a:highlight>
                  <a:srgbClr val="6AA84F"/>
                </a:highlight>
                <a:latin typeface="Montserrat"/>
                <a:ea typeface="Montserrat"/>
                <a:cs typeface="Montserrat"/>
                <a:sym typeface="Montserrat"/>
              </a:rPr>
              <a:t>~$24.87M</a:t>
            </a:r>
            <a:endParaRPr sz="2500">
              <a:highlight>
                <a:srgbClr val="6AA84F"/>
              </a:highlight>
              <a:latin typeface="Montserrat Medium"/>
              <a:ea typeface="Montserrat Medium"/>
              <a:cs typeface="Montserrat Medium"/>
              <a:sym typeface="Montserrat Medium"/>
            </a:endParaRPr>
          </a:p>
          <a:p>
            <a:pPr marL="0" lvl="0" indent="0" algn="l" rtl="0">
              <a:spcBef>
                <a:spcPts val="0"/>
              </a:spcBef>
              <a:spcAft>
                <a:spcPts val="0"/>
              </a:spcAft>
              <a:buNone/>
            </a:pPr>
            <a:endParaRPr>
              <a:solidFill>
                <a:srgbClr val="FFFFFF"/>
              </a:solidFill>
              <a:latin typeface="Montserrat Medium"/>
              <a:ea typeface="Montserrat Medium"/>
              <a:cs typeface="Montserrat Medium"/>
              <a:sym typeface="Montserrat Medium"/>
            </a:endParaRPr>
          </a:p>
        </p:txBody>
      </p:sp>
      <p:cxnSp>
        <p:nvCxnSpPr>
          <p:cNvPr id="108" name="Google Shape;108;p18"/>
          <p:cNvCxnSpPr/>
          <p:nvPr/>
        </p:nvCxnSpPr>
        <p:spPr>
          <a:xfrm flipH="1">
            <a:off x="4779975" y="628950"/>
            <a:ext cx="14100" cy="4444800"/>
          </a:xfrm>
          <a:prstGeom prst="straightConnector1">
            <a:avLst/>
          </a:prstGeom>
          <a:noFill/>
          <a:ln w="9525" cap="flat" cmpd="sng">
            <a:solidFill>
              <a:schemeClr val="dk2"/>
            </a:solidFill>
            <a:prstDash val="solid"/>
            <a:round/>
            <a:headEnd type="none" w="med" len="med"/>
            <a:tailEnd type="none" w="med" len="med"/>
          </a:ln>
        </p:spPr>
      </p:cxnSp>
      <p:cxnSp>
        <p:nvCxnSpPr>
          <p:cNvPr id="109" name="Google Shape;109;p18"/>
          <p:cNvCxnSpPr/>
          <p:nvPr/>
        </p:nvCxnSpPr>
        <p:spPr>
          <a:xfrm flipH="1">
            <a:off x="4959550" y="628950"/>
            <a:ext cx="14100" cy="4444800"/>
          </a:xfrm>
          <a:prstGeom prst="straightConnector1">
            <a:avLst/>
          </a:prstGeom>
          <a:noFill/>
          <a:ln w="9525" cap="flat" cmpd="sng">
            <a:solidFill>
              <a:schemeClr val="dk2"/>
            </a:solidFill>
            <a:prstDash val="solid"/>
            <a:round/>
            <a:headEnd type="none" w="med" len="med"/>
            <a:tailEnd type="none" w="med" len="med"/>
          </a:ln>
        </p:spPr>
      </p:cxnSp>
      <p:sp>
        <p:nvSpPr>
          <p:cNvPr id="110" name="Google Shape;110;p18"/>
          <p:cNvSpPr txBox="1"/>
          <p:nvPr/>
        </p:nvSpPr>
        <p:spPr>
          <a:xfrm>
            <a:off x="5264900" y="846688"/>
            <a:ext cx="3678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FFFF"/>
                </a:solidFill>
                <a:latin typeface="Montserrat Medium"/>
                <a:ea typeface="Montserrat Medium"/>
                <a:cs typeface="Montserrat Medium"/>
                <a:sym typeface="Montserrat Medium"/>
              </a:rPr>
              <a:t>Tax Revenue Needed:</a:t>
            </a:r>
            <a:endParaRPr>
              <a:solidFill>
                <a:srgbClr val="FFFFFF"/>
              </a:solidFill>
              <a:latin typeface="Montserrat Medium"/>
              <a:ea typeface="Montserrat Medium"/>
              <a:cs typeface="Montserrat Medium"/>
              <a:sym typeface="Montserrat Medium"/>
            </a:endParaRPr>
          </a:p>
        </p:txBody>
      </p:sp>
      <p:pic>
        <p:nvPicPr>
          <p:cNvPr id="111" name="Google Shape;111;p18" title="Annual bond payment"/>
          <p:cNvPicPr preferRelativeResize="0"/>
          <p:nvPr/>
        </p:nvPicPr>
        <p:blipFill>
          <a:blip r:embed="rId3">
            <a:alphaModFix/>
          </a:blip>
          <a:stretch>
            <a:fillRect/>
          </a:stretch>
        </p:blipFill>
        <p:spPr>
          <a:xfrm>
            <a:off x="5139125" y="1575100"/>
            <a:ext cx="3893601" cy="24075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19"/>
          <p:cNvPicPr preferRelativeResize="0"/>
          <p:nvPr/>
        </p:nvPicPr>
        <p:blipFill>
          <a:blip r:embed="rId3">
            <a:alphaModFix/>
          </a:blip>
          <a:stretch>
            <a:fillRect/>
          </a:stretch>
        </p:blipFill>
        <p:spPr>
          <a:xfrm>
            <a:off x="1579400" y="69725"/>
            <a:ext cx="4766126" cy="50040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20"/>
          <p:cNvPicPr preferRelativeResize="0"/>
          <p:nvPr/>
        </p:nvPicPr>
        <p:blipFill>
          <a:blip r:embed="rId3">
            <a:alphaModFix/>
          </a:blip>
          <a:stretch>
            <a:fillRect/>
          </a:stretch>
        </p:blipFill>
        <p:spPr>
          <a:xfrm>
            <a:off x="605138" y="1547250"/>
            <a:ext cx="7705425" cy="1881750"/>
          </a:xfrm>
          <a:prstGeom prst="rect">
            <a:avLst/>
          </a:prstGeom>
          <a:noFill/>
          <a:ln>
            <a:noFill/>
          </a:ln>
        </p:spPr>
      </p:pic>
      <p:sp>
        <p:nvSpPr>
          <p:cNvPr id="122" name="Google Shape;122;p20"/>
          <p:cNvSpPr txBox="1"/>
          <p:nvPr/>
        </p:nvSpPr>
        <p:spPr>
          <a:xfrm>
            <a:off x="153325" y="97575"/>
            <a:ext cx="7192500" cy="954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solidFill>
                  <a:srgbClr val="FFFFFF"/>
                </a:solidFill>
                <a:latin typeface="Montserrat Medium"/>
                <a:ea typeface="Montserrat Medium"/>
                <a:cs typeface="Montserrat Medium"/>
                <a:sym typeface="Montserrat Medium"/>
              </a:rPr>
              <a:t>Tax Revenue needed to repay different valued bonds</a:t>
            </a:r>
            <a:endParaRPr sz="2500">
              <a:solidFill>
                <a:srgbClr val="FFFFFF"/>
              </a:solidFill>
              <a:latin typeface="Montserrat Medium"/>
              <a:ea typeface="Montserrat Medium"/>
              <a:cs typeface="Montserrat Medium"/>
              <a:sym typeface="Montserrat Medium"/>
            </a:endParaRPr>
          </a:p>
        </p:txBody>
      </p:sp>
      <p:sp>
        <p:nvSpPr>
          <p:cNvPr id="123" name="Google Shape;123;p20"/>
          <p:cNvSpPr txBox="1"/>
          <p:nvPr/>
        </p:nvSpPr>
        <p:spPr>
          <a:xfrm>
            <a:off x="605088" y="3924375"/>
            <a:ext cx="7705500" cy="569400"/>
          </a:xfrm>
          <a:prstGeom prst="rect">
            <a:avLst/>
          </a:prstGeom>
          <a:solidFill>
            <a:srgbClr val="6AA84F"/>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solidFill>
                  <a:srgbClr val="FFFFFF"/>
                </a:solidFill>
                <a:latin typeface="Montserrat Medium"/>
                <a:ea typeface="Montserrat Medium"/>
                <a:cs typeface="Montserrat Medium"/>
                <a:sym typeface="Montserrat Medium"/>
              </a:rPr>
              <a:t>Annual Bond Payment = Tax Revenue needed</a:t>
            </a:r>
            <a:endParaRPr sz="2500">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FA8DC"/>
        </a:solidFill>
        <a:effectLst/>
      </p:bgPr>
    </p:bg>
    <p:spTree>
      <p:nvGrpSpPr>
        <p:cNvPr id="1" name="Shape 127"/>
        <p:cNvGrpSpPr/>
        <p:nvPr/>
      </p:nvGrpSpPr>
      <p:grpSpPr>
        <a:xfrm>
          <a:off x="0" y="0"/>
          <a:ext cx="0" cy="0"/>
          <a:chOff x="0" y="0"/>
          <a:chExt cx="0" cy="0"/>
        </a:xfrm>
      </p:grpSpPr>
      <p:sp>
        <p:nvSpPr>
          <p:cNvPr id="128" name="Google Shape;128;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Location Option 1</a:t>
            </a:r>
            <a:endParaRPr/>
          </a:p>
        </p:txBody>
      </p:sp>
      <p:sp>
        <p:nvSpPr>
          <p:cNvPr id="129" name="Google Shape;129;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rgbClr val="FFFFFF"/>
              </a:buClr>
              <a:buSzPts val="1800"/>
              <a:buChar char="➔"/>
            </a:pPr>
            <a:r>
              <a:rPr lang="en">
                <a:solidFill>
                  <a:srgbClr val="FFFFFF"/>
                </a:solidFill>
              </a:rPr>
              <a:t>Ybor City, City of Tampa, FL</a:t>
            </a:r>
            <a:endParaRPr>
              <a:solidFill>
                <a:srgbClr val="FFFFFF"/>
              </a:solidFill>
            </a:endParaRPr>
          </a:p>
        </p:txBody>
      </p:sp>
      <p:pic>
        <p:nvPicPr>
          <p:cNvPr id="130" name="Google Shape;130;p21"/>
          <p:cNvPicPr preferRelativeResize="0"/>
          <p:nvPr/>
        </p:nvPicPr>
        <p:blipFill>
          <a:blip r:embed="rId3">
            <a:alphaModFix/>
          </a:blip>
          <a:stretch>
            <a:fillRect/>
          </a:stretch>
        </p:blipFill>
        <p:spPr>
          <a:xfrm>
            <a:off x="5143495" y="1435425"/>
            <a:ext cx="3577850" cy="2479350"/>
          </a:xfrm>
          <a:prstGeom prst="rect">
            <a:avLst/>
          </a:prstGeom>
          <a:noFill/>
          <a:ln>
            <a:noFill/>
          </a:ln>
        </p:spPr>
      </p:pic>
      <p:pic>
        <p:nvPicPr>
          <p:cNvPr id="131" name="Google Shape;131;p21"/>
          <p:cNvPicPr preferRelativeResize="0"/>
          <p:nvPr/>
        </p:nvPicPr>
        <p:blipFill>
          <a:blip r:embed="rId4">
            <a:alphaModFix/>
          </a:blip>
          <a:stretch>
            <a:fillRect/>
          </a:stretch>
        </p:blipFill>
        <p:spPr>
          <a:xfrm>
            <a:off x="269875" y="2195500"/>
            <a:ext cx="3960824" cy="2417475"/>
          </a:xfrm>
          <a:prstGeom prst="rect">
            <a:avLst/>
          </a:prstGeom>
          <a:noFill/>
          <a:ln>
            <a:noFill/>
          </a:ln>
        </p:spPr>
      </p:pic>
      <p:sp>
        <p:nvSpPr>
          <p:cNvPr id="132" name="Google Shape;132;p21"/>
          <p:cNvSpPr/>
          <p:nvPr/>
        </p:nvSpPr>
        <p:spPr>
          <a:xfrm>
            <a:off x="5491975" y="1561175"/>
            <a:ext cx="2035200" cy="20490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073763"/>
      </a:lt1>
      <a:dk2>
        <a:srgbClr val="A4C2F4"/>
      </a:dk2>
      <a:lt2>
        <a:srgbClr val="ADADAD"/>
      </a:lt2>
      <a:accent1>
        <a:srgbClr val="A4C2F4"/>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4592</Words>
  <Application>Microsoft Office PowerPoint</Application>
  <PresentationFormat>On-screen Show (16:9)</PresentationFormat>
  <Paragraphs>325</Paragraphs>
  <Slides>40</Slides>
  <Notes>40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Montserrat Medium</vt:lpstr>
      <vt:lpstr>Montserrat</vt:lpstr>
      <vt:lpstr>Roboto</vt:lpstr>
      <vt:lpstr>Arial</vt:lpstr>
      <vt:lpstr>Simple Dark</vt:lpstr>
      <vt:lpstr>Issue 1:  Funding a new ballpark for the Tampa Bay Rays</vt:lpstr>
      <vt:lpstr>Primary Concerns: Public/Private Partnership Municipal Bond Repayment Strategy TIF Districts Property Sales Other public financing tools Ballpark Locations </vt:lpstr>
      <vt:lpstr>Background</vt:lpstr>
      <vt:lpstr>Bond Repayment Strategy- Hillsborough County (1)</vt:lpstr>
      <vt:lpstr>Bond Repayment Strategy- Hillsborough County (2)</vt:lpstr>
      <vt:lpstr>Bond Repayment Strategy- Hillsborough County (3)</vt:lpstr>
      <vt:lpstr>PowerPoint Presentation</vt:lpstr>
      <vt:lpstr>PowerPoint Presentation</vt:lpstr>
      <vt:lpstr>Location Option 1</vt:lpstr>
      <vt:lpstr>Ybor City and District Potential</vt:lpstr>
      <vt:lpstr>Location Option 2</vt:lpstr>
      <vt:lpstr>Public Financing Plan</vt:lpstr>
      <vt:lpstr>Financing Ybor City Ballpark</vt:lpstr>
      <vt:lpstr>Financing Ybor City Ballpark</vt:lpstr>
      <vt:lpstr>Comparable Example: Globe Life Field, Arlington, TX</vt:lpstr>
      <vt:lpstr>Financing Ybor City Ballpark</vt:lpstr>
      <vt:lpstr>Financing Ybor City Ballpark</vt:lpstr>
      <vt:lpstr>Financing Ybor City Ballpark</vt:lpstr>
      <vt:lpstr>Financing Ybor City Ballpark</vt:lpstr>
      <vt:lpstr>PowerPoint Presentation</vt:lpstr>
      <vt:lpstr>Financing Ybor City Ballpark</vt:lpstr>
      <vt:lpstr>Public Financing Plan- Option #2</vt:lpstr>
      <vt:lpstr>Financing Ballpark near Raymond James</vt:lpstr>
      <vt:lpstr>Financing Ballpark near Raymond James</vt:lpstr>
      <vt:lpstr>PowerPoint Presentation</vt:lpstr>
      <vt:lpstr>Question#2</vt:lpstr>
      <vt:lpstr>Expected Benefits of Public Financing of Sports Facilities</vt:lpstr>
      <vt:lpstr>Expected Benefits: Property Value Increases (cont.)</vt:lpstr>
      <vt:lpstr>Intangible Benefits: Rents, Quality of Life, Local Amenity, Advertising</vt:lpstr>
      <vt:lpstr>Intangible Benefits (cont.): Team/Stadium as a Public Good</vt:lpstr>
      <vt:lpstr>Tax Increment Districts and TIF</vt:lpstr>
      <vt:lpstr>Sales Taxes and Sales TIFs</vt:lpstr>
      <vt:lpstr>Tax Increment Financing Criticisms</vt:lpstr>
      <vt:lpstr>TIF Usage in Major League Baseball Parks</vt:lpstr>
      <vt:lpstr>Sports District Development</vt:lpstr>
      <vt:lpstr>Other Financing Tools: General Obligation Bonds</vt:lpstr>
      <vt:lpstr>Other Financing Tools: Tourism Taxes</vt:lpstr>
      <vt:lpstr>Other Financing Tools: Opportunity Zones</vt:lpstr>
      <vt:lpstr>Theory Behind Debt Service Choices</vt:lpstr>
      <vt:lpstr>Our Recommendation Revisited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Issue 1:  Funding a new ballpark for the Tampa Bay Rays</dc:title>
  <dc:creator>Lukas Stauffer</dc:creator>
  <cp:lastModifiedBy>Lukas Stauffer</cp:lastModifiedBy>
  <cp:revision>1</cp:revision>
  <dcterms:modified xsi:type="dcterms:W3CDTF">2021-05-02T16:29:10Z</dcterms:modified>
</cp:coreProperties>
</file>