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omfortaa" panose="020B0604020202020204" charset="0"/>
      <p:regular r:id="rId20"/>
      <p:bold r:id="rId21"/>
    </p:embeddedFont>
    <p:embeddedFont>
      <p:font typeface="Lora" panose="020B0604020202020204" charset="0"/>
      <p:regular r:id="rId22"/>
      <p:bold r:id="rId23"/>
      <p:italic r:id="rId24"/>
      <p:boldItalic r:id="rId25"/>
    </p:embeddedFont>
    <p:embeddedFont>
      <p:font typeface="Roboto"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51" y="3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0faaee5ff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0faaee5f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rgbClr val="000000"/>
              </a:buClr>
              <a:buSzPts val="1200"/>
              <a:buFont typeface="Times New Roman"/>
              <a:buChar char="-"/>
            </a:pPr>
            <a:r>
              <a:rPr lang="en" sz="1200" b="1">
                <a:highlight>
                  <a:srgbClr val="FFFFFF"/>
                </a:highlight>
                <a:latin typeface="Times New Roman"/>
                <a:ea typeface="Times New Roman"/>
                <a:cs typeface="Times New Roman"/>
                <a:sym typeface="Times New Roman"/>
              </a:rPr>
              <a:t>Financing</a:t>
            </a:r>
            <a:endParaRPr sz="1200" b="1">
              <a:highlight>
                <a:srgbClr val="FFFFFF"/>
              </a:highlight>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000000"/>
              </a:buClr>
              <a:buSzPts val="1200"/>
              <a:buFont typeface="Times New Roman"/>
              <a:buChar char="-"/>
            </a:pPr>
            <a:r>
              <a:rPr lang="en" sz="1200">
                <a:highlight>
                  <a:srgbClr val="FFFFFF"/>
                </a:highlight>
                <a:latin typeface="Times New Roman"/>
                <a:ea typeface="Times New Roman"/>
                <a:cs typeface="Times New Roman"/>
                <a:sym typeface="Times New Roman"/>
              </a:rPr>
              <a:t>Baylor already owned the land</a:t>
            </a:r>
            <a:endParaRPr sz="1200">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$266 Million total</a:t>
            </a:r>
            <a:endParaRPr sz="1200">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$35 Million from city of Waco (Smith, 2014)</a:t>
            </a:r>
            <a:endParaRPr sz="1200">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Baylor did not specify the amount of the donation by McLane and his family, but did confirm it was "the largest capital gift in university history." (Baylor University Athletics, 2012)</a:t>
            </a:r>
            <a:endParaRPr sz="1200">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 	</a:t>
            </a:r>
            <a:r>
              <a:rPr lang="en" sz="1200">
                <a:highlight>
                  <a:srgbClr val="FFFFFF"/>
                </a:highlight>
                <a:latin typeface="Times New Roman"/>
                <a:ea typeface="Times New Roman"/>
                <a:cs typeface="Times New Roman"/>
                <a:sym typeface="Times New Roman"/>
              </a:rPr>
              <a:t>Previous record donation was $20 Million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9a602e16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9a602e16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200000"/>
              </a:lnSpc>
              <a:spcBef>
                <a:spcPts val="0"/>
              </a:spcBef>
              <a:spcAft>
                <a:spcPts val="0"/>
              </a:spcAft>
              <a:buSzPts val="1100"/>
              <a:buChar char="-"/>
            </a:pPr>
            <a:r>
              <a:rPr lang="en" sz="1200" b="1">
                <a:solidFill>
                  <a:schemeClr val="dk1"/>
                </a:solidFill>
                <a:latin typeface="Times New Roman"/>
                <a:ea typeface="Times New Roman"/>
                <a:cs typeface="Times New Roman"/>
                <a:sym typeface="Times New Roman"/>
              </a:rPr>
              <a:t>Stadium Details</a:t>
            </a:r>
            <a:endParaRPr sz="1200" b="1">
              <a:solidFill>
                <a:schemeClr val="dk1"/>
              </a:solidFill>
              <a:latin typeface="Times New Roman"/>
              <a:ea typeface="Times New Roman"/>
              <a:cs typeface="Times New Roman"/>
              <a:sym typeface="Times New Roman"/>
            </a:endParaRPr>
          </a:p>
          <a:p>
            <a:pPr marL="457200" lvl="0" indent="-298450" algn="l" rtl="0">
              <a:lnSpc>
                <a:spcPct val="200000"/>
              </a:lnSpc>
              <a:spcBef>
                <a:spcPts val="0"/>
              </a:spcBef>
              <a:spcAft>
                <a:spcPts val="0"/>
              </a:spcAft>
              <a:buSzPts val="1100"/>
              <a:buChar char="-"/>
            </a:pPr>
            <a:r>
              <a:rPr lang="en" sz="1200">
                <a:solidFill>
                  <a:schemeClr val="dk1"/>
                </a:solidFill>
                <a:latin typeface="Times New Roman"/>
                <a:ea typeface="Times New Roman"/>
                <a:cs typeface="Times New Roman"/>
                <a:sym typeface="Times New Roman"/>
              </a:rPr>
              <a:t>Capacity: 45,140</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 $20 million shade canopy atop the upper deck shades up to 55% of the seats during the day.</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Located in the endzone is the 47 foot wide by 107 foot tall HD video/scoreboard. </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Lagoon around stadium to promote ‘sailgating’</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Outdoor amphitheater and walking path invite visitors to enjoy the setting year round</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0faaee5ff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0faaee5f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Font typeface="Times New Roman"/>
              <a:buChar char="-"/>
            </a:pPr>
            <a:r>
              <a:rPr lang="en" sz="1200" b="1">
                <a:latin typeface="Times New Roman"/>
                <a:ea typeface="Times New Roman"/>
                <a:cs typeface="Times New Roman"/>
                <a:sym typeface="Times New Roman"/>
              </a:rPr>
              <a:t>Design</a:t>
            </a:r>
            <a:endParaRPr sz="1200" b="1">
              <a:latin typeface="Times New Roman"/>
              <a:ea typeface="Times New Roman"/>
              <a:cs typeface="Times New Roman"/>
              <a:sym typeface="Times New Roman"/>
            </a:endParaRPr>
          </a:p>
          <a:p>
            <a:pPr marL="457200" lvl="0" indent="-304800" algn="l" rtl="0">
              <a:lnSpc>
                <a:spcPct val="15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Aesthetic, futuristic design</a:t>
            </a:r>
            <a:endParaRPr sz="1200">
              <a:latin typeface="Times New Roman"/>
              <a:ea typeface="Times New Roman"/>
              <a:cs typeface="Times New Roman"/>
              <a:sym typeface="Times New Roman"/>
            </a:endParaRPr>
          </a:p>
          <a:p>
            <a:pPr marL="457200" lvl="0" indent="-304800" algn="l" rtl="0">
              <a:lnSpc>
                <a:spcPct val="15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East-West Orientation</a:t>
            </a:r>
            <a:endParaRPr sz="1200">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af775701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af775701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Open side of field</a:t>
            </a:r>
            <a:endParaRPr/>
          </a:p>
          <a:p>
            <a:pPr marL="914400" lvl="1" indent="-298450" algn="l" rtl="0">
              <a:spcBef>
                <a:spcPts val="0"/>
              </a:spcBef>
              <a:spcAft>
                <a:spcPts val="0"/>
              </a:spcAft>
              <a:buSzPts val="1100"/>
              <a:buChar char="-"/>
            </a:pPr>
            <a:r>
              <a:rPr lang="en"/>
              <a:t>Can see huge scoreboard</a:t>
            </a:r>
            <a:endParaRPr/>
          </a:p>
          <a:p>
            <a:pPr marL="914400" lvl="1" indent="-298450" algn="l" rtl="0">
              <a:spcBef>
                <a:spcPts val="0"/>
              </a:spcBef>
              <a:spcAft>
                <a:spcPts val="0"/>
              </a:spcAft>
              <a:buSzPts val="1100"/>
              <a:buChar char="-"/>
            </a:pPr>
            <a:r>
              <a:rPr lang="en"/>
              <a:t>“Sailgater” and tents set up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af775701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aaf775701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Aerial View</a:t>
            </a:r>
            <a:endParaRPr/>
          </a:p>
          <a:p>
            <a:pPr marL="914400" lvl="1" indent="-298450" algn="l" rtl="0">
              <a:spcBef>
                <a:spcPts val="0"/>
              </a:spcBef>
              <a:spcAft>
                <a:spcPts val="0"/>
              </a:spcAft>
              <a:buSzPts val="1100"/>
              <a:buChar char="-"/>
            </a:pPr>
            <a:r>
              <a:rPr lang="en"/>
              <a:t>Lagoon</a:t>
            </a:r>
            <a:endParaRPr/>
          </a:p>
          <a:p>
            <a:pPr marL="914400" lvl="1" indent="-298450" algn="l" rtl="0">
              <a:spcBef>
                <a:spcPts val="0"/>
              </a:spcBef>
              <a:spcAft>
                <a:spcPts val="0"/>
              </a:spcAft>
              <a:buSzPts val="1100"/>
              <a:buChar char="-"/>
            </a:pPr>
            <a:r>
              <a:rPr lang="en"/>
              <a:t>Amphitheater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aaf775701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aaf775701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chemeClr val="dk1"/>
              </a:buClr>
              <a:buSzPts val="1200"/>
              <a:buFont typeface="Times New Roman"/>
              <a:buChar char="-"/>
            </a:pPr>
            <a:r>
              <a:rPr lang="en" sz="1200" b="1">
                <a:solidFill>
                  <a:schemeClr val="dk1"/>
                </a:solidFill>
                <a:latin typeface="Times New Roman"/>
                <a:ea typeface="Times New Roman"/>
                <a:cs typeface="Times New Roman"/>
                <a:sym typeface="Times New Roman"/>
              </a:rPr>
              <a:t>Functionality</a:t>
            </a:r>
            <a:endParaRPr sz="1200" b="1">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Baylor has a wonderful fan base that’s made it largely successful</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McLane Stadium has certainly helped as the average attendance in 2017 was 43,830 despite the team’s 1-11 record (Davis, 2018)</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 2017, we hosted a total of 798 private events in the Baylor Club,” said Mike Mosel, general manager. (Copeland, 2018)</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0faaee5f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0faaee5f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highlight>
                  <a:srgbClr val="FFFFFF"/>
                </a:highlight>
                <a:latin typeface="Times New Roman"/>
                <a:ea typeface="Times New Roman"/>
                <a:cs typeface="Times New Roman"/>
                <a:sym typeface="Times New Roman"/>
              </a:rPr>
              <a:t>Baylor club allows for non-football related event revenue, year-round</a:t>
            </a:r>
            <a:endParaRPr sz="1200">
              <a:solidFill>
                <a:schemeClr val="dk1"/>
              </a:solidFill>
              <a:highlight>
                <a:srgbClr val="FFFFFF"/>
              </a:highlight>
              <a:latin typeface="Times New Roman"/>
              <a:ea typeface="Times New Roman"/>
              <a:cs typeface="Times New Roman"/>
              <a:sym typeface="Times New Roman"/>
            </a:endParaRPr>
          </a:p>
          <a:p>
            <a:pPr marL="9144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highlight>
                  <a:srgbClr val="FFFFFF"/>
                </a:highlight>
                <a:latin typeface="Times New Roman"/>
                <a:ea typeface="Times New Roman"/>
                <a:cs typeface="Times New Roman"/>
                <a:sym typeface="Times New Roman"/>
              </a:rPr>
              <a:t>39 suites, 74 loge boxes, 1,200 outdoor club seats allows for creation of different revenue streams than Floyd Casey which did not have these amenities</a:t>
            </a:r>
            <a:endParaRPr sz="1200">
              <a:solidFill>
                <a:schemeClr val="dk1"/>
              </a:solidFill>
              <a:highlight>
                <a:srgbClr val="FFFFFF"/>
              </a:highlight>
              <a:latin typeface="Times New Roman"/>
              <a:ea typeface="Times New Roman"/>
              <a:cs typeface="Times New Roman"/>
              <a:sym typeface="Times New Roman"/>
            </a:endParaRPr>
          </a:p>
          <a:p>
            <a:pPr marL="9144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highlight>
                  <a:srgbClr val="FFFFFF"/>
                </a:highlight>
                <a:latin typeface="Times New Roman"/>
                <a:ea typeface="Times New Roman"/>
                <a:cs typeface="Times New Roman"/>
                <a:sym typeface="Times New Roman"/>
              </a:rPr>
              <a:t>Sailgating for 18 boats creates values in that they sell boating slips for $3,000 a season (“Home - McLane Stadium,” 2015)</a:t>
            </a:r>
            <a:endParaRPr sz="1200">
              <a:solidFill>
                <a:schemeClr val="dk1"/>
              </a:solidFill>
              <a:highlight>
                <a:srgbClr val="FFFFFF"/>
              </a:highlight>
              <a:latin typeface="Times New Roman"/>
              <a:ea typeface="Times New Roman"/>
              <a:cs typeface="Times New Roman"/>
              <a:sym typeface="Times New Roman"/>
            </a:endParaRPr>
          </a:p>
          <a:p>
            <a:pPr marL="9144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highlight>
                  <a:srgbClr val="FFFFFF"/>
                </a:highlight>
                <a:latin typeface="Times New Roman"/>
                <a:ea typeface="Times New Roman"/>
                <a:cs typeface="Times New Roman"/>
                <a:sym typeface="Times New Roman"/>
              </a:rPr>
              <a:t>Major implications and we see a huge opportunity...Allowed for development of the surrounding area to extend campus</a:t>
            </a:r>
            <a:endParaRPr sz="1200">
              <a:solidFill>
                <a:schemeClr val="dk1"/>
              </a:solidFill>
              <a:highlight>
                <a:srgbClr val="FFFFFF"/>
              </a:highlight>
              <a:latin typeface="Times New Roman"/>
              <a:ea typeface="Times New Roman"/>
              <a:cs typeface="Times New Roman"/>
              <a:sym typeface="Times New Roman"/>
            </a:endParaRPr>
          </a:p>
          <a:p>
            <a:pPr marL="914400" lvl="1" indent="-304800" algn="l" rtl="0">
              <a:lnSpc>
                <a:spcPct val="200000"/>
              </a:lnSpc>
              <a:spcBef>
                <a:spcPts val="0"/>
              </a:spcBef>
              <a:spcAft>
                <a:spcPts val="0"/>
              </a:spcAft>
              <a:buClr>
                <a:schemeClr val="dk1"/>
              </a:buClr>
              <a:buSzPts val="1200"/>
              <a:buFont typeface="Times New Roman"/>
              <a:buChar char="-"/>
            </a:pPr>
            <a:r>
              <a:rPr lang="en" sz="1200">
                <a:solidFill>
                  <a:schemeClr val="dk1"/>
                </a:solidFill>
                <a:highlight>
                  <a:schemeClr val="lt1"/>
                </a:highlight>
                <a:latin typeface="Times New Roman"/>
                <a:ea typeface="Times New Roman"/>
                <a:cs typeface="Times New Roman"/>
                <a:sym typeface="Times New Roman"/>
              </a:rPr>
              <a:t>While the university does not directly capture this value, the city of Waco does because it raised the value of land surrounding the area of the river, the city has current plans to revitalize the Brazos river district into an entertainment district like in San Antonio</a:t>
            </a:r>
            <a:endParaRPr sz="1200">
              <a:solidFill>
                <a:schemeClr val="dk1"/>
              </a:solidFill>
              <a:highlight>
                <a:srgbClr val="FFFFFF"/>
              </a:highlight>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9b6802cad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9b6802ca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9b6802ca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a9b6802ca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idea for the stadium was spearheaded by the donor Dayton McLane </a:t>
            </a:r>
            <a:r>
              <a:rPr lang="en" sz="1200">
                <a:solidFill>
                  <a:schemeClr val="dk1"/>
                </a:solidFill>
                <a:highlight>
                  <a:srgbClr val="FFFFFF"/>
                </a:highlight>
                <a:latin typeface="Times New Roman"/>
                <a:ea typeface="Times New Roman"/>
                <a:cs typeface="Times New Roman"/>
                <a:sym typeface="Times New Roman"/>
              </a:rPr>
              <a:t>(Smith, 2014) (Baylor University Athletics, 2012)</a:t>
            </a:r>
            <a:endParaRPr sz="1200">
              <a:solidFill>
                <a:schemeClr val="dk1"/>
              </a:solidFill>
              <a:highlight>
                <a:srgbClr val="FFFFFF"/>
              </a:highlight>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Another key feature is how this stadium is serving as a future anchor for revitilizing the river district</a:t>
            </a:r>
            <a:endParaRPr sz="1200">
              <a:solidFill>
                <a:schemeClr val="dk1"/>
              </a:solidFill>
              <a:highlight>
                <a:srgbClr val="FFFFFF"/>
              </a:highlight>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endParaRPr sz="1200">
              <a:solidFill>
                <a:schemeClr val="dk1"/>
              </a:solidFill>
              <a:highlight>
                <a:srgbClr val="FFFFFF"/>
              </a:highlight>
              <a:latin typeface="Times New Roman"/>
              <a:ea typeface="Times New Roman"/>
              <a:cs typeface="Times New Roman"/>
              <a:sym typeface="Times New Roman"/>
            </a:endParaRPr>
          </a:p>
          <a:p>
            <a:pPr marL="914400" lvl="1" indent="-304800" algn="l" rtl="0">
              <a:lnSpc>
                <a:spcPct val="200000"/>
              </a:lnSpc>
              <a:spcBef>
                <a:spcPts val="0"/>
              </a:spcBef>
              <a:spcAft>
                <a:spcPts val="0"/>
              </a:spcAft>
              <a:buClr>
                <a:schemeClr val="dk1"/>
              </a:buClr>
              <a:buSzPts val="1200"/>
              <a:buFont typeface="Times New Roman"/>
              <a:buChar char="-"/>
            </a:pP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ebbb4e9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9ebbb4e9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2011 was Baylor greatest athletic year, FB gained notoriety, Heisman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0faaee5f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0faaee5f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lnSpc>
                <a:spcPct val="200000"/>
              </a:lnSpc>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Floyd Casey was structurally becoming unstable, the technology needed to be updated, and Baylor was trying to compete wthrough facilities in the rise of their team to national prominence</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200000"/>
              </a:lnSpc>
              <a:spcBef>
                <a:spcPts val="0"/>
              </a:spcBef>
              <a:spcAft>
                <a:spcPts val="0"/>
              </a:spcAft>
              <a:buNone/>
            </a:pPr>
            <a:r>
              <a:rPr lang="en" sz="1200">
                <a:solidFill>
                  <a:schemeClr val="dk1"/>
                </a:solidFill>
                <a:highlight>
                  <a:srgbClr val="FFFFFF"/>
                </a:highlight>
                <a:latin typeface="Times New Roman"/>
                <a:ea typeface="Times New Roman"/>
                <a:cs typeface="Times New Roman"/>
                <a:sym typeface="Times New Roman"/>
              </a:rPr>
              <a:t>It was also Located about 4 miles away from campus .</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200000"/>
              </a:lnSpc>
              <a:spcBef>
                <a:spcPts val="0"/>
              </a:spcBef>
              <a:spcAft>
                <a:spcPts val="0"/>
              </a:spcAft>
              <a:buNone/>
            </a:pPr>
            <a:r>
              <a:rPr lang="en" sz="1200">
                <a:solidFill>
                  <a:schemeClr val="dk1"/>
                </a:solidFill>
                <a:highlight>
                  <a:srgbClr val="FFFFFF"/>
                </a:highlight>
                <a:latin typeface="Times New Roman"/>
                <a:ea typeface="Times New Roman"/>
                <a:cs typeface="Times New Roman"/>
                <a:sym typeface="Times New Roman"/>
              </a:rPr>
              <a:t>All of these led to the need for a new stadium to be an anchor for Baylor</a:t>
            </a: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a9a602e16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a9a602e1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Looking at the market and baylors needs, they had a great demand for easier access from campus and downtown</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-parking and tailgating was integral</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-Waco market is growing due to some key figures ie. McLane Family and Chip and Joanna Gaines</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-22.4 % population increase in Waco area (Rule, 2017)</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a0faaee5f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a0faaee5f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200">
                <a:solidFill>
                  <a:srgbClr val="222222"/>
                </a:solidFill>
                <a:latin typeface="Times New Roman"/>
                <a:ea typeface="Times New Roman"/>
                <a:cs typeface="Times New Roman"/>
                <a:sym typeface="Times New Roman"/>
              </a:rPr>
              <a:t>Baylor owns 93 acres at the site of the planned stadium, on the north bank of the Brazos River across from Baylor Law School.</a:t>
            </a:r>
            <a:endParaRPr sz="1200">
              <a:solidFill>
                <a:srgbClr val="222222"/>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rgbClr val="222222"/>
                </a:solidFill>
                <a:latin typeface="Times New Roman"/>
                <a:ea typeface="Times New Roman"/>
                <a:cs typeface="Times New Roman"/>
                <a:sym typeface="Times New Roman"/>
              </a:rPr>
              <a:t>-The university has owned most of that land since it made a bid for the George W. Bush presidential library. (Culp, 2012)</a:t>
            </a:r>
            <a:endParaRPr sz="1200">
              <a:solidFill>
                <a:srgbClr val="222222"/>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rgbClr val="222222"/>
                </a:solidFill>
                <a:latin typeface="Times New Roman"/>
                <a:ea typeface="Times New Roman"/>
                <a:cs typeface="Times New Roman"/>
                <a:sym typeface="Times New Roman"/>
              </a:rPr>
              <a:t>- “The only piece of land Baylor needed but lacked was a parcel on South Martin Luther King Jr. Boulevard, which most recently was occupied by Hotel Waco. The school bought the property in the fall of 2011 and demolished the hotel earlier this year.” (Culp, 2012)</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9a602e16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a9a602e16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Two great points of access from the chosen site </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-Land is located at the intersection of the brazos river and interstate 35 </a:t>
            </a:r>
            <a:r>
              <a:rPr lang="en" sz="1200">
                <a:solidFill>
                  <a:schemeClr val="dk1"/>
                </a:solidFill>
                <a:highlight>
                  <a:srgbClr val="FFFFFF"/>
                </a:highlight>
                <a:latin typeface="Times New Roman"/>
                <a:ea typeface="Times New Roman"/>
                <a:cs typeface="Times New Roman"/>
                <a:sym typeface="Times New Roman"/>
              </a:rPr>
              <a:t>(J.B. Smith, 2014)</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-walking Bridge leads directly from campus across river to stadium</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-Great access to transportation and public access located only a 15 min walk away from downtown waco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0faaee5f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0faaee5f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Looking at the feasibility: </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This venue had a great outlook because of the value creation and the private funding</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Pass off to lucas who will be delving into the timeline, the financing and design aspects</a:t>
            </a:r>
            <a:endParaRPr sz="12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0faaee5f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0faaee5f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Idea was started in 2011, but did not get approved by regents until 2012 </a:t>
            </a:r>
            <a:r>
              <a:rPr lang="en" sz="1200">
                <a:solidFill>
                  <a:srgbClr val="222222"/>
                </a:solidFill>
                <a:highlight>
                  <a:schemeClr val="lt1"/>
                </a:highlight>
                <a:latin typeface="Times New Roman"/>
                <a:ea typeface="Times New Roman"/>
                <a:cs typeface="Times New Roman"/>
                <a:sym typeface="Times New Roman"/>
              </a:rPr>
              <a:t>(Smith, 2014)</a:t>
            </a:r>
            <a:endParaRPr sz="1200">
              <a:solidFill>
                <a:srgbClr val="222222"/>
              </a:solidFill>
              <a:latin typeface="Times New Roman"/>
              <a:ea typeface="Times New Roman"/>
              <a:cs typeface="Times New Roman"/>
              <a:sym typeface="Times New Roman"/>
            </a:endParaRPr>
          </a:p>
          <a:p>
            <a:pPr marL="914400" lvl="1" indent="-304800" algn="l" rtl="0">
              <a:lnSpc>
                <a:spcPct val="1500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Completed slightly ahead of schedule on-time for the start of the 2014 season</a:t>
            </a:r>
            <a:endParaRPr sz="1200">
              <a:solidFill>
                <a:srgbClr val="222222"/>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Shows how fast the timeline moved along</a:t>
            </a:r>
            <a:endParaRPr sz="1200">
              <a:solidFill>
                <a:srgbClr val="222222"/>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omfortaa"/>
              <a:buNone/>
              <a:defRPr sz="2800">
                <a:solidFill>
                  <a:schemeClr val="dk1"/>
                </a:solidFill>
                <a:latin typeface="Comfortaa"/>
                <a:ea typeface="Comfortaa"/>
                <a:cs typeface="Comfortaa"/>
                <a:sym typeface="Comforta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omfortaa"/>
              <a:buChar char="●"/>
              <a:defRPr sz="1800">
                <a:solidFill>
                  <a:schemeClr val="dk2"/>
                </a:solidFill>
                <a:latin typeface="Comfortaa"/>
                <a:ea typeface="Comfortaa"/>
                <a:cs typeface="Comfortaa"/>
                <a:sym typeface="Comfortaa"/>
              </a:defRPr>
            </a:lvl1pPr>
            <a:lvl2pPr marL="914400" lvl="1" indent="-317500">
              <a:lnSpc>
                <a:spcPct val="115000"/>
              </a:lnSpc>
              <a:spcBef>
                <a:spcPts val="1600"/>
              </a:spcBef>
              <a:spcAft>
                <a:spcPts val="0"/>
              </a:spcAft>
              <a:buClr>
                <a:schemeClr val="dk2"/>
              </a:buClr>
              <a:buSzPts val="1400"/>
              <a:buFont typeface="Comfortaa"/>
              <a:buChar char="○"/>
              <a:defRPr>
                <a:solidFill>
                  <a:schemeClr val="dk2"/>
                </a:solidFill>
                <a:latin typeface="Comfortaa"/>
                <a:ea typeface="Comfortaa"/>
                <a:cs typeface="Comfortaa"/>
                <a:sym typeface="Comfortaa"/>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r>
              <a:rPr lang="en"/>
              <a:t>#</a:t>
            </a:r>
            <a:endParaRPr>
              <a:latin typeface="Lora"/>
              <a:ea typeface="Lora"/>
              <a:cs typeface="Lora"/>
              <a:sym typeface="Lora"/>
            </a:endParaRPr>
          </a:p>
        </p:txBody>
      </p:sp>
      <p:pic>
        <p:nvPicPr>
          <p:cNvPr id="9" name="Google Shape;9;p1"/>
          <p:cNvPicPr preferRelativeResize="0"/>
          <p:nvPr/>
        </p:nvPicPr>
        <p:blipFill>
          <a:blip r:embed="rId13">
            <a:alphaModFix/>
          </a:blip>
          <a:stretch>
            <a:fillRect/>
          </a:stretch>
        </p:blipFill>
        <p:spPr>
          <a:xfrm>
            <a:off x="156475" y="4336525"/>
            <a:ext cx="672625" cy="678825"/>
          </a:xfrm>
          <a:prstGeom prst="rect">
            <a:avLst/>
          </a:prstGeom>
          <a:noFill/>
          <a:ln>
            <a:noFill/>
          </a:ln>
        </p:spPr>
      </p:pic>
      <p:pic>
        <p:nvPicPr>
          <p:cNvPr id="10" name="Google Shape;10;p1"/>
          <p:cNvPicPr preferRelativeResize="0"/>
          <p:nvPr/>
        </p:nvPicPr>
        <p:blipFill>
          <a:blip r:embed="rId14">
            <a:alphaModFix/>
          </a:blip>
          <a:stretch>
            <a:fillRect/>
          </a:stretch>
        </p:blipFill>
        <p:spPr>
          <a:xfrm>
            <a:off x="8047636" y="141025"/>
            <a:ext cx="926639" cy="917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40100" y="0"/>
            <a:ext cx="9263351" cy="5143500"/>
          </a:xfrm>
          <a:prstGeom prst="rect">
            <a:avLst/>
          </a:prstGeom>
          <a:noFill/>
          <a:ln>
            <a:noFill/>
          </a:ln>
        </p:spPr>
      </p:pic>
      <p:sp>
        <p:nvSpPr>
          <p:cNvPr id="57" name="Google Shape;57;p13"/>
          <p:cNvSpPr txBox="1">
            <a:spLocks noGrp="1"/>
          </p:cNvSpPr>
          <p:nvPr>
            <p:ph type="ctrTitle"/>
          </p:nvPr>
        </p:nvSpPr>
        <p:spPr>
          <a:xfrm rot="-610">
            <a:off x="2219550" y="159764"/>
            <a:ext cx="5075100" cy="580500"/>
          </a:xfrm>
          <a:prstGeom prst="rect">
            <a:avLst/>
          </a:prstGeom>
          <a:gradFill>
            <a:gsLst>
              <a:gs pos="0">
                <a:srgbClr val="51AB2A"/>
              </a:gs>
              <a:gs pos="100000">
                <a:srgbClr val="203E13"/>
              </a:gs>
            </a:gsLst>
            <a:path path="circle">
              <a:fillToRect l="50000" t="50000" r="50000" b="50000"/>
            </a:path>
            <a:tileRect/>
          </a:gradFill>
        </p:spPr>
        <p:txBody>
          <a:bodyPr spcFirstLastPara="1" wrap="square" lIns="91425" tIns="91425" rIns="91425" bIns="91425" anchor="b" anchorCtr="0">
            <a:noAutofit/>
          </a:bodyPr>
          <a:lstStyle/>
          <a:p>
            <a:pPr marL="0" lvl="0" indent="0" algn="ctr" rtl="0">
              <a:spcBef>
                <a:spcPts val="0"/>
              </a:spcBef>
              <a:spcAft>
                <a:spcPts val="0"/>
              </a:spcAft>
              <a:buNone/>
            </a:pPr>
            <a:r>
              <a:rPr lang="en" sz="2800"/>
              <a:t>McLane Stadium Analysis</a:t>
            </a:r>
            <a:endParaRPr sz="2800"/>
          </a:p>
        </p:txBody>
      </p:sp>
      <p:sp>
        <p:nvSpPr>
          <p:cNvPr id="58" name="Google Shape;58;p13"/>
          <p:cNvSpPr/>
          <p:nvPr/>
        </p:nvSpPr>
        <p:spPr>
          <a:xfrm>
            <a:off x="6126600" y="3863900"/>
            <a:ext cx="2663400" cy="1242600"/>
          </a:xfrm>
          <a:prstGeom prst="ellipse">
            <a:avLst/>
          </a:prstGeom>
          <a:gradFill>
            <a:gsLst>
              <a:gs pos="0">
                <a:srgbClr val="51AB2A"/>
              </a:gs>
              <a:gs pos="100000">
                <a:srgbClr val="203E1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txBox="1">
            <a:spLocks noGrp="1"/>
          </p:cNvSpPr>
          <p:nvPr>
            <p:ph type="subTitle" idx="1"/>
          </p:nvPr>
        </p:nvSpPr>
        <p:spPr>
          <a:xfrm>
            <a:off x="4572000" y="4048925"/>
            <a:ext cx="5772600" cy="5181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2300"/>
              <a:t>Lukas Stauffer </a:t>
            </a:r>
            <a:endParaRPr sz="2300"/>
          </a:p>
          <a:p>
            <a:pPr marL="0" lvl="0" indent="0" algn="ctr" rtl="0">
              <a:spcBef>
                <a:spcPts val="0"/>
              </a:spcBef>
              <a:spcAft>
                <a:spcPts val="0"/>
              </a:spcAft>
              <a:buNone/>
            </a:pPr>
            <a:r>
              <a:rPr lang="en" sz="2300"/>
              <a:t> Lucas Reimink</a:t>
            </a:r>
            <a:endParaRPr sz="2300"/>
          </a:p>
        </p:txBody>
      </p:sp>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Large capital gift propels project</a:t>
            </a:r>
            <a:endParaRPr/>
          </a:p>
        </p:txBody>
      </p:sp>
      <p:sp>
        <p:nvSpPr>
          <p:cNvPr id="174" name="Google Shape;174;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chemeClr val="dk1"/>
              </a:buClr>
              <a:buSzPts val="1800"/>
              <a:buChar char="-"/>
            </a:pPr>
            <a:r>
              <a:rPr lang="en">
                <a:solidFill>
                  <a:schemeClr val="dk1"/>
                </a:solidFill>
              </a:rPr>
              <a:t>Baylor already owned the land</a:t>
            </a:r>
            <a:endParaRPr>
              <a:solidFill>
                <a:schemeClr val="dk1"/>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$266 Million total</a:t>
            </a:r>
            <a:endParaRPr>
              <a:solidFill>
                <a:schemeClr val="dk1"/>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$35 Million from city of Waco (Smith, 2014)</a:t>
            </a:r>
            <a:endParaRPr>
              <a:solidFill>
                <a:schemeClr val="dk1"/>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Baylor did not specify the amount of the donation by McLane and his family, but did confirm it was "the largest capital gift in university history." (Baylor University Athletics, 2012)</a:t>
            </a:r>
            <a:endParaRPr>
              <a:solidFill>
                <a:schemeClr val="dk1"/>
              </a:solidFill>
            </a:endParaRPr>
          </a:p>
        </p:txBody>
      </p:sp>
      <p:sp>
        <p:nvSpPr>
          <p:cNvPr id="175" name="Google Shape;17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Venue Program</a:t>
            </a:r>
            <a:endParaRPr/>
          </a:p>
        </p:txBody>
      </p:sp>
      <p:sp>
        <p:nvSpPr>
          <p:cNvPr id="181" name="Google Shape;181;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1"/>
              </a:buClr>
              <a:buSzPts val="1800"/>
              <a:buChar char="-"/>
            </a:pPr>
            <a:r>
              <a:rPr lang="en">
                <a:solidFill>
                  <a:schemeClr val="dk1"/>
                </a:solidFill>
              </a:rPr>
              <a:t>Capacity: 45,140</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A $20 million shade canopy atop the upper deck shades up to 55% of the seats during the day</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Located in the endzone is the 47 foot wide by 107 foot tall HD video/scoreboard</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Lagoon to promote Sailgating</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Outdoor amphitheater and walking path</a:t>
            </a:r>
            <a:endParaRPr>
              <a:solidFill>
                <a:schemeClr val="dk1"/>
              </a:solidFill>
            </a:endParaRPr>
          </a:p>
        </p:txBody>
      </p:sp>
      <p:sp>
        <p:nvSpPr>
          <p:cNvPr id="182" name="Google Shape;18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design built for the future</a:t>
            </a:r>
            <a:endParaRPr/>
          </a:p>
        </p:txBody>
      </p:sp>
      <p:sp>
        <p:nvSpPr>
          <p:cNvPr id="188" name="Google Shape;188;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chemeClr val="dk1"/>
              </a:buClr>
              <a:buSzPts val="1800"/>
              <a:buChar char="-"/>
            </a:pPr>
            <a:r>
              <a:rPr lang="en">
                <a:solidFill>
                  <a:schemeClr val="dk1"/>
                </a:solidFill>
              </a:rPr>
              <a:t>Highway access to nearby major highway I-35</a:t>
            </a:r>
            <a:endParaRPr>
              <a:solidFill>
                <a:schemeClr val="dk1"/>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Aesthetic, futuristic design</a:t>
            </a:r>
            <a:endParaRPr>
              <a:solidFill>
                <a:schemeClr val="dk1"/>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East-West Orientation</a:t>
            </a:r>
            <a:endParaRPr>
              <a:solidFill>
                <a:schemeClr val="dk1"/>
              </a:solidFill>
            </a:endParaRPr>
          </a:p>
        </p:txBody>
      </p:sp>
      <p:sp>
        <p:nvSpPr>
          <p:cNvPr id="189" name="Google Shape;18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96" name="Google Shape;19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3" name="Google Shape;20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04" name="Google Shape;204;p26"/>
          <p:cNvSpPr/>
          <p:nvPr/>
        </p:nvSpPr>
        <p:spPr>
          <a:xfrm>
            <a:off x="4988200" y="2886575"/>
            <a:ext cx="1791000" cy="1731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McLane functions</a:t>
            </a:r>
            <a:endParaRPr/>
          </a:p>
          <a:p>
            <a:pPr marL="0" lvl="0" indent="0" algn="l" rtl="0">
              <a:spcBef>
                <a:spcPts val="0"/>
              </a:spcBef>
              <a:spcAft>
                <a:spcPts val="0"/>
              </a:spcAft>
              <a:buNone/>
            </a:pPr>
            <a:endParaRPr/>
          </a:p>
        </p:txBody>
      </p:sp>
      <p:sp>
        <p:nvSpPr>
          <p:cNvPr id="210" name="Google Shape;210;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chemeClr val="dk1"/>
              </a:buClr>
              <a:buSzPts val="1800"/>
              <a:buChar char="-"/>
            </a:pPr>
            <a:r>
              <a:rPr lang="en">
                <a:solidFill>
                  <a:schemeClr val="dk1"/>
                </a:solidFill>
              </a:rPr>
              <a:t>Baylor has a wonderful fan base that’s made it largely successful</a:t>
            </a:r>
            <a:endParaRPr>
              <a:solidFill>
                <a:schemeClr val="dk1"/>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Average attendance in 2017 was 43,830 (Davis, 2018)</a:t>
            </a:r>
            <a:endParaRPr>
              <a:solidFill>
                <a:schemeClr val="dk1"/>
              </a:solidFill>
            </a:endParaRPr>
          </a:p>
          <a:p>
            <a:pPr marL="457200" lvl="0" indent="-342900" algn="l" rtl="0">
              <a:lnSpc>
                <a:spcPct val="200000"/>
              </a:lnSpc>
              <a:spcBef>
                <a:spcPts val="0"/>
              </a:spcBef>
              <a:spcAft>
                <a:spcPts val="0"/>
              </a:spcAft>
              <a:buClr>
                <a:schemeClr val="dk1"/>
              </a:buClr>
              <a:buSzPts val="1800"/>
              <a:buChar char="-"/>
            </a:pPr>
            <a:r>
              <a:rPr lang="en">
                <a:solidFill>
                  <a:schemeClr val="dk1"/>
                </a:solidFill>
              </a:rPr>
              <a:t>“In 2017, we hosted a total of 798 private events in the Baylor Club,” said Mike Mosel, general manager. (Copeland, 2018)</a:t>
            </a:r>
            <a:endParaRPr>
              <a:solidFill>
                <a:schemeClr val="dk1"/>
              </a:solidFill>
            </a:endParaRPr>
          </a:p>
        </p:txBody>
      </p:sp>
      <p:sp>
        <p:nvSpPr>
          <p:cNvPr id="211" name="Google Shape;21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311700" y="445025"/>
            <a:ext cx="7740300" cy="59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Multi-use event space + Brazos revitalization</a:t>
            </a:r>
            <a:endParaRPr/>
          </a:p>
        </p:txBody>
      </p:sp>
      <p:sp>
        <p:nvSpPr>
          <p:cNvPr id="217" name="Google Shape;217;p28"/>
          <p:cNvSpPr txBox="1">
            <a:spLocks noGrp="1"/>
          </p:cNvSpPr>
          <p:nvPr>
            <p:ph type="body" idx="1"/>
          </p:nvPr>
        </p:nvSpPr>
        <p:spPr>
          <a:xfrm>
            <a:off x="311700" y="14855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-Baylor Club event space</a:t>
            </a:r>
            <a:endParaRPr/>
          </a:p>
          <a:p>
            <a:pPr marL="0" lvl="0" indent="0" algn="l" rtl="0">
              <a:spcBef>
                <a:spcPts val="1600"/>
              </a:spcBef>
              <a:spcAft>
                <a:spcPts val="0"/>
              </a:spcAft>
              <a:buNone/>
            </a:pPr>
            <a:r>
              <a:rPr lang="en"/>
              <a:t>-Premium Seating expansion</a:t>
            </a:r>
            <a:endParaRPr/>
          </a:p>
          <a:p>
            <a:pPr marL="0" lvl="0" indent="0" algn="l" rtl="0">
              <a:spcBef>
                <a:spcPts val="1600"/>
              </a:spcBef>
              <a:spcAft>
                <a:spcPts val="0"/>
              </a:spcAft>
              <a:buNone/>
            </a:pPr>
            <a:r>
              <a:rPr lang="en"/>
              <a:t>-Sailgating</a:t>
            </a:r>
            <a:endParaRPr/>
          </a:p>
          <a:p>
            <a:pPr marL="0" lvl="0" indent="0" algn="l" rtl="0">
              <a:spcBef>
                <a:spcPts val="1600"/>
              </a:spcBef>
              <a:spcAft>
                <a:spcPts val="1600"/>
              </a:spcAft>
              <a:buNone/>
            </a:pPr>
            <a:r>
              <a:rPr lang="en"/>
              <a:t>-Surrounding Development</a:t>
            </a:r>
            <a:endParaRPr/>
          </a:p>
        </p:txBody>
      </p:sp>
      <p:sp>
        <p:nvSpPr>
          <p:cNvPr id="218" name="Google Shape;21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19" name="Google Shape;219;p28"/>
          <p:cNvPicPr preferRelativeResize="0"/>
          <p:nvPr/>
        </p:nvPicPr>
        <p:blipFill>
          <a:blip r:embed="rId3">
            <a:alphaModFix/>
          </a:blip>
          <a:stretch>
            <a:fillRect/>
          </a:stretch>
        </p:blipFill>
        <p:spPr>
          <a:xfrm>
            <a:off x="4375700" y="1295450"/>
            <a:ext cx="4456599" cy="2959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9"/>
          <p:cNvSpPr txBox="1">
            <a:spLocks noGrp="1"/>
          </p:cNvSpPr>
          <p:nvPr>
            <p:ph type="title"/>
          </p:nvPr>
        </p:nvSpPr>
        <p:spPr>
          <a:xfrm>
            <a:off x="215475" y="78910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Conclusion</a:t>
            </a:r>
            <a:endParaRPr/>
          </a:p>
          <a:p>
            <a:pPr marL="0" lvl="0" indent="0" algn="ctr" rtl="0">
              <a:spcBef>
                <a:spcPts val="0"/>
              </a:spcBef>
              <a:spcAft>
                <a:spcPts val="0"/>
              </a:spcAft>
              <a:buNone/>
            </a:pPr>
            <a:r>
              <a:rPr lang="en"/>
              <a:t>+</a:t>
            </a:r>
            <a:endParaRPr/>
          </a:p>
          <a:p>
            <a:pPr marL="0" lvl="0" indent="0" algn="ctr" rtl="0">
              <a:spcBef>
                <a:spcPts val="0"/>
              </a:spcBef>
              <a:spcAft>
                <a:spcPts val="0"/>
              </a:spcAft>
              <a:buNone/>
            </a:pPr>
            <a:r>
              <a:rPr lang="en"/>
              <a:t>Questions</a:t>
            </a:r>
            <a:endParaRPr/>
          </a:p>
        </p:txBody>
      </p:sp>
      <p:sp>
        <p:nvSpPr>
          <p:cNvPr id="225" name="Google Shape;22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26" name="Google Shape;226;p29"/>
          <p:cNvSpPr/>
          <p:nvPr/>
        </p:nvSpPr>
        <p:spPr>
          <a:xfrm>
            <a:off x="1199050" y="2309325"/>
            <a:ext cx="6475626" cy="1672596"/>
          </a:xfrm>
          <a:prstGeom prst="flowChartTerminator">
            <a:avLst/>
          </a:prstGeom>
          <a:gradFill>
            <a:gsLst>
              <a:gs pos="0">
                <a:srgbClr val="FFD941"/>
              </a:gs>
              <a:gs pos="100000">
                <a:srgbClr val="B79307"/>
              </a:gs>
            </a:gsLst>
            <a:lin ang="5400012" scaled="0"/>
          </a:gra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mfortaa"/>
                <a:ea typeface="Comfortaa"/>
                <a:cs typeface="Comfortaa"/>
                <a:sym typeface="Comfortaa"/>
              </a:rPr>
              <a:t>McLane Stadium has begun to revitalize the downtown Brazos district and serves as a powerful asset to Baylor University and its athletic missions.</a:t>
            </a:r>
            <a:endParaRPr>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66" name="Google Shape;66;p14"/>
          <p:cNvPicPr preferRelativeResize="0"/>
          <p:nvPr/>
        </p:nvPicPr>
        <p:blipFill>
          <a:blip r:embed="rId3">
            <a:alphaModFix/>
          </a:blip>
          <a:stretch>
            <a:fillRect/>
          </a:stretch>
        </p:blipFill>
        <p:spPr>
          <a:xfrm>
            <a:off x="0" y="0"/>
            <a:ext cx="9143999" cy="5944800"/>
          </a:xfrm>
          <a:prstGeom prst="rect">
            <a:avLst/>
          </a:prstGeom>
          <a:noFill/>
          <a:ln>
            <a:noFill/>
          </a:ln>
        </p:spPr>
      </p:pic>
      <p:sp>
        <p:nvSpPr>
          <p:cNvPr id="67" name="Google Shape;67;p14"/>
          <p:cNvSpPr txBox="1"/>
          <p:nvPr/>
        </p:nvSpPr>
        <p:spPr>
          <a:xfrm>
            <a:off x="1268550" y="607150"/>
            <a:ext cx="6606900" cy="14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1C232"/>
                </a:solidFill>
                <a:latin typeface="Comfortaa"/>
                <a:ea typeface="Comfortaa"/>
                <a:cs typeface="Comfortaa"/>
                <a:sym typeface="Comfortaa"/>
              </a:rPr>
              <a:t>The Brainchild of Dayton McLane</a:t>
            </a:r>
            <a:endParaRPr sz="2500">
              <a:solidFill>
                <a:srgbClr val="F1C232"/>
              </a:solidFill>
              <a:latin typeface="Comfortaa"/>
              <a:ea typeface="Comfortaa"/>
              <a:cs typeface="Comfortaa"/>
              <a:sym typeface="Comfortaa"/>
            </a:endParaRPr>
          </a:p>
          <a:p>
            <a:pPr marL="0" lvl="0" indent="0" algn="l" rtl="0">
              <a:spcBef>
                <a:spcPts val="0"/>
              </a:spcBef>
              <a:spcAft>
                <a:spcPts val="0"/>
              </a:spcAft>
              <a:buNone/>
            </a:pPr>
            <a:r>
              <a:rPr lang="en" sz="2500">
                <a:solidFill>
                  <a:srgbClr val="F1C232"/>
                </a:solidFill>
                <a:latin typeface="Comfortaa"/>
                <a:ea typeface="Comfortaa"/>
                <a:cs typeface="Comfortaa"/>
                <a:sym typeface="Comfortaa"/>
              </a:rPr>
              <a:t>						+</a:t>
            </a:r>
            <a:endParaRPr sz="2500">
              <a:solidFill>
                <a:srgbClr val="F1C232"/>
              </a:solidFill>
              <a:latin typeface="Comfortaa"/>
              <a:ea typeface="Comfortaa"/>
              <a:cs typeface="Comfortaa"/>
              <a:sym typeface="Comfortaa"/>
            </a:endParaRPr>
          </a:p>
          <a:p>
            <a:pPr marL="0" lvl="0" indent="0" algn="l" rtl="0">
              <a:spcBef>
                <a:spcPts val="0"/>
              </a:spcBef>
              <a:spcAft>
                <a:spcPts val="0"/>
              </a:spcAft>
              <a:buNone/>
            </a:pPr>
            <a:r>
              <a:rPr lang="en" sz="2500">
                <a:solidFill>
                  <a:srgbClr val="F1C232"/>
                </a:solidFill>
                <a:latin typeface="Comfortaa"/>
                <a:ea typeface="Comfortaa"/>
                <a:cs typeface="Comfortaa"/>
                <a:sym typeface="Comfortaa"/>
              </a:rPr>
              <a:t>Revitalization of Brazos River District</a:t>
            </a:r>
            <a:endParaRPr sz="2500">
              <a:solidFill>
                <a:srgbClr val="F1C232"/>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265500" y="7240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73" name="Google Shape;73;p1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4" name="Google Shape;74;p1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38761D"/>
                </a:solidFill>
              </a:rPr>
              <a:t>1845- Private, Baptist University</a:t>
            </a:r>
            <a:endParaRPr>
              <a:solidFill>
                <a:srgbClr val="38761D"/>
              </a:solidFill>
            </a:endParaRPr>
          </a:p>
          <a:p>
            <a:pPr marL="0" lvl="0" indent="0" algn="l" rtl="0">
              <a:spcBef>
                <a:spcPts val="1600"/>
              </a:spcBef>
              <a:spcAft>
                <a:spcPts val="0"/>
              </a:spcAft>
              <a:buNone/>
            </a:pPr>
            <a:r>
              <a:rPr lang="en">
                <a:solidFill>
                  <a:srgbClr val="38761D"/>
                </a:solidFill>
              </a:rPr>
              <a:t>Enrollment= 16k</a:t>
            </a:r>
            <a:endParaRPr>
              <a:solidFill>
                <a:srgbClr val="38761D"/>
              </a:solidFill>
            </a:endParaRPr>
          </a:p>
          <a:p>
            <a:pPr marL="0" lvl="0" indent="0" algn="l" rtl="0">
              <a:spcBef>
                <a:spcPts val="1600"/>
              </a:spcBef>
              <a:spcAft>
                <a:spcPts val="1600"/>
              </a:spcAft>
              <a:buNone/>
            </a:pPr>
            <a:r>
              <a:rPr lang="en">
                <a:solidFill>
                  <a:srgbClr val="38761D"/>
                </a:solidFill>
              </a:rPr>
              <a:t>Rising Athletic Department: “Year of the Bear”</a:t>
            </a:r>
            <a:endParaRPr>
              <a:solidFill>
                <a:srgbClr val="38761D"/>
              </a:solidFill>
            </a:endParaRPr>
          </a:p>
        </p:txBody>
      </p:sp>
      <p:sp>
        <p:nvSpPr>
          <p:cNvPr id="75" name="Google Shape;7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76" name="Google Shape;76;p15"/>
          <p:cNvPicPr preferRelativeResize="0"/>
          <p:nvPr/>
        </p:nvPicPr>
        <p:blipFill>
          <a:blip r:embed="rId3">
            <a:alphaModFix/>
          </a:blip>
          <a:stretch>
            <a:fillRect/>
          </a:stretch>
        </p:blipFill>
        <p:spPr>
          <a:xfrm>
            <a:off x="474950" y="688575"/>
            <a:ext cx="3626300" cy="2864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789875" y="169425"/>
            <a:ext cx="7210426" cy="4192125"/>
          </a:xfrm>
          <a:prstGeom prst="rect">
            <a:avLst/>
          </a:prstGeom>
          <a:noFill/>
          <a:ln>
            <a:noFill/>
          </a:ln>
        </p:spPr>
      </p:pic>
      <p:sp>
        <p:nvSpPr>
          <p:cNvPr id="82" name="Google Shape;82;p16"/>
          <p:cNvSpPr/>
          <p:nvPr/>
        </p:nvSpPr>
        <p:spPr>
          <a:xfrm rot="676508">
            <a:off x="2301761" y="2042913"/>
            <a:ext cx="3922394" cy="2212806"/>
          </a:xfrm>
          <a:prstGeom prst="irregularSeal2">
            <a:avLst/>
          </a:prstGeom>
          <a:gradFill>
            <a:gsLst>
              <a:gs pos="0">
                <a:srgbClr val="51AB2A"/>
              </a:gs>
              <a:gs pos="100000">
                <a:srgbClr val="203E13"/>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6"/>
          <p:cNvSpPr txBox="1">
            <a:spLocks noGrp="1"/>
          </p:cNvSpPr>
          <p:nvPr>
            <p:ph type="body" idx="1"/>
          </p:nvPr>
        </p:nvSpPr>
        <p:spPr>
          <a:xfrm>
            <a:off x="2949363" y="2753375"/>
            <a:ext cx="2701200" cy="858600"/>
          </a:xfrm>
          <a:prstGeom prst="rect">
            <a:avLst/>
          </a:prstGeom>
          <a:noFill/>
        </p:spPr>
        <p:txBody>
          <a:bodyPr spcFirstLastPara="1" wrap="square" lIns="91425" tIns="91425" rIns="91425" bIns="91425" anchor="ctr" anchorCtr="0">
            <a:noAutofit/>
          </a:bodyPr>
          <a:lstStyle/>
          <a:p>
            <a:pPr marL="0" lvl="0" indent="0" algn="l" rtl="0">
              <a:spcBef>
                <a:spcPts val="0"/>
              </a:spcBef>
              <a:spcAft>
                <a:spcPts val="0"/>
              </a:spcAft>
              <a:buNone/>
            </a:pPr>
            <a:r>
              <a:rPr lang="en" b="1"/>
              <a:t>Diminishing Value-</a:t>
            </a:r>
            <a:endParaRPr b="1"/>
          </a:p>
          <a:p>
            <a:pPr marL="0" lvl="0" indent="0" algn="l" rtl="0">
              <a:spcBef>
                <a:spcPts val="0"/>
              </a:spcBef>
              <a:spcAft>
                <a:spcPts val="0"/>
              </a:spcAft>
              <a:buNone/>
            </a:pPr>
            <a:r>
              <a:rPr lang="en" b="1"/>
              <a:t> Floyd Casey Stadium</a:t>
            </a:r>
            <a:endParaRPr b="1"/>
          </a:p>
        </p:txBody>
      </p:sp>
      <p:sp>
        <p:nvSpPr>
          <p:cNvPr id="84" name="Google Shape;8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500"/>
                                        <p:tgtEl>
                                          <p:spTgt spid="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00" y="237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Untapped demand for campus proximity</a:t>
            </a:r>
            <a:endParaRPr/>
          </a:p>
        </p:txBody>
      </p:sp>
      <p:sp>
        <p:nvSpPr>
          <p:cNvPr id="90" name="Google Shape;90;p17"/>
          <p:cNvSpPr txBox="1">
            <a:spLocks noGrp="1"/>
          </p:cNvSpPr>
          <p:nvPr>
            <p:ph type="body" idx="1"/>
          </p:nvPr>
        </p:nvSpPr>
        <p:spPr>
          <a:xfrm>
            <a:off x="311700" y="15551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-Walking distance to campus</a:t>
            </a:r>
            <a:endParaRPr/>
          </a:p>
          <a:p>
            <a:pPr marL="0" lvl="0" indent="0" algn="l" rtl="0">
              <a:spcBef>
                <a:spcPts val="1600"/>
              </a:spcBef>
              <a:spcAft>
                <a:spcPts val="0"/>
              </a:spcAft>
              <a:buNone/>
            </a:pPr>
            <a:r>
              <a:rPr lang="en"/>
              <a:t>-Parking and Tailgating space</a:t>
            </a:r>
            <a:endParaRPr/>
          </a:p>
          <a:p>
            <a:pPr marL="0" lvl="0" indent="0" algn="l" rtl="0">
              <a:spcBef>
                <a:spcPts val="1600"/>
              </a:spcBef>
              <a:spcAft>
                <a:spcPts val="1600"/>
              </a:spcAft>
              <a:buNone/>
            </a:pPr>
            <a:r>
              <a:rPr lang="en"/>
              <a:t>-Growth of greater Waco area</a:t>
            </a:r>
            <a:endParaRPr/>
          </a:p>
        </p:txBody>
      </p:sp>
      <p:sp>
        <p:nvSpPr>
          <p:cNvPr id="91" name="Google Shape;9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92" name="Google Shape;92;p17"/>
          <p:cNvPicPr preferRelativeResize="0"/>
          <p:nvPr/>
        </p:nvPicPr>
        <p:blipFill>
          <a:blip r:embed="rId3">
            <a:alphaModFix/>
          </a:blip>
          <a:stretch>
            <a:fillRect/>
          </a:stretch>
        </p:blipFill>
        <p:spPr>
          <a:xfrm>
            <a:off x="4177225" y="1754275"/>
            <a:ext cx="4695473" cy="2678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Undeveloped space for massive project </a:t>
            </a:r>
            <a:endParaRPr/>
          </a:p>
        </p:txBody>
      </p:sp>
      <p:sp>
        <p:nvSpPr>
          <p:cNvPr id="98" name="Google Shape;9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99" name="Google Shape;9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00" name="Google Shape;100;p18"/>
          <p:cNvPicPr preferRelativeResize="0"/>
          <p:nvPr/>
        </p:nvPicPr>
        <p:blipFill rotWithShape="1">
          <a:blip r:embed="rId3">
            <a:alphaModFix/>
          </a:blip>
          <a:srcRect l="48786" t="2124" b="51071"/>
          <a:stretch/>
        </p:blipFill>
        <p:spPr>
          <a:xfrm>
            <a:off x="451575" y="1524850"/>
            <a:ext cx="2591231" cy="740073"/>
          </a:xfrm>
          <a:prstGeom prst="rect">
            <a:avLst/>
          </a:prstGeom>
          <a:noFill/>
          <a:ln>
            <a:noFill/>
          </a:ln>
        </p:spPr>
      </p:pic>
      <p:cxnSp>
        <p:nvCxnSpPr>
          <p:cNvPr id="101" name="Google Shape;101;p18"/>
          <p:cNvCxnSpPr/>
          <p:nvPr/>
        </p:nvCxnSpPr>
        <p:spPr>
          <a:xfrm>
            <a:off x="3197225" y="1746875"/>
            <a:ext cx="2242500" cy="658800"/>
          </a:xfrm>
          <a:prstGeom prst="curvedConnector3">
            <a:avLst>
              <a:gd name="adj1" fmla="val 50000"/>
            </a:avLst>
          </a:prstGeom>
          <a:noFill/>
          <a:ln w="28575" cap="flat" cmpd="sng">
            <a:solidFill>
              <a:schemeClr val="dk2"/>
            </a:solidFill>
            <a:prstDash val="solid"/>
            <a:round/>
            <a:headEnd type="none" w="med" len="med"/>
            <a:tailEnd type="triangle" w="med" len="med"/>
          </a:ln>
        </p:spPr>
      </p:cxnSp>
      <p:pic>
        <p:nvPicPr>
          <p:cNvPr id="102" name="Google Shape;102;p18"/>
          <p:cNvPicPr preferRelativeResize="0"/>
          <p:nvPr/>
        </p:nvPicPr>
        <p:blipFill rotWithShape="1">
          <a:blip r:embed="rId4">
            <a:alphaModFix/>
          </a:blip>
          <a:srcRect l="11134" b="31958"/>
          <a:stretch/>
        </p:blipFill>
        <p:spPr>
          <a:xfrm>
            <a:off x="5587675" y="1227551"/>
            <a:ext cx="3377851" cy="2688405"/>
          </a:xfrm>
          <a:prstGeom prst="rect">
            <a:avLst/>
          </a:prstGeom>
          <a:noFill/>
          <a:ln>
            <a:noFill/>
          </a:ln>
        </p:spPr>
      </p:pic>
      <p:pic>
        <p:nvPicPr>
          <p:cNvPr id="103" name="Google Shape;103;p18"/>
          <p:cNvPicPr preferRelativeResize="0"/>
          <p:nvPr/>
        </p:nvPicPr>
        <p:blipFill>
          <a:blip r:embed="rId5">
            <a:alphaModFix/>
          </a:blip>
          <a:stretch>
            <a:fillRect/>
          </a:stretch>
        </p:blipFill>
        <p:spPr>
          <a:xfrm>
            <a:off x="1010176" y="2815625"/>
            <a:ext cx="3125325" cy="2187574"/>
          </a:xfrm>
          <a:prstGeom prst="rect">
            <a:avLst/>
          </a:prstGeom>
          <a:noFill/>
          <a:ln>
            <a:noFill/>
          </a:ln>
        </p:spPr>
      </p:pic>
      <p:sp>
        <p:nvSpPr>
          <p:cNvPr id="104" name="Google Shape;104;p18"/>
          <p:cNvSpPr/>
          <p:nvPr/>
        </p:nvSpPr>
        <p:spPr>
          <a:xfrm>
            <a:off x="3308250" y="3737675"/>
            <a:ext cx="548700" cy="510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 name="Google Shape;105;p18"/>
          <p:cNvCxnSpPr/>
          <p:nvPr/>
        </p:nvCxnSpPr>
        <p:spPr>
          <a:xfrm flipH="1">
            <a:off x="4381450" y="3219625"/>
            <a:ext cx="1110000" cy="954600"/>
          </a:xfrm>
          <a:prstGeom prst="curvedConnector3">
            <a:avLst>
              <a:gd name="adj1" fmla="val 50000"/>
            </a:avLst>
          </a:prstGeom>
          <a:noFill/>
          <a:ln w="2857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400"/>
                                        <p:tgtEl>
                                          <p:spTgt spid="102"/>
                                        </p:tgtEl>
                                        <p:attrNameLst>
                                          <p:attrName>ppt_w</p:attrName>
                                        </p:attrNameLst>
                                      </p:cBhvr>
                                      <p:tavLst>
                                        <p:tav tm="0">
                                          <p:val>
                                            <p:strVal val="0"/>
                                          </p:val>
                                        </p:tav>
                                        <p:tav tm="100000">
                                          <p:val>
                                            <p:strVal val="#ppt_w"/>
                                          </p:val>
                                        </p:tav>
                                      </p:tavLst>
                                    </p:anim>
                                    <p:anim calcmode="lin" valueType="num">
                                      <p:cBhvr additive="base">
                                        <p:cTn id="8" dur="1400"/>
                                        <p:tgtEl>
                                          <p:spTgt spid="10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additive="base">
                                        <p:cTn id="13" dur="1000"/>
                                        <p:tgtEl>
                                          <p:spTgt spid="103"/>
                                        </p:tgtEl>
                                        <p:attrNameLst>
                                          <p:attrName>ppt_w</p:attrName>
                                        </p:attrNameLst>
                                      </p:cBhvr>
                                      <p:tavLst>
                                        <p:tav tm="0">
                                          <p:val>
                                            <p:strVal val="0"/>
                                          </p:val>
                                        </p:tav>
                                        <p:tav tm="100000">
                                          <p:val>
                                            <p:strVal val="#ppt_w"/>
                                          </p:val>
                                        </p:tav>
                                      </p:tavLst>
                                    </p:anim>
                                    <p:anim calcmode="lin" valueType="num">
                                      <p:cBhvr additive="base">
                                        <p:cTn id="14" dur="1000"/>
                                        <p:tgtEl>
                                          <p:spTgt spid="103"/>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12" name="Google Shape;11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13" name="Google Shape;113;p19"/>
          <p:cNvPicPr preferRelativeResize="0"/>
          <p:nvPr/>
        </p:nvPicPr>
        <p:blipFill>
          <a:blip r:embed="rId3">
            <a:alphaModFix/>
          </a:blip>
          <a:stretch>
            <a:fillRect/>
          </a:stretch>
        </p:blipFill>
        <p:spPr>
          <a:xfrm>
            <a:off x="1606074" y="243975"/>
            <a:ext cx="5674200" cy="4382250"/>
          </a:xfrm>
          <a:prstGeom prst="rect">
            <a:avLst/>
          </a:prstGeom>
          <a:noFill/>
          <a:ln>
            <a:noFill/>
          </a:ln>
        </p:spPr>
      </p:pic>
      <p:sp>
        <p:nvSpPr>
          <p:cNvPr id="114" name="Google Shape;114;p19"/>
          <p:cNvSpPr/>
          <p:nvPr/>
        </p:nvSpPr>
        <p:spPr>
          <a:xfrm>
            <a:off x="4572000" y="1339850"/>
            <a:ext cx="582900" cy="11175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p:nvPr/>
        </p:nvSpPr>
        <p:spPr>
          <a:xfrm>
            <a:off x="3226825" y="2509150"/>
            <a:ext cx="2361000" cy="1569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4144525" y="333350"/>
            <a:ext cx="1780500" cy="858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267300" y="452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value greatly exceeds expenses</a:t>
            </a:r>
            <a:endParaRPr/>
          </a:p>
        </p:txBody>
      </p:sp>
      <p:sp>
        <p:nvSpPr>
          <p:cNvPr id="122" name="Google Shape;12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23" name="Google Shape;12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124" name="Google Shape;124;p20"/>
          <p:cNvGrpSpPr/>
          <p:nvPr/>
        </p:nvGrpSpPr>
        <p:grpSpPr>
          <a:xfrm>
            <a:off x="3073838" y="2013875"/>
            <a:ext cx="1944600" cy="1569600"/>
            <a:chOff x="3071457" y="2013875"/>
            <a:chExt cx="1944600" cy="1569600"/>
          </a:xfrm>
        </p:grpSpPr>
        <p:sp>
          <p:nvSpPr>
            <p:cNvPr id="125" name="Google Shape;125;p20"/>
            <p:cNvSpPr/>
            <p:nvPr/>
          </p:nvSpPr>
          <p:spPr>
            <a:xfrm rot="10800000" flipH="1">
              <a:off x="3071457" y="2013875"/>
              <a:ext cx="1944600" cy="1569600"/>
            </a:xfrm>
            <a:prstGeom prst="round2DiagRect">
              <a:avLst>
                <a:gd name="adj1" fmla="val 0"/>
                <a:gd name="adj2" fmla="val 1776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txBox="1"/>
            <p:nvPr/>
          </p:nvSpPr>
          <p:spPr>
            <a:xfrm>
              <a:off x="3384069" y="2375264"/>
              <a:ext cx="1451700" cy="9708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38761D"/>
                  </a:solidFill>
                  <a:latin typeface="Roboto"/>
                  <a:ea typeface="Roboto"/>
                  <a:cs typeface="Roboto"/>
                  <a:sym typeface="Roboto"/>
                </a:rPr>
                <a:t>Huge value creation</a:t>
              </a:r>
              <a:endParaRPr sz="1500">
                <a:solidFill>
                  <a:srgbClr val="38761D"/>
                </a:solidFill>
                <a:latin typeface="Roboto"/>
                <a:ea typeface="Roboto"/>
                <a:cs typeface="Roboto"/>
                <a:sym typeface="Roboto"/>
              </a:endParaRPr>
            </a:p>
          </p:txBody>
        </p:sp>
      </p:grpSp>
      <p:grpSp>
        <p:nvGrpSpPr>
          <p:cNvPr id="127" name="Google Shape;127;p20"/>
          <p:cNvGrpSpPr/>
          <p:nvPr/>
        </p:nvGrpSpPr>
        <p:grpSpPr>
          <a:xfrm>
            <a:off x="1131625" y="2013875"/>
            <a:ext cx="1944600" cy="1569600"/>
            <a:chOff x="1126863" y="2013875"/>
            <a:chExt cx="1944600" cy="1569600"/>
          </a:xfrm>
        </p:grpSpPr>
        <p:sp>
          <p:nvSpPr>
            <p:cNvPr id="128" name="Google Shape;128;p20"/>
            <p:cNvSpPr/>
            <p:nvPr/>
          </p:nvSpPr>
          <p:spPr>
            <a:xfrm>
              <a:off x="1126863" y="2013875"/>
              <a:ext cx="1944600" cy="1569600"/>
            </a:xfrm>
            <a:prstGeom prst="round2DiagRect">
              <a:avLst>
                <a:gd name="adj1" fmla="val 0"/>
                <a:gd name="adj2" fmla="val 1776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0"/>
            <p:cNvSpPr txBox="1"/>
            <p:nvPr/>
          </p:nvSpPr>
          <p:spPr>
            <a:xfrm>
              <a:off x="1351638" y="2256368"/>
              <a:ext cx="1451700" cy="8004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38761D"/>
                  </a:solidFill>
                  <a:latin typeface="Roboto"/>
                  <a:ea typeface="Roboto"/>
                  <a:cs typeface="Roboto"/>
                  <a:sym typeface="Roboto"/>
                </a:rPr>
                <a:t>No extra capital land costs</a:t>
              </a:r>
              <a:endParaRPr sz="1500">
                <a:solidFill>
                  <a:srgbClr val="38761D"/>
                </a:solidFill>
                <a:latin typeface="Roboto"/>
                <a:ea typeface="Roboto"/>
                <a:cs typeface="Roboto"/>
                <a:sym typeface="Roboto"/>
              </a:endParaRPr>
            </a:p>
          </p:txBody>
        </p:sp>
      </p:grpSp>
      <p:grpSp>
        <p:nvGrpSpPr>
          <p:cNvPr id="130" name="Google Shape;130;p20"/>
          <p:cNvGrpSpPr/>
          <p:nvPr/>
        </p:nvGrpSpPr>
        <p:grpSpPr>
          <a:xfrm>
            <a:off x="5015938" y="2013875"/>
            <a:ext cx="3001200" cy="1569600"/>
            <a:chOff x="5015938" y="2013875"/>
            <a:chExt cx="3001200" cy="1569600"/>
          </a:xfrm>
        </p:grpSpPr>
        <p:sp>
          <p:nvSpPr>
            <p:cNvPr id="131" name="Google Shape;131;p20"/>
            <p:cNvSpPr/>
            <p:nvPr/>
          </p:nvSpPr>
          <p:spPr>
            <a:xfrm>
              <a:off x="5015938" y="2013875"/>
              <a:ext cx="3001200" cy="1569600"/>
            </a:xfrm>
            <a:prstGeom prst="round2DiagRect">
              <a:avLst>
                <a:gd name="adj1" fmla="val 0"/>
                <a:gd name="adj2" fmla="val 1776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2" name="Google Shape;132;p20"/>
            <p:cNvSpPr txBox="1"/>
            <p:nvPr/>
          </p:nvSpPr>
          <p:spPr>
            <a:xfrm>
              <a:off x="5360226" y="2256387"/>
              <a:ext cx="24171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Feasible and Profitable Project</a:t>
              </a:r>
              <a:endParaRPr sz="1100">
                <a:solidFill>
                  <a:srgbClr val="FFFFFF"/>
                </a:solidFill>
                <a:latin typeface="Roboto"/>
                <a:ea typeface="Roboto"/>
                <a:cs typeface="Roboto"/>
                <a:sym typeface="Roboto"/>
              </a:endParaRPr>
            </a:p>
          </p:txBody>
        </p:sp>
        <p:sp>
          <p:nvSpPr>
            <p:cNvPr id="133" name="Google Shape;133;p20"/>
            <p:cNvSpPr txBox="1"/>
            <p:nvPr/>
          </p:nvSpPr>
          <p:spPr>
            <a:xfrm>
              <a:off x="5360225" y="2716353"/>
              <a:ext cx="24171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FFFFFF"/>
                  </a:solidFill>
                  <a:latin typeface="Roboto"/>
                  <a:ea typeface="Roboto"/>
                  <a:cs typeface="Roboto"/>
                  <a:sym typeface="Roboto"/>
                </a:rPr>
                <a:t>Majority Private + Minority Public Funding allowed project to be feasible</a:t>
              </a:r>
              <a:endParaRPr sz="1100">
                <a:solidFill>
                  <a:srgbClr val="FFFFFF"/>
                </a:solidFill>
                <a:latin typeface="Roboto"/>
                <a:ea typeface="Roboto"/>
                <a:cs typeface="Roboto"/>
                <a:sym typeface="Roboto"/>
              </a:endParaRPr>
            </a:p>
          </p:txBody>
        </p:sp>
      </p:grpSp>
      <p:grpSp>
        <p:nvGrpSpPr>
          <p:cNvPr id="134" name="Google Shape;134;p20"/>
          <p:cNvGrpSpPr/>
          <p:nvPr/>
        </p:nvGrpSpPr>
        <p:grpSpPr>
          <a:xfrm>
            <a:off x="4885484" y="2701270"/>
            <a:ext cx="261571" cy="260379"/>
            <a:chOff x="4858109" y="2631368"/>
            <a:chExt cx="316442" cy="315000"/>
          </a:xfrm>
        </p:grpSpPr>
        <p:sp>
          <p:nvSpPr>
            <p:cNvPr id="135" name="Google Shape;135;p20"/>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
              </a:br>
              <a:endParaRPr/>
            </a:p>
          </p:txBody>
        </p:sp>
      </p:grpSp>
      <p:grpSp>
        <p:nvGrpSpPr>
          <p:cNvPr id="137" name="Google Shape;137;p20"/>
          <p:cNvGrpSpPr/>
          <p:nvPr/>
        </p:nvGrpSpPr>
        <p:grpSpPr>
          <a:xfrm>
            <a:off x="2948278" y="2701271"/>
            <a:ext cx="260366" cy="260366"/>
            <a:chOff x="3157188" y="909150"/>
            <a:chExt cx="470400" cy="470400"/>
          </a:xfrm>
        </p:grpSpPr>
        <p:sp>
          <p:nvSpPr>
            <p:cNvPr id="138" name="Google Shape;138;p2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0"/>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Timeline</a:t>
            </a:r>
            <a:endParaRPr/>
          </a:p>
        </p:txBody>
      </p:sp>
      <p:sp>
        <p:nvSpPr>
          <p:cNvPr id="145" name="Google Shape;145;p21"/>
          <p:cNvSpPr txBox="1">
            <a:spLocks noGrp="1"/>
          </p:cNvSpPr>
          <p:nvPr>
            <p:ph type="body" idx="1"/>
          </p:nvPr>
        </p:nvSpPr>
        <p:spPr>
          <a:xfrm>
            <a:off x="708675" y="1152475"/>
            <a:ext cx="8123700" cy="3185400"/>
          </a:xfrm>
          <a:prstGeom prst="rect">
            <a:avLst/>
          </a:prstGeom>
          <a:solidFill>
            <a:srgbClr val="93C47D"/>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46" name="Google Shape;14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47" name="Google Shape;147;p21"/>
          <p:cNvSpPr/>
          <p:nvPr/>
        </p:nvSpPr>
        <p:spPr>
          <a:xfrm>
            <a:off x="2164963" y="2248113"/>
            <a:ext cx="594300" cy="369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48" name="Google Shape;148;p21"/>
          <p:cNvGrpSpPr/>
          <p:nvPr/>
        </p:nvGrpSpPr>
        <p:grpSpPr>
          <a:xfrm>
            <a:off x="571536" y="1957150"/>
            <a:ext cx="1755000" cy="1897977"/>
            <a:chOff x="571536" y="1957150"/>
            <a:chExt cx="1755000" cy="1897977"/>
          </a:xfrm>
        </p:grpSpPr>
        <p:sp>
          <p:nvSpPr>
            <p:cNvPr id="149" name="Google Shape;149;p21"/>
            <p:cNvSpPr/>
            <p:nvPr/>
          </p:nvSpPr>
          <p:spPr>
            <a:xfrm>
              <a:off x="1151886" y="1957150"/>
              <a:ext cx="594300" cy="5943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txBox="1"/>
            <p:nvPr/>
          </p:nvSpPr>
          <p:spPr>
            <a:xfrm>
              <a:off x="1230636" y="2118324"/>
              <a:ext cx="4368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chemeClr val="dk1"/>
                  </a:solidFill>
                  <a:latin typeface="Roboto"/>
                  <a:ea typeface="Roboto"/>
                  <a:cs typeface="Roboto"/>
                  <a:sym typeface="Roboto"/>
                </a:rPr>
                <a:t>2011</a:t>
              </a:r>
              <a:endParaRPr sz="800" b="1">
                <a:solidFill>
                  <a:schemeClr val="dk1"/>
                </a:solidFill>
                <a:latin typeface="Roboto"/>
                <a:ea typeface="Roboto"/>
                <a:cs typeface="Roboto"/>
                <a:sym typeface="Roboto"/>
              </a:endParaRPr>
            </a:p>
          </p:txBody>
        </p:sp>
        <p:sp>
          <p:nvSpPr>
            <p:cNvPr id="151" name="Google Shape;151;p21"/>
            <p:cNvSpPr txBox="1"/>
            <p:nvPr/>
          </p:nvSpPr>
          <p:spPr>
            <a:xfrm>
              <a:off x="594488" y="26609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chemeClr val="dk1"/>
                  </a:solidFill>
                  <a:latin typeface="Roboto"/>
                  <a:ea typeface="Roboto"/>
                  <a:cs typeface="Roboto"/>
                  <a:sym typeface="Roboto"/>
                </a:rPr>
                <a:t>Proposed Idea to Baylor</a:t>
              </a:r>
              <a:endParaRPr sz="1000" b="1">
                <a:solidFill>
                  <a:schemeClr val="dk1"/>
                </a:solidFill>
                <a:latin typeface="Roboto"/>
                <a:ea typeface="Roboto"/>
                <a:cs typeface="Roboto"/>
                <a:sym typeface="Roboto"/>
              </a:endParaRPr>
            </a:p>
          </p:txBody>
        </p:sp>
        <p:sp>
          <p:nvSpPr>
            <p:cNvPr id="152" name="Google Shape;152;p21"/>
            <p:cNvSpPr txBox="1"/>
            <p:nvPr/>
          </p:nvSpPr>
          <p:spPr>
            <a:xfrm>
              <a:off x="571536" y="3117727"/>
              <a:ext cx="17550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a:solidFill>
                  <a:schemeClr val="dk1"/>
                </a:solidFill>
                <a:latin typeface="Roboto"/>
                <a:ea typeface="Roboto"/>
                <a:cs typeface="Roboto"/>
                <a:sym typeface="Roboto"/>
              </a:endParaRPr>
            </a:p>
          </p:txBody>
        </p:sp>
      </p:grpSp>
      <p:grpSp>
        <p:nvGrpSpPr>
          <p:cNvPr id="153" name="Google Shape;153;p21"/>
          <p:cNvGrpSpPr/>
          <p:nvPr/>
        </p:nvGrpSpPr>
        <p:grpSpPr>
          <a:xfrm>
            <a:off x="2699423" y="1957150"/>
            <a:ext cx="1709103" cy="1897977"/>
            <a:chOff x="2699423" y="1957150"/>
            <a:chExt cx="1709103" cy="1897977"/>
          </a:xfrm>
        </p:grpSpPr>
        <p:sp>
          <p:nvSpPr>
            <p:cNvPr id="154" name="Google Shape;154;p21"/>
            <p:cNvSpPr/>
            <p:nvPr/>
          </p:nvSpPr>
          <p:spPr>
            <a:xfrm>
              <a:off x="3256823" y="1957150"/>
              <a:ext cx="594300" cy="5943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txBox="1"/>
            <p:nvPr/>
          </p:nvSpPr>
          <p:spPr>
            <a:xfrm>
              <a:off x="2699425" y="26609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chemeClr val="dk1"/>
                  </a:solidFill>
                  <a:latin typeface="Roboto"/>
                  <a:ea typeface="Roboto"/>
                  <a:cs typeface="Roboto"/>
                  <a:sym typeface="Roboto"/>
                </a:rPr>
                <a:t>Regents approve</a:t>
              </a:r>
              <a:endParaRPr sz="1000" b="1">
                <a:solidFill>
                  <a:schemeClr val="dk1"/>
                </a:solidFill>
                <a:latin typeface="Roboto"/>
                <a:ea typeface="Roboto"/>
                <a:cs typeface="Roboto"/>
                <a:sym typeface="Roboto"/>
              </a:endParaRPr>
            </a:p>
          </p:txBody>
        </p:sp>
        <p:sp>
          <p:nvSpPr>
            <p:cNvPr id="156" name="Google Shape;156;p21"/>
            <p:cNvSpPr txBox="1"/>
            <p:nvPr/>
          </p:nvSpPr>
          <p:spPr>
            <a:xfrm>
              <a:off x="2699423" y="3117727"/>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a:solidFill>
                  <a:schemeClr val="dk1"/>
                </a:solidFill>
                <a:latin typeface="Roboto"/>
                <a:ea typeface="Roboto"/>
                <a:cs typeface="Roboto"/>
                <a:sym typeface="Roboto"/>
              </a:endParaRPr>
            </a:p>
          </p:txBody>
        </p:sp>
        <p:sp>
          <p:nvSpPr>
            <p:cNvPr id="157" name="Google Shape;157;p21"/>
            <p:cNvSpPr txBox="1"/>
            <p:nvPr/>
          </p:nvSpPr>
          <p:spPr>
            <a:xfrm>
              <a:off x="3335573" y="2118324"/>
              <a:ext cx="4368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chemeClr val="dk1"/>
                  </a:solidFill>
                  <a:latin typeface="Roboto"/>
                  <a:ea typeface="Roboto"/>
                  <a:cs typeface="Roboto"/>
                  <a:sym typeface="Roboto"/>
                </a:rPr>
                <a:t>2012</a:t>
              </a:r>
              <a:endParaRPr sz="800" b="1">
                <a:solidFill>
                  <a:schemeClr val="dk1"/>
                </a:solidFill>
                <a:latin typeface="Roboto"/>
                <a:ea typeface="Roboto"/>
                <a:cs typeface="Roboto"/>
                <a:sym typeface="Roboto"/>
              </a:endParaRPr>
            </a:p>
          </p:txBody>
        </p:sp>
      </p:grpSp>
      <p:grpSp>
        <p:nvGrpSpPr>
          <p:cNvPr id="158" name="Google Shape;158;p21"/>
          <p:cNvGrpSpPr/>
          <p:nvPr/>
        </p:nvGrpSpPr>
        <p:grpSpPr>
          <a:xfrm>
            <a:off x="4781408" y="1957150"/>
            <a:ext cx="1709106" cy="1897975"/>
            <a:chOff x="4781408" y="1957150"/>
            <a:chExt cx="1709106" cy="1897975"/>
          </a:xfrm>
        </p:grpSpPr>
        <p:sp>
          <p:nvSpPr>
            <p:cNvPr id="159" name="Google Shape;159;p21"/>
            <p:cNvSpPr/>
            <p:nvPr/>
          </p:nvSpPr>
          <p:spPr>
            <a:xfrm>
              <a:off x="5338808"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txBox="1"/>
            <p:nvPr/>
          </p:nvSpPr>
          <p:spPr>
            <a:xfrm>
              <a:off x="4781413" y="26609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858585"/>
                  </a:solidFill>
                  <a:latin typeface="Roboto"/>
                  <a:ea typeface="Roboto"/>
                  <a:cs typeface="Roboto"/>
                  <a:sym typeface="Roboto"/>
                </a:rPr>
                <a:t>Broke Ground on September 15th, 2012</a:t>
              </a:r>
              <a:endParaRPr sz="1000" b="1">
                <a:solidFill>
                  <a:srgbClr val="858585"/>
                </a:solidFill>
                <a:latin typeface="Roboto"/>
                <a:ea typeface="Roboto"/>
                <a:cs typeface="Roboto"/>
                <a:sym typeface="Roboto"/>
              </a:endParaRPr>
            </a:p>
          </p:txBody>
        </p:sp>
        <p:sp>
          <p:nvSpPr>
            <p:cNvPr id="161" name="Google Shape;161;p21"/>
            <p:cNvSpPr txBox="1"/>
            <p:nvPr/>
          </p:nvSpPr>
          <p:spPr>
            <a:xfrm>
              <a:off x="4781408" y="3117725"/>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800">
                <a:solidFill>
                  <a:srgbClr val="858585"/>
                </a:solidFill>
                <a:latin typeface="Roboto"/>
                <a:ea typeface="Roboto"/>
                <a:cs typeface="Roboto"/>
                <a:sym typeface="Roboto"/>
              </a:endParaRPr>
            </a:p>
          </p:txBody>
        </p:sp>
        <p:sp>
          <p:nvSpPr>
            <p:cNvPr id="162" name="Google Shape;162;p21"/>
            <p:cNvSpPr txBox="1"/>
            <p:nvPr/>
          </p:nvSpPr>
          <p:spPr>
            <a:xfrm>
              <a:off x="5417558" y="2118324"/>
              <a:ext cx="4368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858585"/>
                  </a:solidFill>
                  <a:latin typeface="Roboto"/>
                  <a:ea typeface="Roboto"/>
                  <a:cs typeface="Roboto"/>
                  <a:sym typeface="Roboto"/>
                </a:rPr>
                <a:t>2012</a:t>
              </a:r>
              <a:endParaRPr sz="800" b="1">
                <a:solidFill>
                  <a:srgbClr val="858585"/>
                </a:solidFill>
                <a:latin typeface="Roboto"/>
                <a:ea typeface="Roboto"/>
                <a:cs typeface="Roboto"/>
                <a:sym typeface="Roboto"/>
              </a:endParaRPr>
            </a:p>
          </p:txBody>
        </p:sp>
      </p:grpSp>
      <p:grpSp>
        <p:nvGrpSpPr>
          <p:cNvPr id="163" name="Google Shape;163;p21"/>
          <p:cNvGrpSpPr/>
          <p:nvPr/>
        </p:nvGrpSpPr>
        <p:grpSpPr>
          <a:xfrm>
            <a:off x="6863388" y="1969425"/>
            <a:ext cx="1709100" cy="1386300"/>
            <a:chOff x="6863388" y="1969425"/>
            <a:chExt cx="1709100" cy="1386300"/>
          </a:xfrm>
        </p:grpSpPr>
        <p:sp>
          <p:nvSpPr>
            <p:cNvPr id="164" name="Google Shape;164;p21"/>
            <p:cNvSpPr/>
            <p:nvPr/>
          </p:nvSpPr>
          <p:spPr>
            <a:xfrm>
              <a:off x="7420786" y="1969425"/>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1"/>
            <p:cNvSpPr txBox="1"/>
            <p:nvPr/>
          </p:nvSpPr>
          <p:spPr>
            <a:xfrm>
              <a:off x="6863388" y="29093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858585"/>
                  </a:solidFill>
                  <a:latin typeface="Roboto"/>
                  <a:ea typeface="Roboto"/>
                  <a:cs typeface="Roboto"/>
                  <a:sym typeface="Roboto"/>
                </a:rPr>
                <a:t>Stadium Completed in time for first game of 2014 season</a:t>
              </a:r>
              <a:endParaRPr sz="1000" b="1">
                <a:solidFill>
                  <a:srgbClr val="858585"/>
                </a:solidFill>
                <a:latin typeface="Roboto"/>
                <a:ea typeface="Roboto"/>
                <a:cs typeface="Roboto"/>
                <a:sym typeface="Roboto"/>
              </a:endParaRPr>
            </a:p>
          </p:txBody>
        </p:sp>
        <p:sp>
          <p:nvSpPr>
            <p:cNvPr id="166" name="Google Shape;166;p21"/>
            <p:cNvSpPr txBox="1"/>
            <p:nvPr/>
          </p:nvSpPr>
          <p:spPr>
            <a:xfrm>
              <a:off x="7499536" y="2118324"/>
              <a:ext cx="4368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858585"/>
                  </a:solidFill>
                  <a:latin typeface="Roboto"/>
                  <a:ea typeface="Roboto"/>
                  <a:cs typeface="Roboto"/>
                  <a:sym typeface="Roboto"/>
                </a:rPr>
                <a:t>2014</a:t>
              </a:r>
              <a:endParaRPr sz="800" b="1">
                <a:solidFill>
                  <a:srgbClr val="858585"/>
                </a:solidFill>
                <a:latin typeface="Roboto"/>
                <a:ea typeface="Roboto"/>
                <a:cs typeface="Roboto"/>
                <a:sym typeface="Roboto"/>
              </a:endParaRPr>
            </a:p>
          </p:txBody>
        </p:sp>
      </p:grpSp>
      <p:sp>
        <p:nvSpPr>
          <p:cNvPr id="167" name="Google Shape;167;p21"/>
          <p:cNvSpPr/>
          <p:nvPr/>
        </p:nvSpPr>
        <p:spPr>
          <a:xfrm>
            <a:off x="4337175" y="2248113"/>
            <a:ext cx="594300" cy="36900"/>
          </a:xfrm>
          <a:prstGeom prst="roundRect">
            <a:avLst>
              <a:gd name="adj" fmla="val 50000"/>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6419150" y="2248113"/>
            <a:ext cx="594300" cy="36900"/>
          </a:xfrm>
          <a:prstGeom prst="roundRect">
            <a:avLst>
              <a:gd name="adj" fmla="val 50000"/>
            </a:avLst>
          </a:prstGeom>
          <a:solidFill>
            <a:srgbClr val="85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FECB00"/>
      </a:dk1>
      <a:lt1>
        <a:srgbClr val="003015"/>
      </a:lt1>
      <a:dk2>
        <a:srgbClr val="FECB00"/>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1154</Words>
  <Application>Microsoft Office PowerPoint</Application>
  <PresentationFormat>On-screen Show (16:9)</PresentationFormat>
  <Paragraphs>132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Comfortaa</vt:lpstr>
      <vt:lpstr>Times New Roman</vt:lpstr>
      <vt:lpstr>Lora</vt:lpstr>
      <vt:lpstr>Arial</vt:lpstr>
      <vt:lpstr>Roboto</vt:lpstr>
      <vt:lpstr>Simple Light</vt:lpstr>
      <vt:lpstr>McLane Stadium Analysis</vt:lpstr>
      <vt:lpstr>PowerPoint Presentation</vt:lpstr>
      <vt:lpstr>PowerPoint Presentation</vt:lpstr>
      <vt:lpstr>PowerPoint Presentation</vt:lpstr>
      <vt:lpstr>Untapped demand for campus proximity</vt:lpstr>
      <vt:lpstr>Undeveloped space for massive project </vt:lpstr>
      <vt:lpstr>PowerPoint Presentation</vt:lpstr>
      <vt:lpstr>New value greatly exceeds expenses</vt:lpstr>
      <vt:lpstr>Project Timeline</vt:lpstr>
      <vt:lpstr>Large capital gift propels project</vt:lpstr>
      <vt:lpstr>Venue Program</vt:lpstr>
      <vt:lpstr>A design built for the future</vt:lpstr>
      <vt:lpstr>PowerPoint Presentation</vt:lpstr>
      <vt:lpstr>PowerPoint Presentation</vt:lpstr>
      <vt:lpstr>How McLane functions </vt:lpstr>
      <vt:lpstr>Multi-use event space + Brazos revitalization</vt:lpstr>
      <vt:lpstr>Conclusion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McLane Stadium Analysis</dc:title>
  <dc:creator>Lukas Stauffer</dc:creator>
  <cp:lastModifiedBy>Lukas Stauffer</cp:lastModifiedBy>
  <cp:revision>1</cp:revision>
  <dcterms:modified xsi:type="dcterms:W3CDTF">2020-12-08T17:25:54Z</dcterms:modified>
</cp:coreProperties>
</file>