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comment2.xml" ContentType="application/vnd.openxmlformats-officedocument.presentationml.comment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7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Lst>
  <p:sldSz cx="9144000" cy="5143500" type="screen16x9"/>
  <p:notesSz cx="6858000" cy="9144000"/>
  <p:embeddedFontLst>
    <p:embeddedFont>
      <p:font typeface="Georgia" panose="02040502050405020303" pitchFamily="18" charset="0"/>
      <p:regular r:id="rId80"/>
      <p:bold r:id="rId81"/>
      <p:italic r:id="rId82"/>
      <p:boldItalic r:id="rId83"/>
    </p:embeddedFont>
    <p:embeddedFont>
      <p:font typeface="Montserrat" panose="020B0604020202020204" charset="0"/>
      <p:regular r:id="rId84"/>
      <p:bold r:id="rId85"/>
      <p:italic r:id="rId86"/>
      <p:boldItalic r:id="rId87"/>
    </p:embeddedFont>
    <p:embeddedFont>
      <p:font typeface="Montserrat Medium" panose="020B0604020202020204" charset="0"/>
      <p:regular r:id="rId88"/>
      <p:bold r:id="rId89"/>
      <p:italic r:id="rId90"/>
      <p:boldItalic r:id="rId9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k Rosentraub"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inimized">
    <p:restoredLeft sz="0" autoAdjust="0"/>
    <p:restoredTop sz="0" autoAdjust="0"/>
  </p:normalViewPr>
  <p:slideViewPr>
    <p:cSldViewPr snapToGrid="0">
      <p:cViewPr varScale="1">
        <p:scale>
          <a:sx n="18" d="100"/>
          <a:sy n="18" d="100"/>
        </p:scale>
        <p:origin x="3675" y="21"/>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font" Target="fonts/font5.fntdata"/><Relationship Id="rId89" Type="http://schemas.openxmlformats.org/officeDocument/2006/relationships/font" Target="fonts/font10.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87" Type="http://schemas.openxmlformats.org/officeDocument/2006/relationships/font" Target="fonts/font8.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3.fntdata"/><Relationship Id="rId90" Type="http://schemas.openxmlformats.org/officeDocument/2006/relationships/font" Target="fonts/font11.fntdata"/><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1.fntdata"/><Relationship Id="rId85" Type="http://schemas.openxmlformats.org/officeDocument/2006/relationships/font" Target="fonts/font6.fntdata"/><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4.fntdata"/><Relationship Id="rId88" Type="http://schemas.openxmlformats.org/officeDocument/2006/relationships/font" Target="fonts/font9.fntdata"/><Relationship Id="rId91" Type="http://schemas.openxmlformats.org/officeDocument/2006/relationships/font" Target="fonts/font12.fntdata"/><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font" Target="fonts/font2.fntdata"/><Relationship Id="rId86" Type="http://schemas.openxmlformats.org/officeDocument/2006/relationships/font" Target="fonts/font7.fntdata"/><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1-04-06T12:59:40.056" idx="1">
    <p:pos x="6000" y="0"/>
    <p:text>Why not include the 2018 population estimate?</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21-04-06T13:02:31.058" idx="2">
    <p:pos x="6000" y="0"/>
    <p:text>Remember the limitations on salary data from OTM underscore the need to use information from BLS (average salaries) and then multiplying that number by the job count from OTM</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sandiego.gov/sites/default/files/legacy/petcopark/pdf/dbagr.pdf"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clarkconstruction.com/our-work/projects/petco-park#:~:text=Completed%20in%202004%2C%20PETCO%20Park,entity%20that%20built%20the%20ballpark."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socialexplorer.com/tables/LEHD2010/R12791339"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socialexplorer.com/tables/ACS2019_5yr/R12791166"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socialexplorer.com/tables/LEHD2015/R12791174"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socialexplorer.com/tables/ACS2019_5yr/R12791204"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socialexplorer.com/tables/LEHD2015/R12791237"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socialexplorer.com/tables/LEHD2002/R12791501"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socialexplorer.com/tables/LEHD2010/R12791517"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socialexplorer.com/tables/LEHD2002/R12791508"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socialexplorer.com/tables/LEHD2010/R12791526"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socialexplorer.com/tables/LEHD2015/R12791471"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socialexplorer.com/tables/ACS2009_5yr/R12791574"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flamesnation.ca/2020/04/24/cba-school-article-50-team-payroll-range-system/"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edmontonjournal.com/news/local-news/edmonton-oilers-now-valued-at-400-million-forbes-reports/"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arenadistrict.com/news/the-arena-district-a-billion-dollar-belt"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thescore.com/nhl/news/1905303" TargetMode="External"/><Relationship Id="rId2" Type="http://schemas.openxmlformats.org/officeDocument/2006/relationships/slide" Target="../slides/slide61.xml"/><Relationship Id="rId1" Type="http://schemas.openxmlformats.org/officeDocument/2006/relationships/notesMaster" Target="../notesMasters/notesMaster1.xml"/><Relationship Id="rId4" Type="http://schemas.openxmlformats.org/officeDocument/2006/relationships/hyperlink" Target="https://www.statista.com/statistics/443749/canada-population-by-metropolitan-area/" TargetMode="Externa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thescore.com/nhl/news/1905303" TargetMode="External"/><Relationship Id="rId2" Type="http://schemas.openxmlformats.org/officeDocument/2006/relationships/slide" Target="../slides/slide62.xml"/><Relationship Id="rId1" Type="http://schemas.openxmlformats.org/officeDocument/2006/relationships/notesMaster" Target="../notesMasters/notesMaster1.xml"/><Relationship Id="rId4" Type="http://schemas.openxmlformats.org/officeDocument/2006/relationships/hyperlink" Target="https://mediatracks.com/resources/nielsen-dma-rankings-2019/" TargetMode="Externa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thescore.com/nhl/news/1905303" TargetMode="External"/><Relationship Id="rId2" Type="http://schemas.openxmlformats.org/officeDocument/2006/relationships/slide" Target="../slides/slide63.xml"/><Relationship Id="rId1" Type="http://schemas.openxmlformats.org/officeDocument/2006/relationships/notesMaster" Target="../notesMasters/notesMaster1.xml"/><Relationship Id="rId4" Type="http://schemas.openxmlformats.org/officeDocument/2006/relationships/hyperlink" Target="https://www.espn.com/nhl/attendance/_/year/2020" TargetMode="Externa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www.forbes.com/teams/tampa-bay-lightning/?sh=3923c83b3385" TargetMode="External"/><Relationship Id="rId2" Type="http://schemas.openxmlformats.org/officeDocument/2006/relationships/slide" Target="../slides/slide66.xml"/><Relationship Id="rId1" Type="http://schemas.openxmlformats.org/officeDocument/2006/relationships/notesMaster" Target="../notesMasters/notesMaster1.xml"/><Relationship Id="rId6" Type="http://schemas.openxmlformats.org/officeDocument/2006/relationships/hyperlink" Target="https://climatepledgearena.com/arena-info/" TargetMode="External"/><Relationship Id="rId5" Type="http://schemas.openxmlformats.org/officeDocument/2006/relationships/hyperlink" Target="https://www.forbes.com/teams/pittsburgh-penguins/?sh=72d327454cca" TargetMode="External"/><Relationship Id="rId4" Type="http://schemas.openxmlformats.org/officeDocument/2006/relationships/hyperlink" Target="https://www.forbes.com/teams/vegas-golden-knights/?sh=4763c7424c2b" TargetMode="Externa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www.pensionplanpuppets.com/2020/7/11/21318449/nhl-accounting-in-a-pandemic-season-divvying-up-debt-instead-of-dollars-escrow-salary-cap" TargetMode="External"/><Relationship Id="rId2" Type="http://schemas.openxmlformats.org/officeDocument/2006/relationships/slide" Target="../slides/slide75.xml"/><Relationship Id="rId1" Type="http://schemas.openxmlformats.org/officeDocument/2006/relationships/notesMaster" Target="../notesMasters/notesMaster1.xml"/><Relationship Id="rId4" Type="http://schemas.openxmlformats.org/officeDocument/2006/relationships/hyperlink" Target="https://awfulannouncing.com/espn/winners-and-losers-of-the-nhls-tv-deal-with-espn.html" TargetMode="Externa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c887841ae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c887841ae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ca396fc561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ca396fc561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Critical Keys: Downtown Columbus declined in population growth (-.71% AAGR) as opposed to the growth of Franklin county (.88%).</a:t>
            </a:r>
            <a:endParaRPr/>
          </a:p>
          <a:p>
            <a:pPr marL="0" lvl="0" indent="0" algn="l" rtl="0">
              <a:spcBef>
                <a:spcPts val="0"/>
              </a:spcBef>
              <a:spcAft>
                <a:spcPts val="0"/>
              </a:spcAft>
              <a:buNone/>
            </a:pPr>
            <a:endParaRPr/>
          </a:p>
          <a:p>
            <a:pPr marL="0" lvl="0" indent="0" algn="l" rtl="0">
              <a:spcBef>
                <a:spcPts val="0"/>
              </a:spcBef>
              <a:spcAft>
                <a:spcPts val="0"/>
              </a:spcAft>
              <a:buNone/>
            </a:pPr>
            <a:r>
              <a:rPr lang="en"/>
              <a:t>Importance: This is a critical point because it shows that while the arena district itself grew at a greater rate than Franklin county, the entire downtown area did not. This shows that outside of the arena district, Columbus is dealing with de-centralization from the downtown area into the suburbs of Columbus.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ca396fc56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ca396fc56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Critical Keys: Downtown Columbus had minor primary job growth (.45% AAGR), which lacked behind the growth of the entire county which grew almost 2 times greater (1.09% AAGR).</a:t>
            </a:r>
            <a:endParaRPr/>
          </a:p>
          <a:p>
            <a:pPr marL="0" lvl="0" indent="0" algn="l" rtl="0">
              <a:spcBef>
                <a:spcPts val="0"/>
              </a:spcBef>
              <a:spcAft>
                <a:spcPts val="0"/>
              </a:spcAft>
              <a:buNone/>
            </a:pPr>
            <a:endParaRPr/>
          </a:p>
          <a:p>
            <a:pPr marL="0" lvl="0" indent="0" algn="l" rtl="0">
              <a:spcBef>
                <a:spcPts val="0"/>
              </a:spcBef>
              <a:spcAft>
                <a:spcPts val="0"/>
              </a:spcAft>
              <a:buNone/>
            </a:pPr>
            <a:r>
              <a:rPr lang="en"/>
              <a:t>Importance: This once again shows that in terms of jobs, there seems to be a decentralization trend occurring in Columbus and the greater Columbus MSA. Because of this data, that places all the more importance on the arena district to re-centralize activity back into downtown Columbus.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c8614884c6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c8614884c6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The purpose of the arena district in Columbus was really to</a:t>
            </a:r>
            <a:endParaRPr>
              <a:solidFill>
                <a:schemeClr val="dk1"/>
              </a:solidFill>
            </a:endParaRPr>
          </a:p>
          <a:p>
            <a:pPr marL="457200" lvl="0" indent="-298450" algn="l" rtl="0">
              <a:lnSpc>
                <a:spcPct val="115000"/>
              </a:lnSpc>
              <a:spcBef>
                <a:spcPts val="1200"/>
              </a:spcBef>
              <a:spcAft>
                <a:spcPts val="0"/>
              </a:spcAft>
              <a:buClr>
                <a:srgbClr val="000000"/>
              </a:buClr>
              <a:buSzPts val="1100"/>
              <a:buAutoNum type="arabicPeriod"/>
            </a:pPr>
            <a:r>
              <a:rPr lang="en" sz="1050"/>
              <a:t>Retard the trend of sprawling by centralizing population into residential areas</a:t>
            </a:r>
            <a:endParaRPr sz="1050"/>
          </a:p>
          <a:p>
            <a:pPr marL="0" lvl="0" indent="0" algn="l" rtl="0">
              <a:lnSpc>
                <a:spcPct val="115000"/>
              </a:lnSpc>
              <a:spcBef>
                <a:spcPts val="1200"/>
              </a:spcBef>
              <a:spcAft>
                <a:spcPts val="0"/>
              </a:spcAft>
              <a:buClr>
                <a:schemeClr val="dk1"/>
              </a:buClr>
              <a:buSzPts val="1100"/>
              <a:buFont typeface="Arial"/>
              <a:buNone/>
            </a:pPr>
            <a:r>
              <a:rPr lang="en" sz="1050"/>
              <a:t>They measured their success of building the ballpark and surrounding urban housing and cultural amenities by:</a:t>
            </a:r>
            <a:endParaRPr sz="1050"/>
          </a:p>
          <a:p>
            <a:pPr marL="457200" lvl="0" indent="-295275" algn="l" rtl="0">
              <a:lnSpc>
                <a:spcPct val="115000"/>
              </a:lnSpc>
              <a:spcBef>
                <a:spcPts val="1200"/>
              </a:spcBef>
              <a:spcAft>
                <a:spcPts val="0"/>
              </a:spcAft>
              <a:buClr>
                <a:srgbClr val="000000"/>
              </a:buClr>
              <a:buSzPts val="1050"/>
              <a:buAutoNum type="arabicPeriod"/>
            </a:pPr>
            <a:r>
              <a:rPr lang="en" sz="1050"/>
              <a:t>Looking towards the growth of population in comparison to San Diego County</a:t>
            </a:r>
            <a:endParaRPr sz="1050"/>
          </a:p>
          <a:p>
            <a:pPr marL="457200" lvl="0" indent="-295275" algn="l" rtl="0">
              <a:lnSpc>
                <a:spcPct val="115000"/>
              </a:lnSpc>
              <a:spcBef>
                <a:spcPts val="0"/>
              </a:spcBef>
              <a:spcAft>
                <a:spcPts val="0"/>
              </a:spcAft>
              <a:buClr>
                <a:schemeClr val="dk1"/>
              </a:buClr>
              <a:buSzPts val="1050"/>
              <a:buAutoNum type="arabicPeriod"/>
            </a:pPr>
            <a:r>
              <a:rPr lang="en" sz="1050"/>
              <a:t>Examining job growth in downtown San Diego (which includes the district surrounding the ballpark district) as compared to San Diego County</a:t>
            </a:r>
            <a:endParaRPr sz="105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c887841ae0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c887841ae0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Within San Diego there are many different sectors. East Village is shown in the picture on the left. Within East Village, there are four other districts, one of which is the BallPark district.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c9b0b0eec1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c9b0b0eec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is the census block map of San Diego which shows that the ballpark district is census tract “51”</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c9b0b0eec1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c9b0b0eec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This map clearly shows the downtown area that I used for gathering downtown data in order to calculate the growth rates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c887841ae0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c887841ae0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the purposes of the data, I pulled the population data from Social Explorer Census data and chose to use the years of 2000 and 2010. This accurately reflects the time at which the ballpark district was being built and finished and still captures the important growth that occurred after completion in 2004.</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u="sng">
                <a:solidFill>
                  <a:srgbClr val="4DD0E1"/>
                </a:solidFill>
                <a:hlinkClick r:id="rId3">
                  <a:extLst>
                    <a:ext uri="{A12FA001-AC4F-418D-AE19-62706E023703}">
                      <ahyp:hlinkClr xmlns:ahyp="http://schemas.microsoft.com/office/drawing/2018/hyperlinkcolor" val="tx"/>
                    </a:ext>
                  </a:extLst>
                </a:hlinkClick>
              </a:rPr>
              <a:t>dbagr.PDF (sandiego.gov)</a:t>
            </a:r>
            <a:endParaRPr>
              <a:solidFill>
                <a:schemeClr val="dk1"/>
              </a:solidFill>
            </a:endParaRPr>
          </a:p>
          <a:p>
            <a:pPr marL="0" lvl="0" indent="0" algn="l" rtl="0">
              <a:spcBef>
                <a:spcPts val="0"/>
              </a:spcBef>
              <a:spcAft>
                <a:spcPts val="0"/>
              </a:spcAft>
              <a:buClr>
                <a:schemeClr val="dk1"/>
              </a:buClr>
              <a:buSzPts val="1100"/>
              <a:buFont typeface="Arial"/>
              <a:buNone/>
            </a:pPr>
            <a:r>
              <a:rPr lang="en" u="sng">
                <a:solidFill>
                  <a:srgbClr val="4DD0E1"/>
                </a:solidFill>
                <a:hlinkClick r:id="rId4">
                  <a:extLst>
                    <a:ext uri="{A12FA001-AC4F-418D-AE19-62706E023703}">
                      <ahyp:hlinkClr xmlns:ahyp="http://schemas.microsoft.com/office/drawing/2018/hyperlinkcolor" val="tx"/>
                    </a:ext>
                  </a:extLst>
                </a:hlinkClick>
              </a:rPr>
              <a:t>PETCO Park | Clark Construction</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c887841ae0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c887841ae0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ca396fc561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ca396fc561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Critical Keys: The ballpark district succeeded greatly in population growth (11.25% AAGR) by outpacing the growth of SD county (1.0%) by almost 11x as much.</a:t>
            </a:r>
            <a:endParaRPr/>
          </a:p>
          <a:p>
            <a:pPr marL="0" lvl="0" indent="0" algn="l" rtl="0">
              <a:spcBef>
                <a:spcPts val="0"/>
              </a:spcBef>
              <a:spcAft>
                <a:spcPts val="0"/>
              </a:spcAft>
              <a:buNone/>
            </a:pPr>
            <a:endParaRPr/>
          </a:p>
          <a:p>
            <a:pPr marL="0" lvl="0" indent="0" algn="l" rtl="0">
              <a:spcBef>
                <a:spcPts val="0"/>
              </a:spcBef>
              <a:spcAft>
                <a:spcPts val="0"/>
              </a:spcAft>
              <a:buNone/>
            </a:pPr>
            <a:r>
              <a:rPr lang="en"/>
              <a:t>Importance: </a:t>
            </a:r>
            <a:r>
              <a:rPr lang="en">
                <a:solidFill>
                  <a:schemeClr val="dk1"/>
                </a:solidFill>
              </a:rPr>
              <a:t> Population growth is key to reducing the sprawl (the overall goal of the city of San Diego through this district creation). It is clear from this data that San Diego did an amazing job of creating the ballpark district focused on reducing the sprawl of residency within San Diego. This is why it outpaced the county in population growth by such a large margin.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f2a688dd7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f2a688dd7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purpose of the arena district in Columbus was really to</a:t>
            </a:r>
            <a:endParaRPr/>
          </a:p>
          <a:p>
            <a:pPr marL="457200" lvl="0" indent="-298450" algn="l" rtl="0">
              <a:lnSpc>
                <a:spcPct val="115000"/>
              </a:lnSpc>
              <a:spcBef>
                <a:spcPts val="1200"/>
              </a:spcBef>
              <a:spcAft>
                <a:spcPts val="0"/>
              </a:spcAft>
              <a:buSzPts val="1100"/>
              <a:buAutoNum type="arabicPeriod"/>
            </a:pPr>
            <a:r>
              <a:rPr lang="en" sz="1050">
                <a:solidFill>
                  <a:schemeClr val="dk1"/>
                </a:solidFill>
              </a:rPr>
              <a:t>Re-centralize regional economic activity into their downtown </a:t>
            </a:r>
            <a:endParaRPr sz="1050">
              <a:solidFill>
                <a:schemeClr val="dk1"/>
              </a:solidFill>
            </a:endParaRPr>
          </a:p>
          <a:p>
            <a:pPr marL="0" lvl="0" indent="0" algn="l" rtl="0">
              <a:lnSpc>
                <a:spcPct val="115000"/>
              </a:lnSpc>
              <a:spcBef>
                <a:spcPts val="1200"/>
              </a:spcBef>
              <a:spcAft>
                <a:spcPts val="0"/>
              </a:spcAft>
              <a:buNone/>
            </a:pPr>
            <a:r>
              <a:rPr lang="en" sz="1050">
                <a:solidFill>
                  <a:schemeClr val="dk1"/>
                </a:solidFill>
              </a:rPr>
              <a:t>They measured their success of building the arena and surrounding urban housing, cultural amenities, and retail space by:</a:t>
            </a:r>
            <a:endParaRPr sz="1050">
              <a:solidFill>
                <a:schemeClr val="dk1"/>
              </a:solidFill>
            </a:endParaRPr>
          </a:p>
          <a:p>
            <a:pPr marL="457200" lvl="0" indent="-295275" algn="l" rtl="0">
              <a:lnSpc>
                <a:spcPct val="115000"/>
              </a:lnSpc>
              <a:spcBef>
                <a:spcPts val="1200"/>
              </a:spcBef>
              <a:spcAft>
                <a:spcPts val="0"/>
              </a:spcAft>
              <a:buClr>
                <a:schemeClr val="dk1"/>
              </a:buClr>
              <a:buSzPts val="1050"/>
              <a:buAutoNum type="arabicPeriod"/>
            </a:pPr>
            <a:r>
              <a:rPr lang="en" sz="1050">
                <a:solidFill>
                  <a:schemeClr val="dk1"/>
                </a:solidFill>
              </a:rPr>
              <a:t>Looking towards the growth of population and housing in comparison to Franklin County</a:t>
            </a:r>
            <a:endParaRPr sz="1050">
              <a:solidFill>
                <a:schemeClr val="dk1"/>
              </a:solidFill>
            </a:endParaRPr>
          </a:p>
          <a:p>
            <a:pPr marL="457200" lvl="0" indent="-295275" algn="l" rtl="0">
              <a:lnSpc>
                <a:spcPct val="115000"/>
              </a:lnSpc>
              <a:spcBef>
                <a:spcPts val="0"/>
              </a:spcBef>
              <a:spcAft>
                <a:spcPts val="0"/>
              </a:spcAft>
              <a:buClr>
                <a:schemeClr val="dk1"/>
              </a:buClr>
              <a:buSzPts val="1050"/>
              <a:buAutoNum type="arabicPeriod"/>
            </a:pPr>
            <a:r>
              <a:rPr lang="en" sz="1050">
                <a:solidFill>
                  <a:schemeClr val="dk1"/>
                </a:solidFill>
              </a:rPr>
              <a:t>Looking towards the growth of primary jobs in the area as compared to Franklin County</a:t>
            </a:r>
            <a:endParaRPr sz="1050">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ca396fc561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ca396fc561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Critical Keys: Once again, the ballpark district succeeded in housing unit growth (32.92% AAGR) by outpacing the growth of SD county (1.20%). It is important to note that housing units is closely tied to population growth.</a:t>
            </a:r>
            <a:endParaRPr/>
          </a:p>
          <a:p>
            <a:pPr marL="0" lvl="0" indent="0" algn="l" rtl="0">
              <a:spcBef>
                <a:spcPts val="0"/>
              </a:spcBef>
              <a:spcAft>
                <a:spcPts val="0"/>
              </a:spcAft>
              <a:buNone/>
            </a:pPr>
            <a:endParaRPr/>
          </a:p>
          <a:p>
            <a:pPr marL="0" lvl="0" indent="0" algn="l" rtl="0">
              <a:spcBef>
                <a:spcPts val="0"/>
              </a:spcBef>
              <a:spcAft>
                <a:spcPts val="0"/>
              </a:spcAft>
              <a:buNone/>
            </a:pPr>
            <a:r>
              <a:rPr lang="en"/>
              <a:t>Importance: Much like in the Columbus case, this shows the residential infrastructure available for the ballpark district was growing at an astounding rate as compared to the entire county. This brings great attraction to the ballpark district and thus helps to mitigate sprawl.</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c887841ae0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c887841ae0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ca396fc561_0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ca396fc561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geographic area served by the San Diego MSA is also the same geographic area that is served by San Diego County, this is why they are both listed</a:t>
            </a:r>
            <a:endParaRPr/>
          </a:p>
          <a:p>
            <a:pPr marL="0" lvl="0" indent="0" algn="l" rtl="0">
              <a:spcBef>
                <a:spcPts val="0"/>
              </a:spcBef>
              <a:spcAft>
                <a:spcPts val="0"/>
              </a:spcAft>
              <a:buNone/>
            </a:pPr>
            <a:endParaRPr/>
          </a:p>
          <a:p>
            <a:pPr marL="0" lvl="0" indent="0" algn="l" rtl="0">
              <a:spcBef>
                <a:spcPts val="0"/>
              </a:spcBef>
              <a:spcAft>
                <a:spcPts val="0"/>
              </a:spcAft>
              <a:buNone/>
            </a:pPr>
            <a:r>
              <a:rPr lang="en"/>
              <a:t>Critical Keys: Downtown SD succeeded in population growth (7.69% AAGR) by outpacing the growth of SD county (1%) by almost 7.5x as much.</a:t>
            </a:r>
            <a:endParaRPr/>
          </a:p>
          <a:p>
            <a:pPr marL="0" lvl="0" indent="0" algn="l" rtl="0">
              <a:spcBef>
                <a:spcPts val="0"/>
              </a:spcBef>
              <a:spcAft>
                <a:spcPts val="0"/>
              </a:spcAft>
              <a:buNone/>
            </a:pPr>
            <a:endParaRPr/>
          </a:p>
          <a:p>
            <a:pPr marL="0" lvl="0" indent="0" algn="l" rtl="0">
              <a:spcBef>
                <a:spcPts val="0"/>
              </a:spcBef>
              <a:spcAft>
                <a:spcPts val="0"/>
              </a:spcAft>
              <a:buNone/>
            </a:pPr>
            <a:r>
              <a:rPr lang="en"/>
              <a:t>Importance: This data is critical to understanding the scale of success that San Diego had in creating the ballpark district that greatly impacted the population growth of downtown SD, thus reaching their goal of keeping the activity inside of the city and not allowing for decentralization.</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ca396fc561_0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ca396fc561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Critical Keys: Within primary jobs, Downtown SD (1.13 AAGR) slightly fell behind the SD County growth (1.35% AAGR).</a:t>
            </a:r>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Importance: Because job growth was not anticipated directly in the ballpark district, but rather in the surrounding districts(overall downtown), this helps us to understand the impact of the ballpark district on job growth downtown. Because downtown had average growth, this shows that the ballpark district did have an impact in the surrounding districts. Because the AAGR for both are very similar, this does not pose a great threat to sprawling in San DIego.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c0c801b9f9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c0c801b9f9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ca54b7d4fa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ca54b7d4fa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c4e4a0b3f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c4e4a0b3f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cd03f5851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cd03f5851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cd03f5851c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cd03f5851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cd03f5851c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cd03f5851c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the Columbus Downtown Area, the Rate of Growth of HIgher Wage Jobs was 100.6% between 2002 and 2010</a:t>
            </a:r>
            <a:endParaRPr/>
          </a:p>
          <a:p>
            <a:pPr marL="0" lvl="0" indent="0" algn="l" rtl="0">
              <a:spcBef>
                <a:spcPts val="0"/>
              </a:spcBef>
              <a:spcAft>
                <a:spcPts val="0"/>
              </a:spcAft>
              <a:buNone/>
            </a:pPr>
            <a:r>
              <a:rPr lang="en" u="sng">
                <a:solidFill>
                  <a:schemeClr val="hlink"/>
                </a:solidFill>
                <a:hlinkClick r:id="rId3"/>
              </a:rPr>
              <a:t>https://www.socialexplorer.com/tables/LEHD2010/R12791339</a:t>
            </a:r>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c887841ae0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c887841ae0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you can find the location of the Arena District within Downtown Columbus</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cd03f5851c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cd03f5851c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This slide and the preceding slide show that the rate of growth of higher wage jobs was greater in the Downtown Area of Columbus, than in the region (MSA) over the period of 2002-2010.  The MSA higher-wage jobs grew at 47.6%, while the same higher wage jobs grew at 100.6% in the downtown area.  </a:t>
            </a:r>
            <a:r>
              <a:rPr lang="en">
                <a:solidFill>
                  <a:schemeClr val="dk1"/>
                </a:solidFill>
              </a:rPr>
              <a:t>Per Census.gov, the region (MSA) includes the following counties:  Delaware, Fairfield, Franklin, Hocking, Licking, Madison, Morrow, Perry, Pickaway and Union</a:t>
            </a:r>
            <a:endParaRPr>
              <a:solidFill>
                <a:schemeClr val="dk1"/>
              </a:solidFill>
            </a:endParaRPr>
          </a:p>
          <a:p>
            <a:pPr marL="0" lvl="0" indent="0" algn="l" rtl="0">
              <a:spcBef>
                <a:spcPts val="0"/>
              </a:spcBef>
              <a:spcAft>
                <a:spcPts val="0"/>
              </a:spcAft>
              <a:buNone/>
            </a:pPr>
            <a:endParaRPr b="1"/>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cd03f5851c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cd03f5851c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 a point in time analysis, the 2015-2019 ACS shows a high percentage of jobs in high-earning categories (financial operations, professional occupations) and Median Household Income in the Downtown Area of $59,804.</a:t>
            </a:r>
            <a:endParaRPr/>
          </a:p>
          <a:p>
            <a:pPr marL="0" lvl="0" indent="0" algn="l" rtl="0">
              <a:spcBef>
                <a:spcPts val="0"/>
              </a:spcBef>
              <a:spcAft>
                <a:spcPts val="0"/>
              </a:spcAft>
              <a:buNone/>
            </a:pPr>
            <a:r>
              <a:rPr lang="en"/>
              <a:t>The 2015 LEHD shows 55.7% of households in the downtown area earning more than $3,333 per month</a:t>
            </a:r>
            <a:endParaRPr/>
          </a:p>
          <a:p>
            <a:pPr marL="0" lvl="0" indent="0" algn="l" rtl="0">
              <a:spcBef>
                <a:spcPts val="0"/>
              </a:spcBef>
              <a:spcAft>
                <a:spcPts val="0"/>
              </a:spcAft>
              <a:buNone/>
            </a:pPr>
            <a:endParaRPr/>
          </a:p>
          <a:p>
            <a:pPr marL="0" lvl="0" indent="0" algn="l" rtl="0">
              <a:spcBef>
                <a:spcPts val="0"/>
              </a:spcBef>
              <a:spcAft>
                <a:spcPts val="0"/>
              </a:spcAft>
              <a:buNone/>
            </a:pPr>
            <a:r>
              <a:rPr lang="en"/>
              <a:t>Source: </a:t>
            </a:r>
            <a:r>
              <a:rPr lang="en" u="sng">
                <a:solidFill>
                  <a:schemeClr val="hlink"/>
                </a:solidFill>
                <a:hlinkClick r:id="rId3"/>
              </a:rPr>
              <a:t>https://www.socialexplorer.com/tables/ACS2019_5yr/R12791166</a:t>
            </a:r>
            <a:endParaRPr/>
          </a:p>
          <a:p>
            <a:pPr marL="0" lvl="0" indent="457200" algn="l" rtl="0">
              <a:spcBef>
                <a:spcPts val="0"/>
              </a:spcBef>
              <a:spcAft>
                <a:spcPts val="0"/>
              </a:spcAft>
              <a:buNone/>
            </a:pPr>
            <a:r>
              <a:rPr lang="en" u="sng">
                <a:solidFill>
                  <a:schemeClr val="hlink"/>
                </a:solidFill>
                <a:hlinkClick r:id="rId4"/>
              </a:rPr>
              <a:t>https://www.socialexplorer.com/tables/LEHD2015/R12791174</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cd03f5851c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cd03f5851c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slide and the preceding slide clearly show that there are a </a:t>
            </a:r>
            <a:r>
              <a:rPr lang="en" b="1"/>
              <a:t>greater percentage of higher-wage jobs in the downtown area of Columbus</a:t>
            </a:r>
            <a:r>
              <a:rPr lang="en"/>
              <a:t> compared to the Columbus region (MSA).  There are a </a:t>
            </a:r>
            <a:r>
              <a:rPr lang="en" b="1"/>
              <a:t>higher percentage of jobs downtown in </a:t>
            </a:r>
            <a:r>
              <a:rPr lang="en" b="1">
                <a:solidFill>
                  <a:schemeClr val="dk1"/>
                </a:solidFill>
              </a:rPr>
              <a:t>high-earning categories (financial operations, professional occupations</a:t>
            </a:r>
            <a:r>
              <a:rPr lang="en" b="1"/>
              <a:t>) --  65.5% to 42.6%.  Also, a much higher % of jobs earn more than $3,333 per month -- 55.7% to 43.5%</a:t>
            </a:r>
            <a:endParaRPr b="1"/>
          </a:p>
          <a:p>
            <a:pPr marL="0" lvl="0" indent="0" algn="l" rtl="0">
              <a:spcBef>
                <a:spcPts val="0"/>
              </a:spcBef>
              <a:spcAft>
                <a:spcPts val="0"/>
              </a:spcAft>
              <a:buNone/>
            </a:pPr>
            <a:endParaRPr b="1"/>
          </a:p>
          <a:p>
            <a:pPr marL="0" lvl="0" indent="0" algn="l" rtl="0">
              <a:spcBef>
                <a:spcPts val="0"/>
              </a:spcBef>
              <a:spcAft>
                <a:spcPts val="0"/>
              </a:spcAft>
              <a:buNone/>
            </a:pPr>
            <a:r>
              <a:rPr lang="en"/>
              <a:t>Per Census.gov, the region (MSA) includes the following counties:  Delaware, Fairfield, Franklin, Hocking, Licking, Madison, Morrow, Perry, Pickaway and Union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3"/>
              </a:rPr>
              <a:t>https://www.socialexplorer.com/tables/ACS2019_5yr/R12791204</a:t>
            </a:r>
            <a:endParaRPr/>
          </a:p>
          <a:p>
            <a:pPr marL="0" lvl="0" indent="0" algn="l" rtl="0">
              <a:spcBef>
                <a:spcPts val="0"/>
              </a:spcBef>
              <a:spcAft>
                <a:spcPts val="0"/>
              </a:spcAft>
              <a:buNone/>
            </a:pPr>
            <a:r>
              <a:rPr lang="en" u="sng">
                <a:solidFill>
                  <a:schemeClr val="hlink"/>
                </a:solidFill>
                <a:hlinkClick r:id="rId4"/>
              </a:rPr>
              <a:t>https://www.socialexplorer.com/tables/LEHD2015/R12791237</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cd03f5851c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cd03f5851c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2002 is shown at the top and 2010 is shown at the bottom</a:t>
            </a:r>
            <a:endParaRPr/>
          </a:p>
          <a:p>
            <a:pPr marL="0" lvl="0" indent="0" algn="l" rtl="0">
              <a:spcBef>
                <a:spcPts val="0"/>
              </a:spcBef>
              <a:spcAft>
                <a:spcPts val="0"/>
              </a:spcAft>
              <a:buNone/>
            </a:pPr>
            <a:r>
              <a:rPr lang="en" b="1"/>
              <a:t>The rate of growth for high-wage jobs from 2002-2010 in the downtown area is (4,681-1,607)/1607= 191.3%.</a:t>
            </a:r>
            <a:endParaRPr b="1"/>
          </a:p>
          <a:p>
            <a:pPr marL="0" lvl="0" indent="0" algn="l" rtl="0">
              <a:spcBef>
                <a:spcPts val="0"/>
              </a:spcBef>
              <a:spcAft>
                <a:spcPts val="0"/>
              </a:spcAft>
              <a:buNone/>
            </a:pPr>
            <a:r>
              <a:rPr lang="en" u="sng">
                <a:solidFill>
                  <a:schemeClr val="hlink"/>
                </a:solidFill>
                <a:hlinkClick r:id="rId3"/>
              </a:rPr>
              <a:t>https://www.socialexplorer.com/tables/LEHD2002/R12791501</a:t>
            </a:r>
            <a:endParaRPr/>
          </a:p>
          <a:p>
            <a:pPr marL="0" lvl="0" indent="0" algn="l" rtl="0">
              <a:spcBef>
                <a:spcPts val="0"/>
              </a:spcBef>
              <a:spcAft>
                <a:spcPts val="0"/>
              </a:spcAft>
              <a:buNone/>
            </a:pPr>
            <a:r>
              <a:rPr lang="en" u="sng">
                <a:solidFill>
                  <a:schemeClr val="hlink"/>
                </a:solidFill>
                <a:hlinkClick r:id="rId4"/>
              </a:rPr>
              <a:t>https://www.socialexplorer.com/tables/LEHD2010/R12791517</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cd03f5851c_0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cd03f5851c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2002 is shown at the top and 2010 on the bottom.  This </a:t>
            </a:r>
            <a:endParaRPr/>
          </a:p>
          <a:p>
            <a:pPr marL="0" lvl="0" indent="0" algn="l" rtl="0">
              <a:spcBef>
                <a:spcPts val="0"/>
              </a:spcBef>
              <a:spcAft>
                <a:spcPts val="0"/>
              </a:spcAft>
              <a:buNone/>
            </a:pPr>
            <a:r>
              <a:rPr lang="en" u="sng">
                <a:solidFill>
                  <a:schemeClr val="hlink"/>
                </a:solidFill>
                <a:hlinkClick r:id="rId3"/>
              </a:rPr>
              <a:t>https://www.socialexplorer.com/tables/LEHD2002/R12791508</a:t>
            </a:r>
            <a:endParaRPr/>
          </a:p>
          <a:p>
            <a:pPr marL="0" lvl="0" indent="0" algn="l" rtl="0">
              <a:spcBef>
                <a:spcPts val="0"/>
              </a:spcBef>
              <a:spcAft>
                <a:spcPts val="0"/>
              </a:spcAft>
              <a:buNone/>
            </a:pPr>
            <a:r>
              <a:rPr lang="en" u="sng">
                <a:solidFill>
                  <a:schemeClr val="hlink"/>
                </a:solidFill>
                <a:hlinkClick r:id="rId4"/>
              </a:rPr>
              <a:t>https://www.socialexplorer.com/tables/LEHD2010/R12791526</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cd03f5851c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cd03f5851c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b="1"/>
              <a:t>This slide shows that San Diego’s downtown area has a higher percentage of high-earning jobs than for the region (San Diego County). 54% compared to 44.5% of jobs earn more than $3,333 per month</a:t>
            </a:r>
            <a:endParaRPr b="1"/>
          </a:p>
          <a:p>
            <a:pPr marL="0" lvl="0" indent="0" algn="l" rtl="0">
              <a:spcBef>
                <a:spcPts val="0"/>
              </a:spcBef>
              <a:spcAft>
                <a:spcPts val="0"/>
              </a:spcAft>
              <a:buNone/>
            </a:pPr>
            <a:r>
              <a:rPr lang="en"/>
              <a:t>San Diego Downtown Area consists of census tracts 51, 52, 53, 54 and 58</a:t>
            </a:r>
            <a:endParaRPr/>
          </a:p>
          <a:p>
            <a:pPr marL="0" lvl="0" indent="0" algn="l" rtl="0">
              <a:spcBef>
                <a:spcPts val="0"/>
              </a:spcBef>
              <a:spcAft>
                <a:spcPts val="0"/>
              </a:spcAft>
              <a:buNone/>
            </a:pPr>
            <a:r>
              <a:rPr lang="en" u="sng">
                <a:solidFill>
                  <a:schemeClr val="hlink"/>
                </a:solidFill>
                <a:hlinkClick r:id="rId3"/>
              </a:rPr>
              <a:t>https://www.socialexplorer.com/tables/LEHD2015/R12791471</a:t>
            </a:r>
            <a:endParaRPr/>
          </a:p>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cd03f5851c_0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cd03f5851c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2005 shown at top and 2015 shown at the bottom:</a:t>
            </a:r>
            <a:endParaRPr/>
          </a:p>
          <a:p>
            <a:pPr marL="0" lvl="0" indent="0" algn="l" rtl="0">
              <a:spcBef>
                <a:spcPts val="0"/>
              </a:spcBef>
              <a:spcAft>
                <a:spcPts val="0"/>
              </a:spcAft>
              <a:buNone/>
            </a:pPr>
            <a:r>
              <a:rPr lang="en"/>
              <a:t>ACS Data</a:t>
            </a:r>
            <a:endParaRPr/>
          </a:p>
          <a:p>
            <a:pPr marL="0" lvl="0" indent="0" algn="l" rtl="0">
              <a:spcBef>
                <a:spcPts val="0"/>
              </a:spcBef>
              <a:spcAft>
                <a:spcPts val="0"/>
              </a:spcAft>
              <a:buNone/>
            </a:pPr>
            <a:r>
              <a:rPr lang="en" b="1"/>
              <a:t>Growth Rate for Downtown= ($56,871-$46,106)/$46,106 = $23.3%</a:t>
            </a:r>
            <a:endParaRPr b="1"/>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cd03f5851c_0_1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cd03f5851c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2005 shown at top and 2015 shown at the bottom:</a:t>
            </a:r>
            <a:endParaRPr/>
          </a:p>
          <a:p>
            <a:pPr marL="0" lvl="0" indent="0" algn="l" rtl="0">
              <a:spcBef>
                <a:spcPts val="0"/>
              </a:spcBef>
              <a:spcAft>
                <a:spcPts val="0"/>
              </a:spcAft>
              <a:buNone/>
            </a:pPr>
            <a:r>
              <a:rPr lang="en"/>
              <a:t>ACS Data</a:t>
            </a:r>
            <a:endParaRPr/>
          </a:p>
          <a:p>
            <a:pPr marL="0" lvl="0" indent="0" algn="l" rtl="0">
              <a:spcBef>
                <a:spcPts val="0"/>
              </a:spcBef>
              <a:spcAft>
                <a:spcPts val="0"/>
              </a:spcAft>
              <a:buNone/>
            </a:pPr>
            <a:r>
              <a:rPr lang="en" u="sng">
                <a:solidFill>
                  <a:schemeClr val="hlink"/>
                </a:solidFill>
                <a:hlinkClick r:id="rId3"/>
              </a:rPr>
              <a:t>https://www.socialexplorer.com/tables/ACS2009_5yr/R12791574</a:t>
            </a:r>
            <a:endParaRPr/>
          </a:p>
          <a:p>
            <a:pPr marL="0" lvl="0" indent="0" algn="l" rtl="0">
              <a:spcBef>
                <a:spcPts val="0"/>
              </a:spcBef>
              <a:spcAft>
                <a:spcPts val="0"/>
              </a:spcAft>
              <a:buNone/>
            </a:pPr>
            <a:r>
              <a:rPr lang="en"/>
              <a:t>\</a:t>
            </a:r>
            <a:endParaRPr/>
          </a:p>
          <a:p>
            <a:pPr marL="0" lvl="0" indent="0" algn="l" rtl="0">
              <a:spcBef>
                <a:spcPts val="0"/>
              </a:spcBef>
              <a:spcAft>
                <a:spcPts val="0"/>
              </a:spcAft>
              <a:buNone/>
            </a:pPr>
            <a:r>
              <a:rPr lang="en" b="1"/>
              <a:t>Growth Rate for San Diego County= ($64,309-$62,901)/$62,901 = $0.6%</a:t>
            </a:r>
            <a:endParaRPr b="1"/>
          </a:p>
          <a:p>
            <a:pPr marL="0" lvl="0" indent="0" algn="l" rtl="0">
              <a:spcBef>
                <a:spcPts val="0"/>
              </a:spcBef>
              <a:spcAft>
                <a:spcPts val="0"/>
              </a:spcAft>
              <a:buNone/>
            </a:pPr>
            <a:r>
              <a:rPr lang="en" sz="1300" b="1"/>
              <a:t>The Median Income for the Downtown area has outpaced the County   23.3% to 0.6%</a:t>
            </a:r>
            <a:endParaRPr sz="1300" b="1"/>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cadaff846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cadaff846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cadaff8460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cadaff846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c9b0b0eec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c9b0b0eec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is the census block map which shows that the arena district is census tract “30”</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caf056af30_0_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caf056af30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https://flamesnation.ca/2020/04/24/cba-school-article-50-team-payroll-range-system/</a:t>
            </a:r>
            <a:endParaRPr/>
          </a:p>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caf056af30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caf056af30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cadaff8460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cadaff846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cadaff8460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cadaff8460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The value of the Edmonton Oilers franchise nearly doubled before the 2012-2013 season</a:t>
            </a:r>
            <a:r>
              <a:rPr lang="en"/>
              <a:t>.  </a:t>
            </a:r>
            <a:r>
              <a:rPr lang="en" u="sng">
                <a:solidFill>
                  <a:srgbClr val="4DD0E1"/>
                </a:solidFill>
                <a:hlinkClick r:id="rId3">
                  <a:extLst>
                    <a:ext uri="{A12FA001-AC4F-418D-AE19-62706E023703}">
                      <ahyp:hlinkClr xmlns:ahyp="http://schemas.microsoft.com/office/drawing/2018/hyperlinkcolor" val="tx"/>
                    </a:ext>
                  </a:extLst>
                </a:hlinkClick>
              </a:rPr>
              <a:t>Value of Edmonton Oilers franchise shoots up to $400 million, Forbes reports</a:t>
            </a:r>
            <a:endParaRPr/>
          </a:p>
          <a:p>
            <a:pPr marL="0" lvl="0" indent="0" algn="l" rtl="0">
              <a:spcBef>
                <a:spcPts val="0"/>
              </a:spcBef>
              <a:spcAft>
                <a:spcPts val="0"/>
              </a:spcAft>
              <a:buNone/>
            </a:pPr>
            <a:r>
              <a:rPr lang="en" b="1"/>
              <a:t>Edmonton had a negative growth rate in the Final two seasons before opening the new arena</a:t>
            </a:r>
            <a:r>
              <a:rPr lang="en"/>
              <a:t>.</a:t>
            </a:r>
            <a:endParaRPr/>
          </a:p>
          <a:p>
            <a:pPr marL="0" lvl="0" indent="0" algn="l" rtl="0">
              <a:spcBef>
                <a:spcPts val="0"/>
              </a:spcBef>
              <a:spcAft>
                <a:spcPts val="0"/>
              </a:spcAft>
              <a:buNone/>
            </a:pPr>
            <a:endParaRPr/>
          </a:p>
          <a:p>
            <a:pPr marL="0" lvl="0" indent="0" algn="l" rtl="0">
              <a:spcBef>
                <a:spcPts val="0"/>
              </a:spcBef>
              <a:spcAft>
                <a:spcPts val="0"/>
              </a:spcAft>
              <a:buNone/>
            </a:pPr>
            <a:r>
              <a:rPr lang="en"/>
              <a:t>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caf056af30_0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caf056af30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caf056af30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caf056af30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caf056af30_0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caf056af30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caf056af30_0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caf056af30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caf056af30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caf056af30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caf056af30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caf056af30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2006 Stadium Value (Forbes)</a:t>
            </a:r>
            <a:endParaRPr/>
          </a:p>
          <a:p>
            <a:pPr marL="0" lvl="0" indent="0" algn="l" rtl="0">
              <a:spcBef>
                <a:spcPts val="0"/>
              </a:spcBef>
              <a:spcAft>
                <a:spcPts val="0"/>
              </a:spcAft>
              <a:buNone/>
            </a:pPr>
            <a:r>
              <a:rPr lang="en"/>
              <a:t>2006-2010 Team Values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c9b0b0eec1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c9b0b0eec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map clearly shows the downtown area that I used for gathering downtown data in order to calculate the growth rates</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caf056af30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caf056af30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cadaff8460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cadaff84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caf056af30_0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caf056af30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2016 is shown on the left and 2020 is shown on the right</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cd03f5851c_0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cd03f5851c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cd03f5851c_0_1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cd03f5851c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cbe13a9d6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cbe13a9d6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cbe13a9d6a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cbe13a9d6a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cbe13a9d6a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cbe13a9d6a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cbe13a9d6a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cbe13a9d6a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Jobs are concentrated in downtown Seattle, Climate Pledge arena is located near the jobs downtown and near the Space Needle.</a:t>
            </a:r>
            <a:endParaRPr/>
          </a:p>
          <a:p>
            <a:pPr marL="0" lvl="0" indent="0" algn="l" rtl="0">
              <a:spcBef>
                <a:spcPts val="0"/>
              </a:spcBef>
              <a:spcAft>
                <a:spcPts val="0"/>
              </a:spcAft>
              <a:buNone/>
            </a:pPr>
            <a:endParaRPr/>
          </a:p>
          <a:p>
            <a:pPr marL="0" lvl="0" indent="0" algn="l" rtl="0">
              <a:spcBef>
                <a:spcPts val="0"/>
              </a:spcBef>
              <a:spcAft>
                <a:spcPts val="0"/>
              </a:spcAft>
              <a:buNone/>
            </a:pPr>
            <a:r>
              <a:rPr lang="en"/>
              <a:t>OnTheMap, Google Earth</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cbe13a9d6a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cbe13a9d6a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Climate Pledge Arena has a unique design that will attract fans and tourists to its new renovation. It is powered entirely by renewable energy creating a connection with a region that cares about the environment.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c887841ae0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c887841ae0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For the purposes of the data, I pulled the population data from Social Explorer Census data and chose to use the years of 2000 and 2010 (2020 not available yet). This accurately reflects the time at which the arena district was being built and finished and still captures the important growth that occurred after completion in 2000.</a:t>
            </a:r>
            <a:endParaRPr/>
          </a:p>
          <a:p>
            <a:pPr marL="0" lvl="0" indent="0" algn="l" rtl="0">
              <a:spcBef>
                <a:spcPts val="0"/>
              </a:spcBef>
              <a:spcAft>
                <a:spcPts val="0"/>
              </a:spcAft>
              <a:buNone/>
            </a:pPr>
            <a:r>
              <a:rPr lang="en" u="sng">
                <a:solidFill>
                  <a:schemeClr val="hlink"/>
                </a:solidFill>
                <a:hlinkClick r:id="rId3"/>
              </a:rPr>
              <a:t>The Arena District - A Billion-Dollar Belt | Arena District</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cbe13a9d6a_0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cbe13a9d6a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Seattle Market is not overly stressed by supply of sports tickets even with the addition of the Seattle Kraken supply.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cbe13a9d6a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cbe13a9d6a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2019 Franchise Values from Forbes: </a:t>
            </a:r>
            <a:r>
              <a:rPr lang="en" u="sng">
                <a:solidFill>
                  <a:srgbClr val="4DD0E1"/>
                </a:solidFill>
                <a:hlinkClick r:id="rId3">
                  <a:extLst>
                    <a:ext uri="{A12FA001-AC4F-418D-AE19-62706E023703}">
                      <ahyp:hlinkClr xmlns:ahyp="http://schemas.microsoft.com/office/drawing/2018/hyperlinkcolor" val="tx"/>
                    </a:ext>
                  </a:extLst>
                </a:hlinkClick>
              </a:rPr>
              <a:t>https://www.thescore.com/nhl/news/1905303</a:t>
            </a:r>
            <a:endParaRPr/>
          </a:p>
          <a:p>
            <a:pPr marL="0" lvl="0" indent="0" algn="l" rtl="0">
              <a:spcBef>
                <a:spcPts val="0"/>
              </a:spcBef>
              <a:spcAft>
                <a:spcPts val="0"/>
              </a:spcAft>
              <a:buNone/>
            </a:pPr>
            <a:r>
              <a:rPr lang="en"/>
              <a:t>MSA Population Data from Social Explorer and Statista: </a:t>
            </a:r>
            <a:r>
              <a:rPr lang="en" u="sng">
                <a:solidFill>
                  <a:schemeClr val="hlink"/>
                </a:solidFill>
                <a:hlinkClick r:id="rId4"/>
              </a:rPr>
              <a:t>https://www.statista.com/statistics/443749/canada-population-by-metropolitan-area/</a:t>
            </a:r>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cbe13a9d6a_0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cbe13a9d6a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2019 Franchise Values from Forbes:</a:t>
            </a:r>
            <a:r>
              <a:rPr lang="en">
                <a:solidFill>
                  <a:schemeClr val="lt1"/>
                </a:solidFill>
              </a:rPr>
              <a:t> </a:t>
            </a:r>
            <a:r>
              <a:rPr lang="en" u="sng">
                <a:solidFill>
                  <a:srgbClr val="4DD0E1"/>
                </a:solidFill>
                <a:hlinkClick r:id="rId3">
                  <a:extLst>
                    <a:ext uri="{A12FA001-AC4F-418D-AE19-62706E023703}">
                      <ahyp:hlinkClr xmlns:ahyp="http://schemas.microsoft.com/office/drawing/2018/hyperlinkcolor" val="tx"/>
                    </a:ext>
                  </a:extLst>
                </a:hlinkClick>
              </a:rPr>
              <a:t>https://www.thescore.com/nhl/news/1905303</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2019 Nielsen Data: </a:t>
            </a:r>
            <a:r>
              <a:rPr lang="en" u="sng">
                <a:solidFill>
                  <a:schemeClr val="hlink"/>
                </a:solidFill>
                <a:hlinkClick r:id="rId4"/>
              </a:rPr>
              <a:t>https://mediatracks.com/resources/nielsen-dma-rankings-2019/</a:t>
            </a:r>
            <a:r>
              <a:rPr lang="en">
                <a:solidFill>
                  <a:schemeClr val="dk1"/>
                </a:solidFill>
              </a:rPr>
              <a:t>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cbe13a9d6a_0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cbe13a9d6a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2019 Franchise Values from Forbes: </a:t>
            </a:r>
            <a:r>
              <a:rPr lang="en" u="sng">
                <a:solidFill>
                  <a:schemeClr val="hlink"/>
                </a:solidFill>
                <a:hlinkClick r:id="rId3"/>
              </a:rPr>
              <a:t>https://www.thescore.com/nhl/news/1905303</a:t>
            </a:r>
            <a:endParaRPr/>
          </a:p>
          <a:p>
            <a:pPr marL="0" lvl="0" indent="0" algn="l" rtl="0">
              <a:spcBef>
                <a:spcPts val="0"/>
              </a:spcBef>
              <a:spcAft>
                <a:spcPts val="0"/>
              </a:spcAft>
              <a:buNone/>
            </a:pPr>
            <a:r>
              <a:rPr lang="en"/>
              <a:t>2019-20 Attendance Data from ESPN: </a:t>
            </a:r>
            <a:r>
              <a:rPr lang="en" u="sng">
                <a:solidFill>
                  <a:schemeClr val="hlink"/>
                </a:solidFill>
                <a:hlinkClick r:id="rId4"/>
              </a:rPr>
              <a:t>https://www.espn.com/nhl/attendance/_/year/2020</a:t>
            </a:r>
            <a:r>
              <a:rPr lang="en"/>
              <a:t>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ce09a91327_1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ce09a91327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Based on the Scatter Plots, these figures would plot them at a value of $650,000,000. The Seattle MSA is within a million people of this estimate and has about that capacity. Nielsen and Population data are also skewed by the New York and Los Angeles franchises respectively.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cbe13a9d6a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cbe13a9d6a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cbe13a9d6a_0_1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cbe13a9d6a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2020 Forbes Valuation Data: </a:t>
            </a:r>
            <a:endParaRPr/>
          </a:p>
          <a:p>
            <a:pPr marL="0" lvl="0" indent="0" algn="l" rtl="0">
              <a:spcBef>
                <a:spcPts val="0"/>
              </a:spcBef>
              <a:spcAft>
                <a:spcPts val="0"/>
              </a:spcAft>
              <a:buNone/>
            </a:pPr>
            <a:r>
              <a:rPr lang="en"/>
              <a:t>Tampa: </a:t>
            </a:r>
            <a:r>
              <a:rPr lang="en" u="sng">
                <a:solidFill>
                  <a:schemeClr val="hlink"/>
                </a:solidFill>
                <a:hlinkClick r:id="rId3"/>
              </a:rPr>
              <a:t>https://www.forbes.com/teams/tampa-bay-lightning/?sh=3923c83b3385</a:t>
            </a:r>
            <a:endParaRPr/>
          </a:p>
          <a:p>
            <a:pPr marL="0" lvl="0" indent="0" algn="l" rtl="0">
              <a:spcBef>
                <a:spcPts val="0"/>
              </a:spcBef>
              <a:spcAft>
                <a:spcPts val="0"/>
              </a:spcAft>
              <a:buNone/>
            </a:pPr>
            <a:r>
              <a:rPr lang="en"/>
              <a:t>Vegas: </a:t>
            </a:r>
            <a:r>
              <a:rPr lang="en" u="sng">
                <a:solidFill>
                  <a:schemeClr val="hlink"/>
                </a:solidFill>
                <a:hlinkClick r:id="rId4"/>
              </a:rPr>
              <a:t>https://www.forbes.com/teams/vegas-golden-knights/?sh=4763c7424c2b</a:t>
            </a:r>
            <a:endParaRPr/>
          </a:p>
          <a:p>
            <a:pPr marL="0" lvl="0" indent="0" algn="l" rtl="0">
              <a:spcBef>
                <a:spcPts val="0"/>
              </a:spcBef>
              <a:spcAft>
                <a:spcPts val="0"/>
              </a:spcAft>
              <a:buNone/>
            </a:pPr>
            <a:r>
              <a:rPr lang="en"/>
              <a:t>Pittsburgh: </a:t>
            </a:r>
            <a:r>
              <a:rPr lang="en" u="sng">
                <a:solidFill>
                  <a:schemeClr val="hlink"/>
                </a:solidFill>
                <a:hlinkClick r:id="rId5"/>
              </a:rPr>
              <a:t>https://www.forbes.com/teams/pittsburgh-penguins/?sh=72d327454cca</a:t>
            </a:r>
            <a:endParaRPr/>
          </a:p>
          <a:p>
            <a:pPr marL="0" lvl="0" indent="0" algn="l" rtl="0">
              <a:spcBef>
                <a:spcPts val="0"/>
              </a:spcBef>
              <a:spcAft>
                <a:spcPts val="0"/>
              </a:spcAft>
              <a:buNone/>
            </a:pPr>
            <a:endParaRPr/>
          </a:p>
          <a:p>
            <a:pPr marL="0" lvl="0" indent="0" algn="l" rtl="0">
              <a:spcBef>
                <a:spcPts val="0"/>
              </a:spcBef>
              <a:spcAft>
                <a:spcPts val="0"/>
              </a:spcAft>
              <a:buNone/>
            </a:pPr>
            <a:r>
              <a:rPr lang="en"/>
              <a:t>Climate Pledge Cost: </a:t>
            </a:r>
            <a:r>
              <a:rPr lang="en" u="sng">
                <a:solidFill>
                  <a:schemeClr val="hlink"/>
                </a:solidFill>
                <a:hlinkClick r:id="rId6"/>
              </a:rPr>
              <a:t>https://climatepledgearena.com/arena-info/</a:t>
            </a:r>
            <a:r>
              <a:rPr lang="en"/>
              <a:t>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cbe13a9d6a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cbe13a9d6a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cbe13a9d6a_0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cbe13a9d6a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cbe13a9d6a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cbe13a9d6a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bf2a688dd7_0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bf2a688dd7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cbe13a9d6a_0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cbe13a9d6a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cbe13a9d6a_0_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cbe13a9d6a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cbe13a9d6a_0_1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gcbe13a9d6a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Houston Rockets Valuation: https://www.forbes.com/nba-valuations/list/</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cbe13a9d6a_0_1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6" name="Google Shape;626;gcbe13a9d6a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cbe13a9d6a_0_1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cbe13a9d6a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Dallas Valuation: https://www.forbes.com/teams/dallas-stars/?sh=137dea775fdd</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cbe13a9d6a_0_1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 name="Google Shape;638;gcbe13a9d6a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Media Deal Sources</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3"/>
              </a:rPr>
              <a:t>https://www.pensionplanpuppets.com/2020/7/11/21318449/nhl-accounting-in-a-pandemic-season-divvying-up-debt-instead-of-dollars-escrow-salary-cap</a:t>
            </a:r>
            <a:endParaRPr/>
          </a:p>
          <a:p>
            <a:pPr marL="0" lvl="0" indent="0" algn="l" rtl="0">
              <a:spcBef>
                <a:spcPts val="0"/>
              </a:spcBef>
              <a:spcAft>
                <a:spcPts val="0"/>
              </a:spcAft>
              <a:buNone/>
            </a:pPr>
            <a:r>
              <a:rPr lang="en" u="sng">
                <a:solidFill>
                  <a:schemeClr val="hlink"/>
                </a:solidFill>
                <a:hlinkClick r:id="rId4"/>
              </a:rPr>
              <a:t>https://awfulannouncing.com/espn/winners-and-losers-of-the-nhls-tv-deal-with-espn.html</a:t>
            </a:r>
            <a:endParaRPr/>
          </a:p>
          <a:p>
            <a:pPr marL="0" lvl="0" indent="0" algn="l" rtl="0">
              <a:spcBef>
                <a:spcPts val="0"/>
              </a:spcBef>
              <a:spcAft>
                <a:spcPts val="0"/>
              </a:spcAft>
              <a:buNone/>
            </a:pPr>
            <a:r>
              <a:rPr lang="en"/>
              <a:t>https://www.latimes.com/entertainment-arts/business/story/2021-03-10/nhl-returns-to-espn-with-a-seven-year-deal-with-four-stanley-cup-finals</a:t>
            </a:r>
            <a:endParaRPr/>
          </a:p>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ce09a91327_1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ce09a91327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Based on the Scatter Plots from the Seattle question, Houston will be a valuable franchise. Nielsen and Population data are also skewed by the Los Angeles franchises.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cbe13a9d6a_0_1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cbe13a9d6a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c9b0b0eec1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c9b0b0eec1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Critical Keys: The arena district succeeded in population growth (4.25% AAGR) by outpacing the growth of Franklin county (.88%) by almost 5x as much.</a:t>
            </a:r>
            <a:endParaRPr/>
          </a:p>
          <a:p>
            <a:pPr marL="0" lvl="0" indent="0" algn="l" rtl="0">
              <a:spcBef>
                <a:spcPts val="0"/>
              </a:spcBef>
              <a:spcAft>
                <a:spcPts val="0"/>
              </a:spcAft>
              <a:buNone/>
            </a:pPr>
            <a:endParaRPr/>
          </a:p>
          <a:p>
            <a:pPr marL="0" lvl="0" indent="0" algn="l" rtl="0">
              <a:spcBef>
                <a:spcPts val="0"/>
              </a:spcBef>
              <a:spcAft>
                <a:spcPts val="0"/>
              </a:spcAft>
              <a:buNone/>
            </a:pPr>
            <a:r>
              <a:rPr lang="en"/>
              <a:t>Importance: Population growth is key to re-centralizing economic activity into the arena district rather than other areas of Franklin County because they have succeeded in making it a place to live, work, and spend money.</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bf2a688dd7_0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bf2a688dd7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Critical Keys: Once again, the arena district succeeded in housing unit growth (5.57% AAGR) by outpacing the growth of Franklin county (1.19%) by almost 4.5x as much. It is important to note that housing units is closely tied to population growth.</a:t>
            </a:r>
            <a:endParaRPr/>
          </a:p>
          <a:p>
            <a:pPr marL="0" lvl="0" indent="0" algn="l" rtl="0">
              <a:spcBef>
                <a:spcPts val="0"/>
              </a:spcBef>
              <a:spcAft>
                <a:spcPts val="0"/>
              </a:spcAft>
              <a:buNone/>
            </a:pPr>
            <a:endParaRPr/>
          </a:p>
          <a:p>
            <a:pPr marL="0" lvl="0" indent="0" algn="l" rtl="0">
              <a:spcBef>
                <a:spcPts val="0"/>
              </a:spcBef>
              <a:spcAft>
                <a:spcPts val="0"/>
              </a:spcAft>
              <a:buNone/>
            </a:pPr>
            <a:r>
              <a:rPr lang="en"/>
              <a:t>Importance: Housing Units is a variable that measures the success through the growth of residential infrastructure within the district.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0"/>
              </a:spcBef>
              <a:spcAft>
                <a:spcPts val="0"/>
              </a:spcAft>
              <a:buClr>
                <a:schemeClr val="dk1"/>
              </a:buClr>
              <a:buSzPts val="1400"/>
              <a:buChar char="○"/>
              <a:defRPr>
                <a:solidFill>
                  <a:schemeClr val="dk1"/>
                </a:solidFill>
              </a:defRPr>
            </a:lvl2pPr>
            <a:lvl3pPr marL="1371600" lvl="2" indent="-317500">
              <a:spcBef>
                <a:spcPts val="0"/>
              </a:spcBef>
              <a:spcAft>
                <a:spcPts val="0"/>
              </a:spcAft>
              <a:buClr>
                <a:schemeClr val="dk1"/>
              </a:buClr>
              <a:buSzPts val="1400"/>
              <a:buChar char="■"/>
              <a:defRPr>
                <a:solidFill>
                  <a:schemeClr val="dk1"/>
                </a:solidFill>
              </a:defRPr>
            </a:lvl3pPr>
            <a:lvl4pPr marL="1828800" lvl="3" indent="-317500">
              <a:spcBef>
                <a:spcPts val="0"/>
              </a:spcBef>
              <a:spcAft>
                <a:spcPts val="0"/>
              </a:spcAft>
              <a:buClr>
                <a:schemeClr val="dk1"/>
              </a:buClr>
              <a:buSzPts val="1400"/>
              <a:buChar char="●"/>
              <a:defRPr>
                <a:solidFill>
                  <a:schemeClr val="dk1"/>
                </a:solidFill>
              </a:defRPr>
            </a:lvl4pPr>
            <a:lvl5pPr marL="2286000" lvl="4" indent="-317500">
              <a:spcBef>
                <a:spcPts val="0"/>
              </a:spcBef>
              <a:spcAft>
                <a:spcPts val="0"/>
              </a:spcAft>
              <a:buClr>
                <a:schemeClr val="dk1"/>
              </a:buClr>
              <a:buSzPts val="1400"/>
              <a:buChar char="○"/>
              <a:defRPr>
                <a:solidFill>
                  <a:schemeClr val="dk1"/>
                </a:solidFill>
              </a:defRPr>
            </a:lvl5pPr>
            <a:lvl6pPr marL="2743200" lvl="5" indent="-317500">
              <a:spcBef>
                <a:spcPts val="0"/>
              </a:spcBef>
              <a:spcAft>
                <a:spcPts val="0"/>
              </a:spcAft>
              <a:buClr>
                <a:schemeClr val="dk1"/>
              </a:buClr>
              <a:buSzPts val="1400"/>
              <a:buChar char="■"/>
              <a:defRPr>
                <a:solidFill>
                  <a:schemeClr val="dk1"/>
                </a:solidFill>
              </a:defRPr>
            </a:lvl6pPr>
            <a:lvl7pPr marL="3200400" lvl="6" indent="-317500">
              <a:spcBef>
                <a:spcPts val="0"/>
              </a:spcBef>
              <a:spcAft>
                <a:spcPts val="0"/>
              </a:spcAft>
              <a:buClr>
                <a:schemeClr val="dk1"/>
              </a:buClr>
              <a:buSzPts val="1400"/>
              <a:buChar char="●"/>
              <a:defRPr>
                <a:solidFill>
                  <a:schemeClr val="dk1"/>
                </a:solidFill>
              </a:defRPr>
            </a:lvl7pPr>
            <a:lvl8pPr marL="3657600" lvl="7" indent="-317500">
              <a:spcBef>
                <a:spcPts val="0"/>
              </a:spcBef>
              <a:spcAft>
                <a:spcPts val="0"/>
              </a:spcAft>
              <a:buClr>
                <a:schemeClr val="dk1"/>
              </a:buClr>
              <a:buSzPts val="1400"/>
              <a:buChar char="○"/>
              <a:defRPr>
                <a:solidFill>
                  <a:schemeClr val="dk1"/>
                </a:solidFill>
              </a:defRPr>
            </a:lvl8pPr>
            <a:lvl9pPr marL="4114800" lvl="8" indent="-317500">
              <a:spcBef>
                <a:spcPts val="0"/>
              </a:spcBef>
              <a:spcAft>
                <a:spcPts val="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FFFFFF"/>
              </a:buClr>
              <a:buSzPts val="1800"/>
              <a:buFont typeface="Montserrat Medium"/>
              <a:buChar char="●"/>
              <a:defRPr sz="1800">
                <a:solidFill>
                  <a:srgbClr val="FFFFFF"/>
                </a:solidFill>
                <a:latin typeface="Montserrat Medium"/>
                <a:ea typeface="Montserrat Medium"/>
                <a:cs typeface="Montserrat Medium"/>
                <a:sym typeface="Montserrat Medium"/>
              </a:defRPr>
            </a:lvl1pPr>
            <a:lvl2pPr marL="914400" lvl="1" indent="-317500">
              <a:lnSpc>
                <a:spcPct val="115000"/>
              </a:lnSpc>
              <a:spcBef>
                <a:spcPts val="0"/>
              </a:spcBef>
              <a:spcAft>
                <a:spcPts val="0"/>
              </a:spcAft>
              <a:buClr>
                <a:srgbClr val="FFFFFF"/>
              </a:buClr>
              <a:buSzPts val="1400"/>
              <a:buFont typeface="Montserrat Medium"/>
              <a:buChar char="○"/>
              <a:defRPr>
                <a:solidFill>
                  <a:srgbClr val="FFFFFF"/>
                </a:solidFill>
                <a:latin typeface="Montserrat Medium"/>
                <a:ea typeface="Montserrat Medium"/>
                <a:cs typeface="Montserrat Medium"/>
                <a:sym typeface="Montserrat Medium"/>
              </a:defRPr>
            </a:lvl2pPr>
            <a:lvl3pPr marL="1371600" lvl="2" indent="-317500">
              <a:lnSpc>
                <a:spcPct val="115000"/>
              </a:lnSpc>
              <a:spcBef>
                <a:spcPts val="0"/>
              </a:spcBef>
              <a:spcAft>
                <a:spcPts val="0"/>
              </a:spcAft>
              <a:buClr>
                <a:srgbClr val="FFFFFF"/>
              </a:buClr>
              <a:buSzPts val="1400"/>
              <a:buFont typeface="Montserrat Medium"/>
              <a:buChar char="■"/>
              <a:defRPr>
                <a:solidFill>
                  <a:srgbClr val="FFFFFF"/>
                </a:solidFill>
                <a:latin typeface="Montserrat Medium"/>
                <a:ea typeface="Montserrat Medium"/>
                <a:cs typeface="Montserrat Medium"/>
                <a:sym typeface="Montserrat Medium"/>
              </a:defRPr>
            </a:lvl3pPr>
            <a:lvl4pPr marL="1828800" lvl="3" indent="-317500">
              <a:lnSpc>
                <a:spcPct val="115000"/>
              </a:lnSpc>
              <a:spcBef>
                <a:spcPts val="0"/>
              </a:spcBef>
              <a:spcAft>
                <a:spcPts val="0"/>
              </a:spcAft>
              <a:buClr>
                <a:srgbClr val="FFFFFF"/>
              </a:buClr>
              <a:buSzPts val="1400"/>
              <a:buFont typeface="Montserrat Medium"/>
              <a:buChar char="●"/>
              <a:defRPr>
                <a:solidFill>
                  <a:srgbClr val="FFFFFF"/>
                </a:solidFill>
                <a:latin typeface="Montserrat Medium"/>
                <a:ea typeface="Montserrat Medium"/>
                <a:cs typeface="Montserrat Medium"/>
                <a:sym typeface="Montserrat Medium"/>
              </a:defRPr>
            </a:lvl4pPr>
            <a:lvl5pPr marL="2286000" lvl="4" indent="-317500">
              <a:lnSpc>
                <a:spcPct val="115000"/>
              </a:lnSpc>
              <a:spcBef>
                <a:spcPts val="0"/>
              </a:spcBef>
              <a:spcAft>
                <a:spcPts val="0"/>
              </a:spcAft>
              <a:buClr>
                <a:srgbClr val="FFFFFF"/>
              </a:buClr>
              <a:buSzPts val="1400"/>
              <a:buFont typeface="Montserrat Medium"/>
              <a:buChar char="○"/>
              <a:defRPr>
                <a:solidFill>
                  <a:srgbClr val="FFFFFF"/>
                </a:solidFill>
                <a:latin typeface="Montserrat Medium"/>
                <a:ea typeface="Montserrat Medium"/>
                <a:cs typeface="Montserrat Medium"/>
                <a:sym typeface="Montserrat Medium"/>
              </a:defRPr>
            </a:lvl5pPr>
            <a:lvl6pPr marL="2743200" lvl="5" indent="-317500">
              <a:lnSpc>
                <a:spcPct val="115000"/>
              </a:lnSpc>
              <a:spcBef>
                <a:spcPts val="0"/>
              </a:spcBef>
              <a:spcAft>
                <a:spcPts val="0"/>
              </a:spcAft>
              <a:buClr>
                <a:srgbClr val="FFFFFF"/>
              </a:buClr>
              <a:buSzPts val="1400"/>
              <a:buFont typeface="Montserrat Medium"/>
              <a:buChar char="■"/>
              <a:defRPr>
                <a:solidFill>
                  <a:srgbClr val="FFFFFF"/>
                </a:solidFill>
                <a:latin typeface="Montserrat Medium"/>
                <a:ea typeface="Montserrat Medium"/>
                <a:cs typeface="Montserrat Medium"/>
                <a:sym typeface="Montserrat Medium"/>
              </a:defRPr>
            </a:lvl6pPr>
            <a:lvl7pPr marL="3200400" lvl="6" indent="-317500">
              <a:lnSpc>
                <a:spcPct val="115000"/>
              </a:lnSpc>
              <a:spcBef>
                <a:spcPts val="0"/>
              </a:spcBef>
              <a:spcAft>
                <a:spcPts val="0"/>
              </a:spcAft>
              <a:buClr>
                <a:srgbClr val="FFFFFF"/>
              </a:buClr>
              <a:buSzPts val="1400"/>
              <a:buFont typeface="Montserrat Medium"/>
              <a:buChar char="●"/>
              <a:defRPr>
                <a:solidFill>
                  <a:srgbClr val="FFFFFF"/>
                </a:solidFill>
                <a:latin typeface="Montserrat Medium"/>
                <a:ea typeface="Montserrat Medium"/>
                <a:cs typeface="Montserrat Medium"/>
                <a:sym typeface="Montserrat Medium"/>
              </a:defRPr>
            </a:lvl7pPr>
            <a:lvl8pPr marL="3657600" lvl="7" indent="-317500">
              <a:lnSpc>
                <a:spcPct val="115000"/>
              </a:lnSpc>
              <a:spcBef>
                <a:spcPts val="0"/>
              </a:spcBef>
              <a:spcAft>
                <a:spcPts val="0"/>
              </a:spcAft>
              <a:buClr>
                <a:srgbClr val="FFFFFF"/>
              </a:buClr>
              <a:buSzPts val="1400"/>
              <a:buFont typeface="Montserrat Medium"/>
              <a:buChar char="○"/>
              <a:defRPr>
                <a:solidFill>
                  <a:srgbClr val="FFFFFF"/>
                </a:solidFill>
                <a:latin typeface="Montserrat Medium"/>
                <a:ea typeface="Montserrat Medium"/>
                <a:cs typeface="Montserrat Medium"/>
                <a:sym typeface="Montserrat Medium"/>
              </a:defRPr>
            </a:lvl8pPr>
            <a:lvl9pPr marL="4114800" lvl="8" indent="-317500">
              <a:lnSpc>
                <a:spcPct val="115000"/>
              </a:lnSpc>
              <a:spcBef>
                <a:spcPts val="0"/>
              </a:spcBef>
              <a:spcAft>
                <a:spcPts val="0"/>
              </a:spcAft>
              <a:buClr>
                <a:srgbClr val="FFFFFF"/>
              </a:buClr>
              <a:buSzPts val="1400"/>
              <a:buFont typeface="Montserrat Medium"/>
              <a:buChar char="■"/>
              <a:defRPr>
                <a:solidFill>
                  <a:srgbClr val="FFFFFF"/>
                </a:solidFill>
                <a:latin typeface="Montserrat Medium"/>
                <a:ea typeface="Montserrat Medium"/>
                <a:cs typeface="Montserrat Medium"/>
                <a:sym typeface="Montserrat Medium"/>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comments" Target="../comments/comment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1.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hyperlink" Target="https://library.municode.com/oh/columbus/codes/code_of_ordinances?nodeId=TIT33ZOCO_CH3359DODI_3359.05DOCO" TargetMode="External"/><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comments" Target="../comments/comment2.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edmontonjournal.com/sports/hockey/nhl/cult-of-hockey/new-forbes-rankings-show-katz-doing-well-with-oilers-despite-slight-revenue-dip/"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hyperlink" Target="https://sports.yahoo.com/blogs/nhl-puck-daddy/nhl-nbc-rights-fees-even-lockout-cancels-2012-171130920--nhl.html"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hyperlink" Target="https://images.forbes.com/lists/2006/31/biz_06nhl_Edmonton-Oilers_314229.html" TargetMode="External"/><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hyperlink" Target="https://www.statista.com/statistics/196837/revenue-of-the-edmonton-oilers-since-2006/" TargetMode="External"/><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11.xml"/><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hyperlink" Target="https://www.forbes.com/teams/edmonton-oilers/?sh=3080dcb91629" TargetMode="External"/><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statista.com/statistics/194977/nhl-franchise-value-of-the-pittsburgh-penguins-since-2006/" TargetMode="External"/><Relationship Id="rId2" Type="http://schemas.openxmlformats.org/officeDocument/2006/relationships/notesSlide" Target="../notesSlides/notesSlide49.xml"/><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hyperlink" Target="https://www.statista.com/statistics/194977/nhl-franchise-value-of-the-pittsburgh-penguins-since-2006/" TargetMode="External"/><Relationship Id="rId5" Type="http://schemas.openxmlformats.org/officeDocument/2006/relationships/hyperlink" Target="https://www.forbes.com/teams/pittsburgh-penguins/?sh=59dc0cbf4cca" TargetMode="External"/><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11.xml"/><Relationship Id="rId4" Type="http://schemas.openxmlformats.org/officeDocument/2006/relationships/image" Target="../media/image60.png"/></Relationships>
</file>

<file path=ppt/slides/_rels/slide52.xml.rels><?xml version="1.0" encoding="UTF-8" standalone="yes"?>
<Relationships xmlns="http://schemas.openxmlformats.org/package/2006/relationships"><Relationship Id="rId3" Type="http://schemas.openxmlformats.org/officeDocument/2006/relationships/hyperlink" Target="https://www.pensburgh.com/2016/11/30/13794530/forbes-values-penguins-at-570-million" TargetMode="External"/><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hyperlink" Target="https://www.forbes.com/teams/pittsburgh-penguins/?sh=54c4135f4cca"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0.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7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1.xml"/><Relationship Id="rId1" Type="http://schemas.openxmlformats.org/officeDocument/2006/relationships/slideLayout" Target="../slideLayouts/slideLayout3.xml"/><Relationship Id="rId5" Type="http://schemas.openxmlformats.org/officeDocument/2006/relationships/image" Target="../media/image74.png"/><Relationship Id="rId4" Type="http://schemas.openxmlformats.org/officeDocument/2006/relationships/image" Target="../media/image73.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406950" y="1865325"/>
            <a:ext cx="8520600" cy="2503500"/>
          </a:xfrm>
          <a:prstGeom prst="rect">
            <a:avLst/>
          </a:prstGeom>
          <a:gradFill>
            <a:gsLst>
              <a:gs pos="0">
                <a:srgbClr val="3177EE"/>
              </a:gs>
              <a:gs pos="100000">
                <a:srgbClr val="113D8A"/>
              </a:gs>
            </a:gsLst>
            <a:lin ang="5400012" scaled="0"/>
          </a:gradFill>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t>Question 1:</a:t>
            </a:r>
            <a:endParaRPr/>
          </a:p>
          <a:p>
            <a:pPr marL="0" lvl="0" indent="0" algn="ctr" rtl="0">
              <a:spcBef>
                <a:spcPts val="0"/>
              </a:spcBef>
              <a:spcAft>
                <a:spcPts val="0"/>
              </a:spcAft>
              <a:buNone/>
            </a:pPr>
            <a:r>
              <a:rPr lang="en"/>
              <a:t> </a:t>
            </a:r>
            <a:r>
              <a:rPr lang="en" sz="2272" b="1">
                <a:solidFill>
                  <a:srgbClr val="FFFFFF"/>
                </a:solidFill>
                <a:latin typeface="Montserrat"/>
                <a:ea typeface="Montserrat"/>
                <a:cs typeface="Montserrat"/>
                <a:sym typeface="Montserrat"/>
              </a:rPr>
              <a:t>How did the districts change (growth compared to growth rates in the city or county) and how did the entire</a:t>
            </a:r>
            <a:r>
              <a:rPr lang="en" sz="2272">
                <a:solidFill>
                  <a:srgbClr val="FFFFFF"/>
                </a:solidFill>
                <a:latin typeface="Montserrat"/>
                <a:ea typeface="Montserrat"/>
                <a:cs typeface="Montserrat"/>
                <a:sym typeface="Montserrat"/>
              </a:rPr>
              <a:t> </a:t>
            </a:r>
            <a:r>
              <a:rPr lang="en" sz="2272" b="1" i="1" u="sng">
                <a:solidFill>
                  <a:srgbClr val="FFFFFF"/>
                </a:solidFill>
                <a:latin typeface="Montserrat"/>
                <a:ea typeface="Montserrat"/>
                <a:cs typeface="Montserrat"/>
                <a:sym typeface="Montserrat"/>
              </a:rPr>
              <a:t>downtown</a:t>
            </a:r>
            <a:r>
              <a:rPr lang="en" sz="2272" b="1">
                <a:solidFill>
                  <a:srgbClr val="FFFFFF"/>
                </a:solidFill>
                <a:latin typeface="Montserrat"/>
                <a:ea typeface="Montserrat"/>
                <a:cs typeface="Montserrat"/>
                <a:sym typeface="Montserrat"/>
              </a:rPr>
              <a:t> areas in each city grow (in residents and jobs) compared to the overall growth in the city, county, or MSA?</a:t>
            </a:r>
            <a:endParaRPr sz="6422">
              <a:solidFill>
                <a:srgbClr val="FFFFFF"/>
              </a:solidFill>
            </a:endParaRPr>
          </a:p>
        </p:txBody>
      </p:sp>
      <p:pic>
        <p:nvPicPr>
          <p:cNvPr id="55" name="Google Shape;55;p13"/>
          <p:cNvPicPr preferRelativeResize="0"/>
          <p:nvPr/>
        </p:nvPicPr>
        <p:blipFill>
          <a:blip r:embed="rId3">
            <a:alphaModFix/>
          </a:blip>
          <a:stretch>
            <a:fillRect/>
          </a:stretch>
        </p:blipFill>
        <p:spPr>
          <a:xfrm>
            <a:off x="152400" y="152400"/>
            <a:ext cx="1569126" cy="1490675"/>
          </a:xfrm>
          <a:prstGeom prst="rect">
            <a:avLst/>
          </a:prstGeom>
          <a:noFill/>
          <a:ln>
            <a:noFill/>
          </a:ln>
        </p:spPr>
      </p:pic>
      <p:pic>
        <p:nvPicPr>
          <p:cNvPr id="56" name="Google Shape;56;p13"/>
          <p:cNvPicPr preferRelativeResize="0"/>
          <p:nvPr/>
        </p:nvPicPr>
        <p:blipFill>
          <a:blip r:embed="rId4">
            <a:alphaModFix/>
          </a:blip>
          <a:stretch>
            <a:fillRect/>
          </a:stretch>
        </p:blipFill>
        <p:spPr>
          <a:xfrm>
            <a:off x="7389825" y="219875"/>
            <a:ext cx="1612899" cy="8064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7"/>
        <p:cNvGrpSpPr/>
        <p:nvPr/>
      </p:nvGrpSpPr>
      <p:grpSpPr>
        <a:xfrm>
          <a:off x="0" y="0"/>
          <a:ext cx="0" cy="0"/>
          <a:chOff x="0" y="0"/>
          <a:chExt cx="0" cy="0"/>
        </a:xfrm>
      </p:grpSpPr>
      <p:sp>
        <p:nvSpPr>
          <p:cNvPr id="128" name="Google Shape;128;p22"/>
          <p:cNvSpPr txBox="1">
            <a:spLocks noGrp="1"/>
          </p:cNvSpPr>
          <p:nvPr>
            <p:ph type="title"/>
          </p:nvPr>
        </p:nvSpPr>
        <p:spPr>
          <a:xfrm>
            <a:off x="336450" y="1423950"/>
            <a:ext cx="8471100" cy="2295600"/>
          </a:xfrm>
          <a:prstGeom prst="rect">
            <a:avLst/>
          </a:prstGeom>
          <a:solidFill>
            <a:srgbClr val="D9D9D9">
              <a:alpha val="77650"/>
            </a:srgbClr>
          </a:solidFill>
        </p:spPr>
        <p:txBody>
          <a:bodyPr spcFirstLastPara="1" wrap="square" lIns="91425" tIns="91425" rIns="91425" bIns="91425" anchor="ctr" anchorCtr="0">
            <a:normAutofit/>
          </a:bodyPr>
          <a:lstStyle/>
          <a:p>
            <a:pPr marL="0" lvl="0" indent="0" algn="ctr" rtl="0">
              <a:spcBef>
                <a:spcPts val="0"/>
              </a:spcBef>
              <a:spcAft>
                <a:spcPts val="0"/>
              </a:spcAft>
              <a:buSzPts val="990"/>
              <a:buNone/>
            </a:pPr>
            <a:r>
              <a:rPr lang="en" sz="3000">
                <a:solidFill>
                  <a:srgbClr val="CC0000"/>
                </a:solidFill>
              </a:rPr>
              <a:t>Primary Concern 2:</a:t>
            </a:r>
            <a:endParaRPr sz="3000">
              <a:solidFill>
                <a:srgbClr val="CC0000"/>
              </a:solidFill>
            </a:endParaRPr>
          </a:p>
          <a:p>
            <a:pPr marL="0" lvl="0" indent="0" algn="l" rtl="0">
              <a:spcBef>
                <a:spcPts val="0"/>
              </a:spcBef>
              <a:spcAft>
                <a:spcPts val="0"/>
              </a:spcAft>
              <a:buSzPts val="990"/>
              <a:buNone/>
            </a:pPr>
            <a:r>
              <a:rPr lang="en" sz="3000">
                <a:solidFill>
                  <a:srgbClr val="1155CC"/>
                </a:solidFill>
              </a:rPr>
              <a:t>Did downtown Columbus, OH outpace the residents and job growth of Franklin County, OH? </a:t>
            </a:r>
            <a:endParaRPr sz="3000">
              <a:solidFill>
                <a:srgbClr val="1155CC"/>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3"/>
          <p:cNvSpPr txBox="1">
            <a:spLocks noGrp="1"/>
          </p:cNvSpPr>
          <p:nvPr>
            <p:ph type="title"/>
          </p:nvPr>
        </p:nvSpPr>
        <p:spPr>
          <a:xfrm>
            <a:off x="134925" y="64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1820"/>
              <a:t>Total Population and Growth (ACS, 2000, 2010)</a:t>
            </a:r>
            <a:endParaRPr sz="1820"/>
          </a:p>
        </p:txBody>
      </p:sp>
      <p:sp>
        <p:nvSpPr>
          <p:cNvPr id="134" name="Google Shape;134;p23"/>
          <p:cNvSpPr txBox="1"/>
          <p:nvPr/>
        </p:nvSpPr>
        <p:spPr>
          <a:xfrm>
            <a:off x="4087800" y="457925"/>
            <a:ext cx="3212100" cy="369300"/>
          </a:xfrm>
          <a:prstGeom prst="rect">
            <a:avLst/>
          </a:prstGeom>
          <a:solidFill>
            <a:srgbClr val="6FA8D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ontserrat Medium"/>
                <a:ea typeface="Montserrat Medium"/>
                <a:cs typeface="Montserrat Medium"/>
                <a:sym typeface="Montserrat Medium"/>
              </a:rPr>
              <a:t>Franklin County, OH</a:t>
            </a:r>
            <a:endParaRPr sz="1200">
              <a:latin typeface="Montserrat Medium"/>
              <a:ea typeface="Montserrat Medium"/>
              <a:cs typeface="Montserrat Medium"/>
              <a:sym typeface="Montserrat Medium"/>
            </a:endParaRPr>
          </a:p>
        </p:txBody>
      </p:sp>
      <p:sp>
        <p:nvSpPr>
          <p:cNvPr id="135" name="Google Shape;135;p23"/>
          <p:cNvSpPr txBox="1"/>
          <p:nvPr/>
        </p:nvSpPr>
        <p:spPr>
          <a:xfrm>
            <a:off x="0" y="457925"/>
            <a:ext cx="3516600" cy="369300"/>
          </a:xfrm>
          <a:prstGeom prst="rect">
            <a:avLst/>
          </a:prstGeom>
          <a:solidFill>
            <a:srgbClr val="6FA8D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ontserrat Medium"/>
                <a:ea typeface="Montserrat Medium"/>
                <a:cs typeface="Montserrat Medium"/>
                <a:sym typeface="Montserrat Medium"/>
              </a:rPr>
              <a:t>Downtown Columbus</a:t>
            </a:r>
            <a:endParaRPr sz="1200">
              <a:latin typeface="Montserrat Medium"/>
              <a:ea typeface="Montserrat Medium"/>
              <a:cs typeface="Montserrat Medium"/>
              <a:sym typeface="Montserrat Medium"/>
            </a:endParaRPr>
          </a:p>
        </p:txBody>
      </p:sp>
      <p:sp>
        <p:nvSpPr>
          <p:cNvPr id="136" name="Google Shape;136;p23"/>
          <p:cNvSpPr txBox="1"/>
          <p:nvPr/>
        </p:nvSpPr>
        <p:spPr>
          <a:xfrm>
            <a:off x="85850" y="858600"/>
            <a:ext cx="3349800" cy="646500"/>
          </a:xfrm>
          <a:prstGeom prst="rect">
            <a:avLst/>
          </a:prstGeom>
          <a:noFill/>
          <a:ln>
            <a:noFill/>
          </a:ln>
        </p:spPr>
        <p:txBody>
          <a:bodyPr spcFirstLastPara="1" wrap="square" lIns="91425" tIns="91425" rIns="91425" bIns="91425" anchor="t" anchorCtr="0">
            <a:spAutoFit/>
          </a:bodyPr>
          <a:lstStyle/>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2000: 28,436	</a:t>
            </a:r>
            <a:endParaRPr sz="1000">
              <a:solidFill>
                <a:srgbClr val="FFFFFF"/>
              </a:solidFill>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2010: 26,398 </a:t>
            </a:r>
            <a:r>
              <a:rPr lang="en" sz="1000">
                <a:highlight>
                  <a:srgbClr val="FF0000"/>
                </a:highlight>
                <a:latin typeface="Montserrat Medium"/>
                <a:ea typeface="Montserrat Medium"/>
                <a:cs typeface="Montserrat Medium"/>
                <a:sym typeface="Montserrat Medium"/>
              </a:rPr>
              <a:t>(-2,029)</a:t>
            </a:r>
            <a:r>
              <a:rPr lang="en" sz="1000">
                <a:solidFill>
                  <a:srgbClr val="FFFFFF"/>
                </a:solidFill>
                <a:highlight>
                  <a:srgbClr val="6AA84F"/>
                </a:highlight>
                <a:latin typeface="Montserrat Medium"/>
                <a:ea typeface="Montserrat Medium"/>
                <a:cs typeface="Montserrat Medium"/>
                <a:sym typeface="Montserrat Medium"/>
              </a:rPr>
              <a:t>	</a:t>
            </a:r>
            <a:endParaRPr sz="1000">
              <a:solidFill>
                <a:srgbClr val="FFFFFF"/>
              </a:solidFill>
              <a:highlight>
                <a:srgbClr val="6AA84F"/>
              </a:highlight>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Total Decline Rate: -7.14%, AADR: -0.71%</a:t>
            </a:r>
            <a:endParaRPr sz="1000">
              <a:solidFill>
                <a:srgbClr val="FFFFFF"/>
              </a:solidFill>
              <a:latin typeface="Montserrat Medium"/>
              <a:ea typeface="Montserrat Medium"/>
              <a:cs typeface="Montserrat Medium"/>
              <a:sym typeface="Montserrat Medium"/>
            </a:endParaRPr>
          </a:p>
        </p:txBody>
      </p:sp>
      <p:sp>
        <p:nvSpPr>
          <p:cNvPr id="137" name="Google Shape;137;p23"/>
          <p:cNvSpPr txBox="1"/>
          <p:nvPr/>
        </p:nvSpPr>
        <p:spPr>
          <a:xfrm>
            <a:off x="83400" y="4323100"/>
            <a:ext cx="3349800" cy="3387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endParaRPr sz="1000">
              <a:solidFill>
                <a:srgbClr val="FFFFFF"/>
              </a:solidFill>
              <a:latin typeface="Montserrat Medium"/>
              <a:ea typeface="Montserrat Medium"/>
              <a:cs typeface="Montserrat Medium"/>
              <a:sym typeface="Montserrat Medium"/>
            </a:endParaRPr>
          </a:p>
        </p:txBody>
      </p:sp>
      <p:sp>
        <p:nvSpPr>
          <p:cNvPr id="138" name="Google Shape;138;p23"/>
          <p:cNvSpPr txBox="1"/>
          <p:nvPr/>
        </p:nvSpPr>
        <p:spPr>
          <a:xfrm>
            <a:off x="4087800" y="898175"/>
            <a:ext cx="3349800" cy="646500"/>
          </a:xfrm>
          <a:prstGeom prst="rect">
            <a:avLst/>
          </a:prstGeom>
          <a:noFill/>
          <a:ln>
            <a:noFill/>
          </a:ln>
        </p:spPr>
        <p:txBody>
          <a:bodyPr spcFirstLastPara="1" wrap="square" lIns="91425" tIns="91425" rIns="91425" bIns="91425" anchor="t" anchorCtr="0">
            <a:spAutoFit/>
          </a:bodyPr>
          <a:lstStyle/>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2000: 1,068,978	</a:t>
            </a:r>
            <a:endParaRPr sz="1000">
              <a:solidFill>
                <a:srgbClr val="FFFFFF"/>
              </a:solidFill>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2010: 1,163,414 </a:t>
            </a:r>
            <a:r>
              <a:rPr lang="en" sz="1000">
                <a:highlight>
                  <a:srgbClr val="00FF00"/>
                </a:highlight>
                <a:latin typeface="Montserrat Medium"/>
                <a:ea typeface="Montserrat Medium"/>
                <a:cs typeface="Montserrat Medium"/>
                <a:sym typeface="Montserrat Medium"/>
              </a:rPr>
              <a:t>(+94,436)</a:t>
            </a:r>
            <a:r>
              <a:rPr lang="en" sz="1000">
                <a:solidFill>
                  <a:srgbClr val="FFFFFF"/>
                </a:solidFill>
                <a:highlight>
                  <a:srgbClr val="6AA84F"/>
                </a:highlight>
                <a:latin typeface="Montserrat Medium"/>
                <a:ea typeface="Montserrat Medium"/>
                <a:cs typeface="Montserrat Medium"/>
                <a:sym typeface="Montserrat Medium"/>
              </a:rPr>
              <a:t>	</a:t>
            </a:r>
            <a:endParaRPr sz="1000">
              <a:solidFill>
                <a:srgbClr val="FFFFFF"/>
              </a:solidFill>
              <a:highlight>
                <a:srgbClr val="6AA84F"/>
              </a:highlight>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Total Growth Rate: 8.83%, AAGR: 0.88%</a:t>
            </a:r>
            <a:endParaRPr sz="1000">
              <a:solidFill>
                <a:srgbClr val="FFFFFF"/>
              </a:solidFill>
              <a:latin typeface="Montserrat Medium"/>
              <a:ea typeface="Montserrat Medium"/>
              <a:cs typeface="Montserrat Medium"/>
              <a:sym typeface="Montserrat Medium"/>
            </a:endParaRPr>
          </a:p>
        </p:txBody>
      </p:sp>
      <p:sp>
        <p:nvSpPr>
          <p:cNvPr id="139" name="Google Shape;139;p23"/>
          <p:cNvSpPr/>
          <p:nvPr/>
        </p:nvSpPr>
        <p:spPr>
          <a:xfrm>
            <a:off x="818675" y="1764125"/>
            <a:ext cx="1199700" cy="9822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0" name="Google Shape;140;p23"/>
          <p:cNvCxnSpPr/>
          <p:nvPr/>
        </p:nvCxnSpPr>
        <p:spPr>
          <a:xfrm>
            <a:off x="3921125" y="531825"/>
            <a:ext cx="34500" cy="2697000"/>
          </a:xfrm>
          <a:prstGeom prst="straightConnector1">
            <a:avLst/>
          </a:prstGeom>
          <a:noFill/>
          <a:ln w="9525" cap="flat" cmpd="sng">
            <a:solidFill>
              <a:schemeClr val="dk2"/>
            </a:solidFill>
            <a:prstDash val="solid"/>
            <a:round/>
            <a:headEnd type="none" w="med" len="med"/>
            <a:tailEnd type="none" w="med" len="med"/>
          </a:ln>
        </p:spPr>
      </p:cxnSp>
      <p:sp>
        <p:nvSpPr>
          <p:cNvPr id="141" name="Google Shape;141;p23"/>
          <p:cNvSpPr txBox="1"/>
          <p:nvPr/>
        </p:nvSpPr>
        <p:spPr>
          <a:xfrm>
            <a:off x="1027000" y="2032025"/>
            <a:ext cx="9495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rgbClr val="FFFFFF"/>
                </a:solidFill>
                <a:latin typeface="Montserrat Medium"/>
                <a:ea typeface="Montserrat Medium"/>
                <a:cs typeface="Montserrat Medium"/>
                <a:sym typeface="Montserrat Medium"/>
              </a:rPr>
              <a:t>-0.71%</a:t>
            </a:r>
            <a:endParaRPr sz="1600">
              <a:solidFill>
                <a:srgbClr val="FFFFFF"/>
              </a:solidFill>
              <a:latin typeface="Montserrat Medium"/>
              <a:ea typeface="Montserrat Medium"/>
              <a:cs typeface="Montserrat Medium"/>
              <a:sym typeface="Montserrat Medium"/>
            </a:endParaRPr>
          </a:p>
        </p:txBody>
      </p:sp>
      <p:sp>
        <p:nvSpPr>
          <p:cNvPr id="142" name="Google Shape;142;p23"/>
          <p:cNvSpPr/>
          <p:nvPr/>
        </p:nvSpPr>
        <p:spPr>
          <a:xfrm>
            <a:off x="5392250" y="1806125"/>
            <a:ext cx="1199700" cy="982200"/>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3"/>
          <p:cNvSpPr txBox="1"/>
          <p:nvPr/>
        </p:nvSpPr>
        <p:spPr>
          <a:xfrm>
            <a:off x="5517350" y="2074025"/>
            <a:ext cx="9495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rgbClr val="FFFFFF"/>
                </a:solidFill>
                <a:latin typeface="Montserrat Medium"/>
                <a:ea typeface="Montserrat Medium"/>
                <a:cs typeface="Montserrat Medium"/>
                <a:sym typeface="Montserrat Medium"/>
              </a:rPr>
              <a:t>0.88%</a:t>
            </a:r>
            <a:endParaRPr sz="1600">
              <a:solidFill>
                <a:srgbClr val="FFFFFF"/>
              </a:solidFill>
              <a:latin typeface="Montserrat Medium"/>
              <a:ea typeface="Montserrat Medium"/>
              <a:cs typeface="Montserrat Medium"/>
              <a:sym typeface="Montserrat Medium"/>
            </a:endParaRPr>
          </a:p>
        </p:txBody>
      </p:sp>
      <p:sp>
        <p:nvSpPr>
          <p:cNvPr id="144" name="Google Shape;144;p23"/>
          <p:cNvSpPr txBox="1"/>
          <p:nvPr/>
        </p:nvSpPr>
        <p:spPr>
          <a:xfrm>
            <a:off x="292650" y="4169200"/>
            <a:ext cx="8558700" cy="492600"/>
          </a:xfrm>
          <a:prstGeom prst="rect">
            <a:avLst/>
          </a:prstGeom>
          <a:gradFill>
            <a:gsLst>
              <a:gs pos="0">
                <a:srgbClr val="FFC002"/>
              </a:gs>
              <a:gs pos="100000">
                <a:srgbClr val="795B04"/>
              </a:gs>
            </a:gsLst>
            <a:lin ang="5400012" scaled="0"/>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rgbClr val="FFFFFF"/>
                </a:solidFill>
                <a:latin typeface="Montserrat"/>
                <a:ea typeface="Montserrat"/>
                <a:cs typeface="Montserrat"/>
                <a:sym typeface="Montserrat"/>
              </a:rPr>
              <a:t>Downtown Columbus did not reduce de-centralization trends </a:t>
            </a:r>
            <a:endParaRPr sz="2000" b="1">
              <a:solidFill>
                <a:srgbClr val="FFFFFF"/>
              </a:solidFill>
              <a:latin typeface="Montserrat"/>
              <a:ea typeface="Montserrat"/>
              <a:cs typeface="Montserrat"/>
              <a:sym typeface="Montserrat"/>
            </a:endParaRPr>
          </a:p>
        </p:txBody>
      </p:sp>
      <p:pic>
        <p:nvPicPr>
          <p:cNvPr id="145" name="Google Shape;145;p23"/>
          <p:cNvPicPr preferRelativeResize="0"/>
          <p:nvPr/>
        </p:nvPicPr>
        <p:blipFill>
          <a:blip r:embed="rId3">
            <a:alphaModFix/>
          </a:blip>
          <a:stretch>
            <a:fillRect/>
          </a:stretch>
        </p:blipFill>
        <p:spPr>
          <a:xfrm>
            <a:off x="7437600" y="164325"/>
            <a:ext cx="1612899" cy="8064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4"/>
          <p:cNvSpPr txBox="1">
            <a:spLocks noGrp="1"/>
          </p:cNvSpPr>
          <p:nvPr>
            <p:ph type="title"/>
          </p:nvPr>
        </p:nvSpPr>
        <p:spPr>
          <a:xfrm>
            <a:off x="134925" y="64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1820"/>
              <a:t>Total Primary Jobs/Growth (OnTheMap, 2002-2018)</a:t>
            </a:r>
            <a:endParaRPr sz="1820"/>
          </a:p>
        </p:txBody>
      </p:sp>
      <p:sp>
        <p:nvSpPr>
          <p:cNvPr id="151" name="Google Shape;151;p24"/>
          <p:cNvSpPr txBox="1"/>
          <p:nvPr/>
        </p:nvSpPr>
        <p:spPr>
          <a:xfrm>
            <a:off x="4087800" y="457925"/>
            <a:ext cx="3349800" cy="369300"/>
          </a:xfrm>
          <a:prstGeom prst="rect">
            <a:avLst/>
          </a:prstGeom>
          <a:solidFill>
            <a:srgbClr val="6FA8D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ontserrat Medium"/>
                <a:ea typeface="Montserrat Medium"/>
                <a:cs typeface="Montserrat Medium"/>
                <a:sym typeface="Montserrat Medium"/>
              </a:rPr>
              <a:t>Franklin County, OH</a:t>
            </a:r>
            <a:endParaRPr sz="1200">
              <a:latin typeface="Montserrat Medium"/>
              <a:ea typeface="Montserrat Medium"/>
              <a:cs typeface="Montserrat Medium"/>
              <a:sym typeface="Montserrat Medium"/>
            </a:endParaRPr>
          </a:p>
        </p:txBody>
      </p:sp>
      <p:sp>
        <p:nvSpPr>
          <p:cNvPr id="152" name="Google Shape;152;p24"/>
          <p:cNvSpPr txBox="1"/>
          <p:nvPr/>
        </p:nvSpPr>
        <p:spPr>
          <a:xfrm>
            <a:off x="0" y="457925"/>
            <a:ext cx="3516600" cy="369300"/>
          </a:xfrm>
          <a:prstGeom prst="rect">
            <a:avLst/>
          </a:prstGeom>
          <a:solidFill>
            <a:srgbClr val="6FA8D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ontserrat Medium"/>
                <a:ea typeface="Montserrat Medium"/>
                <a:cs typeface="Montserrat Medium"/>
                <a:sym typeface="Montserrat Medium"/>
              </a:rPr>
              <a:t>Downtown Columbus</a:t>
            </a:r>
            <a:endParaRPr sz="1200">
              <a:latin typeface="Montserrat Medium"/>
              <a:ea typeface="Montserrat Medium"/>
              <a:cs typeface="Montserrat Medium"/>
              <a:sym typeface="Montserrat Medium"/>
            </a:endParaRPr>
          </a:p>
        </p:txBody>
      </p:sp>
      <p:sp>
        <p:nvSpPr>
          <p:cNvPr id="153" name="Google Shape;153;p24"/>
          <p:cNvSpPr txBox="1"/>
          <p:nvPr/>
        </p:nvSpPr>
        <p:spPr>
          <a:xfrm>
            <a:off x="85850" y="858600"/>
            <a:ext cx="3349800" cy="646500"/>
          </a:xfrm>
          <a:prstGeom prst="rect">
            <a:avLst/>
          </a:prstGeom>
          <a:noFill/>
          <a:ln>
            <a:noFill/>
          </a:ln>
        </p:spPr>
        <p:txBody>
          <a:bodyPr spcFirstLastPara="1" wrap="square" lIns="91425" tIns="91425" rIns="91425" bIns="91425" anchor="t" anchorCtr="0">
            <a:spAutoFit/>
          </a:bodyPr>
          <a:lstStyle/>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2000: 427,773	</a:t>
            </a:r>
            <a:endParaRPr sz="1000">
              <a:solidFill>
                <a:srgbClr val="FFFFFF"/>
              </a:solidFill>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2018: 458,560 </a:t>
            </a:r>
            <a:r>
              <a:rPr lang="en" sz="1000">
                <a:highlight>
                  <a:srgbClr val="00FF00"/>
                </a:highlight>
                <a:latin typeface="Montserrat Medium"/>
                <a:ea typeface="Montserrat Medium"/>
                <a:cs typeface="Montserrat Medium"/>
                <a:sym typeface="Montserrat Medium"/>
              </a:rPr>
              <a:t>(+30,787)</a:t>
            </a:r>
            <a:r>
              <a:rPr lang="en" sz="1000">
                <a:solidFill>
                  <a:srgbClr val="FFFFFF"/>
                </a:solidFill>
                <a:highlight>
                  <a:srgbClr val="6AA84F"/>
                </a:highlight>
                <a:latin typeface="Montserrat Medium"/>
                <a:ea typeface="Montserrat Medium"/>
                <a:cs typeface="Montserrat Medium"/>
                <a:sym typeface="Montserrat Medium"/>
              </a:rPr>
              <a:t>	</a:t>
            </a:r>
            <a:endParaRPr sz="1000">
              <a:solidFill>
                <a:srgbClr val="FFFFFF"/>
              </a:solidFill>
              <a:highlight>
                <a:srgbClr val="6AA84F"/>
              </a:highlight>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Total Growth Rate: 7.20%, AAGR: 0.45%</a:t>
            </a:r>
            <a:endParaRPr sz="1000">
              <a:solidFill>
                <a:srgbClr val="FFFFFF"/>
              </a:solidFill>
              <a:latin typeface="Montserrat Medium"/>
              <a:ea typeface="Montserrat Medium"/>
              <a:cs typeface="Montserrat Medium"/>
              <a:sym typeface="Montserrat Medium"/>
            </a:endParaRPr>
          </a:p>
        </p:txBody>
      </p:sp>
      <p:sp>
        <p:nvSpPr>
          <p:cNvPr id="154" name="Google Shape;154;p24"/>
          <p:cNvSpPr txBox="1"/>
          <p:nvPr/>
        </p:nvSpPr>
        <p:spPr>
          <a:xfrm>
            <a:off x="83400" y="4323100"/>
            <a:ext cx="33498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000">
              <a:solidFill>
                <a:srgbClr val="FFFFFF"/>
              </a:solidFill>
              <a:latin typeface="Montserrat Medium"/>
              <a:ea typeface="Montserrat Medium"/>
              <a:cs typeface="Montserrat Medium"/>
              <a:sym typeface="Montserrat Medium"/>
            </a:endParaRPr>
          </a:p>
        </p:txBody>
      </p:sp>
      <p:sp>
        <p:nvSpPr>
          <p:cNvPr id="155" name="Google Shape;155;p24"/>
          <p:cNvSpPr txBox="1"/>
          <p:nvPr/>
        </p:nvSpPr>
        <p:spPr>
          <a:xfrm>
            <a:off x="4087800" y="898175"/>
            <a:ext cx="3349800" cy="646500"/>
          </a:xfrm>
          <a:prstGeom prst="rect">
            <a:avLst/>
          </a:prstGeom>
          <a:noFill/>
          <a:ln>
            <a:noFill/>
          </a:ln>
        </p:spPr>
        <p:txBody>
          <a:bodyPr spcFirstLastPara="1" wrap="square" lIns="91425" tIns="91425" rIns="91425" bIns="91425" anchor="t" anchorCtr="0">
            <a:spAutoFit/>
          </a:bodyPr>
          <a:lstStyle/>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2000: 840,424	</a:t>
            </a:r>
            <a:endParaRPr sz="1000">
              <a:solidFill>
                <a:srgbClr val="FFFFFF"/>
              </a:solidFill>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2018: 987,192 </a:t>
            </a:r>
            <a:r>
              <a:rPr lang="en" sz="1000">
                <a:highlight>
                  <a:srgbClr val="00FF00"/>
                </a:highlight>
                <a:latin typeface="Montserrat Medium"/>
                <a:ea typeface="Montserrat Medium"/>
                <a:cs typeface="Montserrat Medium"/>
                <a:sym typeface="Montserrat Medium"/>
              </a:rPr>
              <a:t>(+146,768)</a:t>
            </a:r>
            <a:r>
              <a:rPr lang="en" sz="1000">
                <a:solidFill>
                  <a:srgbClr val="FFFFFF"/>
                </a:solidFill>
                <a:highlight>
                  <a:srgbClr val="6AA84F"/>
                </a:highlight>
                <a:latin typeface="Montserrat Medium"/>
                <a:ea typeface="Montserrat Medium"/>
                <a:cs typeface="Montserrat Medium"/>
                <a:sym typeface="Montserrat Medium"/>
              </a:rPr>
              <a:t>	</a:t>
            </a:r>
            <a:endParaRPr sz="1000">
              <a:solidFill>
                <a:srgbClr val="FFFFFF"/>
              </a:solidFill>
              <a:highlight>
                <a:srgbClr val="6AA84F"/>
              </a:highlight>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Total Growth Rate: 17.46%, AAGR: 1.09%</a:t>
            </a:r>
            <a:endParaRPr sz="1000">
              <a:solidFill>
                <a:srgbClr val="FFFFFF"/>
              </a:solidFill>
              <a:latin typeface="Montserrat Medium"/>
              <a:ea typeface="Montserrat Medium"/>
              <a:cs typeface="Montserrat Medium"/>
              <a:sym typeface="Montserrat Medium"/>
            </a:endParaRPr>
          </a:p>
        </p:txBody>
      </p:sp>
      <p:sp>
        <p:nvSpPr>
          <p:cNvPr id="156" name="Google Shape;156;p24"/>
          <p:cNvSpPr/>
          <p:nvPr/>
        </p:nvSpPr>
        <p:spPr>
          <a:xfrm>
            <a:off x="818675" y="1764125"/>
            <a:ext cx="1199700" cy="982200"/>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7" name="Google Shape;157;p24"/>
          <p:cNvCxnSpPr/>
          <p:nvPr/>
        </p:nvCxnSpPr>
        <p:spPr>
          <a:xfrm flipH="1">
            <a:off x="3976650" y="516400"/>
            <a:ext cx="15900" cy="4453200"/>
          </a:xfrm>
          <a:prstGeom prst="straightConnector1">
            <a:avLst/>
          </a:prstGeom>
          <a:noFill/>
          <a:ln w="9525" cap="flat" cmpd="sng">
            <a:solidFill>
              <a:schemeClr val="dk2"/>
            </a:solidFill>
            <a:prstDash val="solid"/>
            <a:round/>
            <a:headEnd type="none" w="med" len="med"/>
            <a:tailEnd type="none" w="med" len="med"/>
          </a:ln>
        </p:spPr>
      </p:cxnSp>
      <p:sp>
        <p:nvSpPr>
          <p:cNvPr id="158" name="Google Shape;158;p24"/>
          <p:cNvSpPr txBox="1"/>
          <p:nvPr/>
        </p:nvSpPr>
        <p:spPr>
          <a:xfrm>
            <a:off x="1027000" y="2032025"/>
            <a:ext cx="9495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rgbClr val="FFFFFF"/>
                </a:solidFill>
                <a:latin typeface="Montserrat Medium"/>
                <a:ea typeface="Montserrat Medium"/>
                <a:cs typeface="Montserrat Medium"/>
                <a:sym typeface="Montserrat Medium"/>
              </a:rPr>
              <a:t>0.45%</a:t>
            </a:r>
            <a:endParaRPr sz="1600">
              <a:solidFill>
                <a:srgbClr val="FFFFFF"/>
              </a:solidFill>
              <a:latin typeface="Montserrat Medium"/>
              <a:ea typeface="Montserrat Medium"/>
              <a:cs typeface="Montserrat Medium"/>
              <a:sym typeface="Montserrat Medium"/>
            </a:endParaRPr>
          </a:p>
        </p:txBody>
      </p:sp>
      <p:sp>
        <p:nvSpPr>
          <p:cNvPr id="159" name="Google Shape;159;p24"/>
          <p:cNvSpPr/>
          <p:nvPr/>
        </p:nvSpPr>
        <p:spPr>
          <a:xfrm>
            <a:off x="5392250" y="1806125"/>
            <a:ext cx="1199700" cy="982200"/>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4"/>
          <p:cNvSpPr txBox="1"/>
          <p:nvPr/>
        </p:nvSpPr>
        <p:spPr>
          <a:xfrm>
            <a:off x="5642450" y="2074025"/>
            <a:ext cx="9495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rgbClr val="FFFFFF"/>
                </a:solidFill>
                <a:latin typeface="Montserrat Medium"/>
                <a:ea typeface="Montserrat Medium"/>
                <a:cs typeface="Montserrat Medium"/>
                <a:sym typeface="Montserrat Medium"/>
              </a:rPr>
              <a:t>1.09%</a:t>
            </a:r>
            <a:endParaRPr sz="1600">
              <a:solidFill>
                <a:srgbClr val="FFFFFF"/>
              </a:solidFill>
              <a:latin typeface="Montserrat Medium"/>
              <a:ea typeface="Montserrat Medium"/>
              <a:cs typeface="Montserrat Medium"/>
              <a:sym typeface="Montserrat Medium"/>
            </a:endParaRPr>
          </a:p>
        </p:txBody>
      </p:sp>
      <p:pic>
        <p:nvPicPr>
          <p:cNvPr id="161" name="Google Shape;161;p24" title="Total Primary Job Growth, City of Columbus (OntheMap, 2002-2018)"/>
          <p:cNvPicPr preferRelativeResize="0"/>
          <p:nvPr/>
        </p:nvPicPr>
        <p:blipFill>
          <a:blip r:embed="rId3">
            <a:alphaModFix/>
          </a:blip>
          <a:stretch>
            <a:fillRect/>
          </a:stretch>
        </p:blipFill>
        <p:spPr>
          <a:xfrm>
            <a:off x="200625" y="2877225"/>
            <a:ext cx="3315969" cy="2050374"/>
          </a:xfrm>
          <a:prstGeom prst="rect">
            <a:avLst/>
          </a:prstGeom>
          <a:noFill/>
          <a:ln>
            <a:noFill/>
          </a:ln>
        </p:spPr>
      </p:pic>
      <p:pic>
        <p:nvPicPr>
          <p:cNvPr id="162" name="Google Shape;162;p24" title="Total Primary Job Growth, Franklin County (OntheMap, 2002-2018)"/>
          <p:cNvPicPr preferRelativeResize="0"/>
          <p:nvPr/>
        </p:nvPicPr>
        <p:blipFill>
          <a:blip r:embed="rId4">
            <a:alphaModFix/>
          </a:blip>
          <a:stretch>
            <a:fillRect/>
          </a:stretch>
        </p:blipFill>
        <p:spPr>
          <a:xfrm>
            <a:off x="4676750" y="2877225"/>
            <a:ext cx="3315969" cy="2050374"/>
          </a:xfrm>
          <a:prstGeom prst="rect">
            <a:avLst/>
          </a:prstGeom>
          <a:noFill/>
          <a:ln>
            <a:noFill/>
          </a:ln>
        </p:spPr>
      </p:pic>
      <p:pic>
        <p:nvPicPr>
          <p:cNvPr id="163" name="Google Shape;163;p24"/>
          <p:cNvPicPr preferRelativeResize="0"/>
          <p:nvPr/>
        </p:nvPicPr>
        <p:blipFill>
          <a:blip r:embed="rId5">
            <a:alphaModFix/>
          </a:blip>
          <a:stretch>
            <a:fillRect/>
          </a:stretch>
        </p:blipFill>
        <p:spPr>
          <a:xfrm>
            <a:off x="7485075" y="124625"/>
            <a:ext cx="1612899" cy="8064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69" name="Google Shape;169;p25"/>
          <p:cNvPicPr preferRelativeResize="0"/>
          <p:nvPr/>
        </p:nvPicPr>
        <p:blipFill>
          <a:blip r:embed="rId3">
            <a:alphaModFix/>
          </a:blip>
          <a:stretch>
            <a:fillRect/>
          </a:stretch>
        </p:blipFill>
        <p:spPr>
          <a:xfrm>
            <a:off x="0" y="0"/>
            <a:ext cx="9143999" cy="5143500"/>
          </a:xfrm>
          <a:prstGeom prst="rect">
            <a:avLst/>
          </a:prstGeom>
          <a:noFill/>
          <a:ln>
            <a:noFill/>
          </a:ln>
        </p:spPr>
      </p:pic>
      <p:sp>
        <p:nvSpPr>
          <p:cNvPr id="170" name="Google Shape;170;p25"/>
          <p:cNvSpPr txBox="1">
            <a:spLocks noGrp="1"/>
          </p:cNvSpPr>
          <p:nvPr>
            <p:ph type="title"/>
          </p:nvPr>
        </p:nvSpPr>
        <p:spPr>
          <a:xfrm>
            <a:off x="623400" y="1992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highlight>
                  <a:srgbClr val="20124D"/>
                </a:highlight>
              </a:rPr>
              <a:t>Case 2: San Diego Ballpark District-San Diego, CA</a:t>
            </a:r>
            <a:endParaRPr>
              <a:highlight>
                <a:srgbClr val="20124D"/>
              </a:high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26"/>
          <p:cNvPicPr preferRelativeResize="0"/>
          <p:nvPr/>
        </p:nvPicPr>
        <p:blipFill>
          <a:blip r:embed="rId3">
            <a:alphaModFix/>
          </a:blip>
          <a:stretch>
            <a:fillRect/>
          </a:stretch>
        </p:blipFill>
        <p:spPr>
          <a:xfrm>
            <a:off x="138425" y="516313"/>
            <a:ext cx="4931525" cy="3453650"/>
          </a:xfrm>
          <a:prstGeom prst="rect">
            <a:avLst/>
          </a:prstGeom>
          <a:noFill/>
          <a:ln>
            <a:noFill/>
          </a:ln>
        </p:spPr>
      </p:pic>
      <p:pic>
        <p:nvPicPr>
          <p:cNvPr id="176" name="Google Shape;176;p26"/>
          <p:cNvPicPr preferRelativeResize="0"/>
          <p:nvPr/>
        </p:nvPicPr>
        <p:blipFill>
          <a:blip r:embed="rId4">
            <a:alphaModFix/>
          </a:blip>
          <a:stretch>
            <a:fillRect/>
          </a:stretch>
        </p:blipFill>
        <p:spPr>
          <a:xfrm>
            <a:off x="5170125" y="152400"/>
            <a:ext cx="3855260" cy="41814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27"/>
          <p:cNvPicPr preferRelativeResize="0"/>
          <p:nvPr/>
        </p:nvPicPr>
        <p:blipFill>
          <a:blip r:embed="rId3">
            <a:alphaModFix/>
          </a:blip>
          <a:stretch>
            <a:fillRect/>
          </a:stretch>
        </p:blipFill>
        <p:spPr>
          <a:xfrm>
            <a:off x="459900" y="174675"/>
            <a:ext cx="5522225" cy="4794150"/>
          </a:xfrm>
          <a:prstGeom prst="rect">
            <a:avLst/>
          </a:prstGeom>
          <a:noFill/>
          <a:ln>
            <a:noFill/>
          </a:ln>
        </p:spPr>
      </p:pic>
      <p:pic>
        <p:nvPicPr>
          <p:cNvPr id="182" name="Google Shape;182;p27"/>
          <p:cNvPicPr preferRelativeResize="0"/>
          <p:nvPr/>
        </p:nvPicPr>
        <p:blipFill>
          <a:blip r:embed="rId4">
            <a:alphaModFix/>
          </a:blip>
          <a:stretch>
            <a:fillRect/>
          </a:stretch>
        </p:blipFill>
        <p:spPr>
          <a:xfrm>
            <a:off x="7365504" y="0"/>
            <a:ext cx="1737897" cy="16509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28"/>
          <p:cNvPicPr preferRelativeResize="0"/>
          <p:nvPr/>
        </p:nvPicPr>
        <p:blipFill>
          <a:blip r:embed="rId3">
            <a:alphaModFix/>
          </a:blip>
          <a:stretch>
            <a:fillRect/>
          </a:stretch>
        </p:blipFill>
        <p:spPr>
          <a:xfrm>
            <a:off x="627625" y="236250"/>
            <a:ext cx="4711550" cy="4320900"/>
          </a:xfrm>
          <a:prstGeom prst="rect">
            <a:avLst/>
          </a:prstGeom>
          <a:noFill/>
          <a:ln>
            <a:noFill/>
          </a:ln>
        </p:spPr>
      </p:pic>
      <p:pic>
        <p:nvPicPr>
          <p:cNvPr id="188" name="Google Shape;188;p28"/>
          <p:cNvPicPr preferRelativeResize="0"/>
          <p:nvPr/>
        </p:nvPicPr>
        <p:blipFill>
          <a:blip r:embed="rId4">
            <a:alphaModFix/>
          </a:blip>
          <a:stretch>
            <a:fillRect/>
          </a:stretch>
        </p:blipFill>
        <p:spPr>
          <a:xfrm>
            <a:off x="7365504" y="0"/>
            <a:ext cx="1737897" cy="16509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9"/>
          <p:cNvSpPr txBox="1">
            <a:spLocks noGrp="1"/>
          </p:cNvSpPr>
          <p:nvPr>
            <p:ph type="title"/>
          </p:nvPr>
        </p:nvSpPr>
        <p:spPr>
          <a:xfrm>
            <a:off x="265500" y="724200"/>
            <a:ext cx="4306500" cy="2652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3800"/>
              <a:t>History/Timeline of the District</a:t>
            </a:r>
            <a:endParaRPr sz="3800"/>
          </a:p>
        </p:txBody>
      </p:sp>
      <p:sp>
        <p:nvSpPr>
          <p:cNvPr id="194" name="Google Shape;194;p2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p>
            <a:pPr marL="457200" lvl="0" indent="-342900" algn="l" rtl="0">
              <a:spcBef>
                <a:spcPts val="0"/>
              </a:spcBef>
              <a:spcAft>
                <a:spcPts val="0"/>
              </a:spcAft>
              <a:buSzPts val="1800"/>
              <a:buChar char="●"/>
            </a:pPr>
            <a:r>
              <a:rPr lang="en"/>
              <a:t>1998- Ballpark District was legally established</a:t>
            </a:r>
            <a:endParaRPr/>
          </a:p>
          <a:p>
            <a:pPr marL="457200" lvl="0" indent="-342900" algn="l" rtl="0">
              <a:spcBef>
                <a:spcPts val="0"/>
              </a:spcBef>
              <a:spcAft>
                <a:spcPts val="0"/>
              </a:spcAft>
              <a:buSzPts val="1800"/>
              <a:buChar char="●"/>
            </a:pPr>
            <a:r>
              <a:rPr lang="en"/>
              <a:t>2004- Petco Park was completed and Padres began to play there</a:t>
            </a:r>
            <a:endParaRPr/>
          </a:p>
          <a:p>
            <a:pPr marL="0" lvl="0" indent="0" algn="l" rtl="0">
              <a:spcBef>
                <a:spcPts val="1200"/>
              </a:spcBef>
              <a:spcAft>
                <a:spcPts val="120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8"/>
        <p:cNvGrpSpPr/>
        <p:nvPr/>
      </p:nvGrpSpPr>
      <p:grpSpPr>
        <a:xfrm>
          <a:off x="0" y="0"/>
          <a:ext cx="0" cy="0"/>
          <a:chOff x="0" y="0"/>
          <a:chExt cx="0" cy="0"/>
        </a:xfrm>
      </p:grpSpPr>
      <p:sp>
        <p:nvSpPr>
          <p:cNvPr id="199" name="Google Shape;199;p30"/>
          <p:cNvSpPr txBox="1">
            <a:spLocks noGrp="1"/>
          </p:cNvSpPr>
          <p:nvPr>
            <p:ph type="title"/>
          </p:nvPr>
        </p:nvSpPr>
        <p:spPr>
          <a:xfrm>
            <a:off x="336450" y="1423950"/>
            <a:ext cx="8471100" cy="2295600"/>
          </a:xfrm>
          <a:prstGeom prst="rect">
            <a:avLst/>
          </a:prstGeom>
          <a:solidFill>
            <a:srgbClr val="D9D9D9">
              <a:alpha val="77650"/>
            </a:srgbClr>
          </a:solidFill>
        </p:spPr>
        <p:txBody>
          <a:bodyPr spcFirstLastPara="1" wrap="square" lIns="91425" tIns="91425" rIns="91425" bIns="91425" anchor="ctr" anchorCtr="0">
            <a:normAutofit/>
          </a:bodyPr>
          <a:lstStyle/>
          <a:p>
            <a:pPr marL="0" lvl="0" indent="0" algn="ctr" rtl="0">
              <a:spcBef>
                <a:spcPts val="0"/>
              </a:spcBef>
              <a:spcAft>
                <a:spcPts val="0"/>
              </a:spcAft>
              <a:buSzPts val="990"/>
              <a:buNone/>
            </a:pPr>
            <a:r>
              <a:rPr lang="en" sz="3000">
                <a:solidFill>
                  <a:srgbClr val="CC0000"/>
                </a:solidFill>
              </a:rPr>
              <a:t>Primary Concern 1:</a:t>
            </a:r>
            <a:endParaRPr sz="3000">
              <a:solidFill>
                <a:srgbClr val="CC0000"/>
              </a:solidFill>
            </a:endParaRPr>
          </a:p>
          <a:p>
            <a:pPr marL="0" lvl="0" indent="0" algn="l" rtl="0">
              <a:spcBef>
                <a:spcPts val="0"/>
              </a:spcBef>
              <a:spcAft>
                <a:spcPts val="0"/>
              </a:spcAft>
              <a:buSzPts val="990"/>
              <a:buNone/>
            </a:pPr>
            <a:r>
              <a:rPr lang="en" sz="3000">
                <a:solidFill>
                  <a:srgbClr val="1155CC"/>
                </a:solidFill>
              </a:rPr>
              <a:t>Did the growth of the Ballpark District outpace the growth of San Diego County, CA? </a:t>
            </a:r>
            <a:endParaRPr sz="3000">
              <a:solidFill>
                <a:srgbClr val="1155CC"/>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1"/>
          <p:cNvSpPr txBox="1">
            <a:spLocks noGrp="1"/>
          </p:cNvSpPr>
          <p:nvPr>
            <p:ph type="title"/>
          </p:nvPr>
        </p:nvSpPr>
        <p:spPr>
          <a:xfrm>
            <a:off x="134925" y="64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1820"/>
              <a:t>Total Population and Growth (ACS, 2000, 2010)</a:t>
            </a:r>
            <a:endParaRPr sz="1820"/>
          </a:p>
        </p:txBody>
      </p:sp>
      <p:sp>
        <p:nvSpPr>
          <p:cNvPr id="205" name="Google Shape;205;p31"/>
          <p:cNvSpPr txBox="1"/>
          <p:nvPr/>
        </p:nvSpPr>
        <p:spPr>
          <a:xfrm>
            <a:off x="4087800" y="457925"/>
            <a:ext cx="3349800" cy="369300"/>
          </a:xfrm>
          <a:prstGeom prst="rect">
            <a:avLst/>
          </a:prstGeom>
          <a:solidFill>
            <a:srgbClr val="6FA8D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ontserrat Medium"/>
                <a:ea typeface="Montserrat Medium"/>
                <a:cs typeface="Montserrat Medium"/>
                <a:sym typeface="Montserrat Medium"/>
              </a:rPr>
              <a:t>San Diego County, CA</a:t>
            </a:r>
            <a:endParaRPr sz="1200">
              <a:latin typeface="Montserrat Medium"/>
              <a:ea typeface="Montserrat Medium"/>
              <a:cs typeface="Montserrat Medium"/>
              <a:sym typeface="Montserrat Medium"/>
            </a:endParaRPr>
          </a:p>
        </p:txBody>
      </p:sp>
      <p:sp>
        <p:nvSpPr>
          <p:cNvPr id="206" name="Google Shape;206;p31"/>
          <p:cNvSpPr txBox="1"/>
          <p:nvPr/>
        </p:nvSpPr>
        <p:spPr>
          <a:xfrm>
            <a:off x="0" y="457925"/>
            <a:ext cx="3516600" cy="369300"/>
          </a:xfrm>
          <a:prstGeom prst="rect">
            <a:avLst/>
          </a:prstGeom>
          <a:solidFill>
            <a:srgbClr val="6FA8D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ontserrat Medium"/>
                <a:ea typeface="Montserrat Medium"/>
                <a:cs typeface="Montserrat Medium"/>
                <a:sym typeface="Montserrat Medium"/>
              </a:rPr>
              <a:t>Ballpark District</a:t>
            </a:r>
            <a:endParaRPr sz="1200">
              <a:latin typeface="Montserrat Medium"/>
              <a:ea typeface="Montserrat Medium"/>
              <a:cs typeface="Montserrat Medium"/>
              <a:sym typeface="Montserrat Medium"/>
            </a:endParaRPr>
          </a:p>
        </p:txBody>
      </p:sp>
      <p:sp>
        <p:nvSpPr>
          <p:cNvPr id="207" name="Google Shape;207;p31"/>
          <p:cNvSpPr txBox="1"/>
          <p:nvPr/>
        </p:nvSpPr>
        <p:spPr>
          <a:xfrm>
            <a:off x="85850" y="858600"/>
            <a:ext cx="3349800" cy="646500"/>
          </a:xfrm>
          <a:prstGeom prst="rect">
            <a:avLst/>
          </a:prstGeom>
          <a:noFill/>
          <a:ln>
            <a:noFill/>
          </a:ln>
        </p:spPr>
        <p:txBody>
          <a:bodyPr spcFirstLastPara="1" wrap="square" lIns="91425" tIns="91425" rIns="91425" bIns="91425" anchor="t" anchorCtr="0">
            <a:spAutoFit/>
          </a:bodyPr>
          <a:lstStyle/>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2000: 3,360	</a:t>
            </a:r>
            <a:endParaRPr sz="1000">
              <a:solidFill>
                <a:srgbClr val="FFFFFF"/>
              </a:solidFill>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2010: 7,140 </a:t>
            </a:r>
            <a:r>
              <a:rPr lang="en" sz="1000">
                <a:highlight>
                  <a:srgbClr val="00FF00"/>
                </a:highlight>
                <a:latin typeface="Montserrat Medium"/>
                <a:ea typeface="Montserrat Medium"/>
                <a:cs typeface="Montserrat Medium"/>
                <a:sym typeface="Montserrat Medium"/>
              </a:rPr>
              <a:t>(+3,780)</a:t>
            </a:r>
            <a:r>
              <a:rPr lang="en" sz="1000">
                <a:solidFill>
                  <a:srgbClr val="FFFFFF"/>
                </a:solidFill>
                <a:highlight>
                  <a:srgbClr val="6AA84F"/>
                </a:highlight>
                <a:latin typeface="Montserrat Medium"/>
                <a:ea typeface="Montserrat Medium"/>
                <a:cs typeface="Montserrat Medium"/>
                <a:sym typeface="Montserrat Medium"/>
              </a:rPr>
              <a:t>	</a:t>
            </a:r>
            <a:endParaRPr sz="1000">
              <a:solidFill>
                <a:srgbClr val="FFFFFF"/>
              </a:solidFill>
              <a:highlight>
                <a:srgbClr val="6AA84F"/>
              </a:highlight>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Total Growth Rate: 112.5%, AAGR: 11.25%</a:t>
            </a:r>
            <a:endParaRPr sz="1000">
              <a:solidFill>
                <a:srgbClr val="FFFFFF"/>
              </a:solidFill>
              <a:latin typeface="Montserrat Medium"/>
              <a:ea typeface="Montserrat Medium"/>
              <a:cs typeface="Montserrat Medium"/>
              <a:sym typeface="Montserrat Medium"/>
            </a:endParaRPr>
          </a:p>
        </p:txBody>
      </p:sp>
      <p:sp>
        <p:nvSpPr>
          <p:cNvPr id="208" name="Google Shape;208;p31"/>
          <p:cNvSpPr txBox="1"/>
          <p:nvPr/>
        </p:nvSpPr>
        <p:spPr>
          <a:xfrm>
            <a:off x="83400" y="4323100"/>
            <a:ext cx="3349800" cy="3387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endParaRPr sz="1000">
              <a:solidFill>
                <a:srgbClr val="FFFFFF"/>
              </a:solidFill>
              <a:latin typeface="Montserrat Medium"/>
              <a:ea typeface="Montserrat Medium"/>
              <a:cs typeface="Montserrat Medium"/>
              <a:sym typeface="Montserrat Medium"/>
            </a:endParaRPr>
          </a:p>
        </p:txBody>
      </p:sp>
      <p:sp>
        <p:nvSpPr>
          <p:cNvPr id="209" name="Google Shape;209;p31"/>
          <p:cNvSpPr txBox="1"/>
          <p:nvPr/>
        </p:nvSpPr>
        <p:spPr>
          <a:xfrm>
            <a:off x="4087800" y="898175"/>
            <a:ext cx="3349800" cy="646500"/>
          </a:xfrm>
          <a:prstGeom prst="rect">
            <a:avLst/>
          </a:prstGeom>
          <a:noFill/>
          <a:ln>
            <a:noFill/>
          </a:ln>
        </p:spPr>
        <p:txBody>
          <a:bodyPr spcFirstLastPara="1" wrap="square" lIns="91425" tIns="91425" rIns="91425" bIns="91425" anchor="t" anchorCtr="0">
            <a:spAutoFit/>
          </a:bodyPr>
          <a:lstStyle/>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2000: 2,813,833	</a:t>
            </a:r>
            <a:endParaRPr sz="1000">
              <a:solidFill>
                <a:srgbClr val="FFFFFF"/>
              </a:solidFill>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2010: 3,095,313 </a:t>
            </a:r>
            <a:r>
              <a:rPr lang="en" sz="1000">
                <a:highlight>
                  <a:srgbClr val="00FF00"/>
                </a:highlight>
                <a:latin typeface="Montserrat Medium"/>
                <a:ea typeface="Montserrat Medium"/>
                <a:cs typeface="Montserrat Medium"/>
                <a:sym typeface="Montserrat Medium"/>
              </a:rPr>
              <a:t>(+281,480)</a:t>
            </a:r>
            <a:r>
              <a:rPr lang="en" sz="1000">
                <a:solidFill>
                  <a:srgbClr val="FFFFFF"/>
                </a:solidFill>
                <a:highlight>
                  <a:srgbClr val="6AA84F"/>
                </a:highlight>
                <a:latin typeface="Montserrat Medium"/>
                <a:ea typeface="Montserrat Medium"/>
                <a:cs typeface="Montserrat Medium"/>
                <a:sym typeface="Montserrat Medium"/>
              </a:rPr>
              <a:t>	</a:t>
            </a:r>
            <a:endParaRPr sz="1000">
              <a:solidFill>
                <a:srgbClr val="FFFFFF"/>
              </a:solidFill>
              <a:highlight>
                <a:srgbClr val="6AA84F"/>
              </a:highlight>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Total Growth Rate: 10.0%, AAGR: 1.0%</a:t>
            </a:r>
            <a:endParaRPr sz="1000">
              <a:solidFill>
                <a:srgbClr val="FFFFFF"/>
              </a:solidFill>
              <a:latin typeface="Montserrat Medium"/>
              <a:ea typeface="Montserrat Medium"/>
              <a:cs typeface="Montserrat Medium"/>
              <a:sym typeface="Montserrat Medium"/>
            </a:endParaRPr>
          </a:p>
        </p:txBody>
      </p:sp>
      <p:sp>
        <p:nvSpPr>
          <p:cNvPr id="210" name="Google Shape;210;p31"/>
          <p:cNvSpPr/>
          <p:nvPr/>
        </p:nvSpPr>
        <p:spPr>
          <a:xfrm>
            <a:off x="818675" y="1764125"/>
            <a:ext cx="1199700" cy="982200"/>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1" name="Google Shape;211;p31"/>
          <p:cNvCxnSpPr/>
          <p:nvPr/>
        </p:nvCxnSpPr>
        <p:spPr>
          <a:xfrm>
            <a:off x="3879200" y="531825"/>
            <a:ext cx="6300" cy="2655000"/>
          </a:xfrm>
          <a:prstGeom prst="straightConnector1">
            <a:avLst/>
          </a:prstGeom>
          <a:noFill/>
          <a:ln w="9525" cap="flat" cmpd="sng">
            <a:solidFill>
              <a:schemeClr val="dk2"/>
            </a:solidFill>
            <a:prstDash val="solid"/>
            <a:round/>
            <a:headEnd type="none" w="med" len="med"/>
            <a:tailEnd type="none" w="med" len="med"/>
          </a:ln>
        </p:spPr>
      </p:cxnSp>
      <p:sp>
        <p:nvSpPr>
          <p:cNvPr id="212" name="Google Shape;212;p31"/>
          <p:cNvSpPr txBox="1"/>
          <p:nvPr/>
        </p:nvSpPr>
        <p:spPr>
          <a:xfrm>
            <a:off x="1027000" y="2032025"/>
            <a:ext cx="9495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rgbClr val="FFFFFF"/>
                </a:solidFill>
                <a:latin typeface="Montserrat Medium"/>
                <a:ea typeface="Montserrat Medium"/>
                <a:cs typeface="Montserrat Medium"/>
                <a:sym typeface="Montserrat Medium"/>
              </a:rPr>
              <a:t>11.25%</a:t>
            </a:r>
            <a:endParaRPr sz="1600">
              <a:solidFill>
                <a:srgbClr val="FFFFFF"/>
              </a:solidFill>
              <a:latin typeface="Montserrat Medium"/>
              <a:ea typeface="Montserrat Medium"/>
              <a:cs typeface="Montserrat Medium"/>
              <a:sym typeface="Montserrat Medium"/>
            </a:endParaRPr>
          </a:p>
        </p:txBody>
      </p:sp>
      <p:sp>
        <p:nvSpPr>
          <p:cNvPr id="213" name="Google Shape;213;p31"/>
          <p:cNvSpPr/>
          <p:nvPr/>
        </p:nvSpPr>
        <p:spPr>
          <a:xfrm>
            <a:off x="5392250" y="1806125"/>
            <a:ext cx="1199700" cy="982200"/>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1"/>
          <p:cNvSpPr txBox="1"/>
          <p:nvPr/>
        </p:nvSpPr>
        <p:spPr>
          <a:xfrm>
            <a:off x="5517350" y="2074025"/>
            <a:ext cx="9495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rgbClr val="FFFFFF"/>
                </a:solidFill>
                <a:latin typeface="Montserrat Medium"/>
                <a:ea typeface="Montserrat Medium"/>
                <a:cs typeface="Montserrat Medium"/>
                <a:sym typeface="Montserrat Medium"/>
              </a:rPr>
              <a:t>1.0%</a:t>
            </a:r>
            <a:endParaRPr sz="1600">
              <a:solidFill>
                <a:srgbClr val="FFFFFF"/>
              </a:solidFill>
              <a:latin typeface="Montserrat Medium"/>
              <a:ea typeface="Montserrat Medium"/>
              <a:cs typeface="Montserrat Medium"/>
              <a:sym typeface="Montserrat Medium"/>
            </a:endParaRPr>
          </a:p>
        </p:txBody>
      </p:sp>
      <p:sp>
        <p:nvSpPr>
          <p:cNvPr id="215" name="Google Shape;215;p31"/>
          <p:cNvSpPr txBox="1"/>
          <p:nvPr/>
        </p:nvSpPr>
        <p:spPr>
          <a:xfrm>
            <a:off x="216450" y="4092250"/>
            <a:ext cx="8711100" cy="800400"/>
          </a:xfrm>
          <a:prstGeom prst="rect">
            <a:avLst/>
          </a:prstGeom>
          <a:gradFill>
            <a:gsLst>
              <a:gs pos="0">
                <a:srgbClr val="FFC002"/>
              </a:gs>
              <a:gs pos="100000">
                <a:srgbClr val="795B04"/>
              </a:gs>
            </a:gsLst>
            <a:lin ang="5400012" scaled="0"/>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rgbClr val="FFFFFF"/>
                </a:solidFill>
                <a:latin typeface="Montserrat"/>
                <a:ea typeface="Montserrat"/>
                <a:cs typeface="Montserrat"/>
                <a:sym typeface="Montserrat"/>
              </a:rPr>
              <a:t>The Ballpark district grew nearly 11x greater than San Diego County</a:t>
            </a:r>
            <a:endParaRPr sz="2000" b="1">
              <a:solidFill>
                <a:srgbClr val="FFFFFF"/>
              </a:solidFill>
              <a:latin typeface="Montserrat"/>
              <a:ea typeface="Montserrat"/>
              <a:cs typeface="Montserrat"/>
              <a:sym typeface="Montserrat"/>
            </a:endParaRPr>
          </a:p>
        </p:txBody>
      </p:sp>
      <p:pic>
        <p:nvPicPr>
          <p:cNvPr id="216" name="Google Shape;216;p31"/>
          <p:cNvPicPr preferRelativeResize="0"/>
          <p:nvPr/>
        </p:nvPicPr>
        <p:blipFill>
          <a:blip r:embed="rId3">
            <a:alphaModFix/>
          </a:blip>
          <a:stretch>
            <a:fillRect/>
          </a:stretch>
        </p:blipFill>
        <p:spPr>
          <a:xfrm>
            <a:off x="7675575" y="138575"/>
            <a:ext cx="1324650" cy="12584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62" name="Google Shape;62;p14"/>
          <p:cNvPicPr preferRelativeResize="0"/>
          <p:nvPr/>
        </p:nvPicPr>
        <p:blipFill>
          <a:blip r:embed="rId3">
            <a:alphaModFix/>
          </a:blip>
          <a:stretch>
            <a:fillRect/>
          </a:stretch>
        </p:blipFill>
        <p:spPr>
          <a:xfrm>
            <a:off x="0" y="33175"/>
            <a:ext cx="9144000" cy="5077125"/>
          </a:xfrm>
          <a:prstGeom prst="rect">
            <a:avLst/>
          </a:prstGeom>
          <a:noFill/>
          <a:ln>
            <a:noFill/>
          </a:ln>
        </p:spPr>
      </p:pic>
      <p:sp>
        <p:nvSpPr>
          <p:cNvPr id="63" name="Google Shape;63;p14"/>
          <p:cNvSpPr txBox="1">
            <a:spLocks noGrp="1"/>
          </p:cNvSpPr>
          <p:nvPr>
            <p:ph type="title"/>
          </p:nvPr>
        </p:nvSpPr>
        <p:spPr>
          <a:xfrm>
            <a:off x="883150" y="801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highlight>
                  <a:srgbClr val="20124D"/>
                </a:highlight>
              </a:rPr>
              <a:t>Case 1: Nationwide Arena District-Columbus, OH</a:t>
            </a:r>
            <a:endParaRPr>
              <a:highlight>
                <a:srgbClr val="20124D"/>
              </a:high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2"/>
          <p:cNvSpPr txBox="1">
            <a:spLocks noGrp="1"/>
          </p:cNvSpPr>
          <p:nvPr>
            <p:ph type="title"/>
          </p:nvPr>
        </p:nvSpPr>
        <p:spPr>
          <a:xfrm>
            <a:off x="134925" y="64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1820"/>
              <a:t>Total Housing Units and Growth (ACS, 2000, 2010)</a:t>
            </a:r>
            <a:endParaRPr sz="1820"/>
          </a:p>
        </p:txBody>
      </p:sp>
      <p:sp>
        <p:nvSpPr>
          <p:cNvPr id="222" name="Google Shape;222;p32"/>
          <p:cNvSpPr txBox="1"/>
          <p:nvPr/>
        </p:nvSpPr>
        <p:spPr>
          <a:xfrm>
            <a:off x="4087800" y="457925"/>
            <a:ext cx="3349800" cy="369300"/>
          </a:xfrm>
          <a:prstGeom prst="rect">
            <a:avLst/>
          </a:prstGeom>
          <a:solidFill>
            <a:srgbClr val="6FA8D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ontserrat Medium"/>
                <a:ea typeface="Montserrat Medium"/>
                <a:cs typeface="Montserrat Medium"/>
                <a:sym typeface="Montserrat Medium"/>
              </a:rPr>
              <a:t>San Diego County, CA</a:t>
            </a:r>
            <a:endParaRPr sz="1200">
              <a:latin typeface="Montserrat Medium"/>
              <a:ea typeface="Montserrat Medium"/>
              <a:cs typeface="Montserrat Medium"/>
              <a:sym typeface="Montserrat Medium"/>
            </a:endParaRPr>
          </a:p>
        </p:txBody>
      </p:sp>
      <p:sp>
        <p:nvSpPr>
          <p:cNvPr id="223" name="Google Shape;223;p32"/>
          <p:cNvSpPr txBox="1"/>
          <p:nvPr/>
        </p:nvSpPr>
        <p:spPr>
          <a:xfrm>
            <a:off x="0" y="457925"/>
            <a:ext cx="3516600" cy="369300"/>
          </a:xfrm>
          <a:prstGeom prst="rect">
            <a:avLst/>
          </a:prstGeom>
          <a:solidFill>
            <a:srgbClr val="6FA8D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ontserrat Medium"/>
                <a:ea typeface="Montserrat Medium"/>
                <a:cs typeface="Montserrat Medium"/>
                <a:sym typeface="Montserrat Medium"/>
              </a:rPr>
              <a:t>Ballpark District</a:t>
            </a:r>
            <a:endParaRPr sz="1200">
              <a:latin typeface="Montserrat Medium"/>
              <a:ea typeface="Montserrat Medium"/>
              <a:cs typeface="Montserrat Medium"/>
              <a:sym typeface="Montserrat Medium"/>
            </a:endParaRPr>
          </a:p>
        </p:txBody>
      </p:sp>
      <p:sp>
        <p:nvSpPr>
          <p:cNvPr id="224" name="Google Shape;224;p32"/>
          <p:cNvSpPr txBox="1"/>
          <p:nvPr/>
        </p:nvSpPr>
        <p:spPr>
          <a:xfrm>
            <a:off x="85850" y="858600"/>
            <a:ext cx="3349800" cy="646500"/>
          </a:xfrm>
          <a:prstGeom prst="rect">
            <a:avLst/>
          </a:prstGeom>
          <a:noFill/>
          <a:ln>
            <a:noFill/>
          </a:ln>
        </p:spPr>
        <p:txBody>
          <a:bodyPr spcFirstLastPara="1" wrap="square" lIns="91425" tIns="91425" rIns="91425" bIns="91425" anchor="t" anchorCtr="0">
            <a:spAutoFit/>
          </a:bodyPr>
          <a:lstStyle/>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2000: 814	</a:t>
            </a:r>
            <a:endParaRPr sz="1000">
              <a:solidFill>
                <a:srgbClr val="FFFFFF"/>
              </a:solidFill>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2010: 3,494 </a:t>
            </a:r>
            <a:r>
              <a:rPr lang="en" sz="1000">
                <a:highlight>
                  <a:srgbClr val="00FF00"/>
                </a:highlight>
                <a:latin typeface="Montserrat Medium"/>
                <a:ea typeface="Montserrat Medium"/>
                <a:cs typeface="Montserrat Medium"/>
                <a:sym typeface="Montserrat Medium"/>
              </a:rPr>
              <a:t>(+2,680)</a:t>
            </a:r>
            <a:r>
              <a:rPr lang="en" sz="1000">
                <a:solidFill>
                  <a:srgbClr val="FFFFFF"/>
                </a:solidFill>
                <a:highlight>
                  <a:srgbClr val="6AA84F"/>
                </a:highlight>
                <a:latin typeface="Montserrat Medium"/>
                <a:ea typeface="Montserrat Medium"/>
                <a:cs typeface="Montserrat Medium"/>
                <a:sym typeface="Montserrat Medium"/>
              </a:rPr>
              <a:t>	</a:t>
            </a:r>
            <a:endParaRPr sz="1000">
              <a:solidFill>
                <a:srgbClr val="FFFFFF"/>
              </a:solidFill>
              <a:highlight>
                <a:srgbClr val="6AA84F"/>
              </a:highlight>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Total Growth Rate: 32.92%, AAGR: 32.92%</a:t>
            </a:r>
            <a:endParaRPr sz="1000">
              <a:solidFill>
                <a:srgbClr val="FFFFFF"/>
              </a:solidFill>
              <a:latin typeface="Montserrat Medium"/>
              <a:ea typeface="Montserrat Medium"/>
              <a:cs typeface="Montserrat Medium"/>
              <a:sym typeface="Montserrat Medium"/>
            </a:endParaRPr>
          </a:p>
        </p:txBody>
      </p:sp>
      <p:sp>
        <p:nvSpPr>
          <p:cNvPr id="225" name="Google Shape;225;p32"/>
          <p:cNvSpPr txBox="1"/>
          <p:nvPr/>
        </p:nvSpPr>
        <p:spPr>
          <a:xfrm>
            <a:off x="4087800" y="898175"/>
            <a:ext cx="3349800" cy="646500"/>
          </a:xfrm>
          <a:prstGeom prst="rect">
            <a:avLst/>
          </a:prstGeom>
          <a:noFill/>
          <a:ln>
            <a:noFill/>
          </a:ln>
        </p:spPr>
        <p:txBody>
          <a:bodyPr spcFirstLastPara="1" wrap="square" lIns="91425" tIns="91425" rIns="91425" bIns="91425" anchor="t" anchorCtr="0">
            <a:spAutoFit/>
          </a:bodyPr>
          <a:lstStyle/>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2000: 1,040,149	</a:t>
            </a:r>
            <a:endParaRPr sz="1000">
              <a:solidFill>
                <a:srgbClr val="FFFFFF"/>
              </a:solidFill>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2010: 1,164,786 </a:t>
            </a:r>
            <a:r>
              <a:rPr lang="en" sz="1000">
                <a:highlight>
                  <a:srgbClr val="00FF00"/>
                </a:highlight>
                <a:latin typeface="Montserrat Medium"/>
                <a:ea typeface="Montserrat Medium"/>
                <a:cs typeface="Montserrat Medium"/>
                <a:sym typeface="Montserrat Medium"/>
              </a:rPr>
              <a:t>(+124,637)</a:t>
            </a:r>
            <a:r>
              <a:rPr lang="en" sz="1000">
                <a:solidFill>
                  <a:srgbClr val="FFFFFF"/>
                </a:solidFill>
                <a:highlight>
                  <a:srgbClr val="6AA84F"/>
                </a:highlight>
                <a:latin typeface="Montserrat Medium"/>
                <a:ea typeface="Montserrat Medium"/>
                <a:cs typeface="Montserrat Medium"/>
                <a:sym typeface="Montserrat Medium"/>
              </a:rPr>
              <a:t>	</a:t>
            </a:r>
            <a:endParaRPr sz="1000">
              <a:solidFill>
                <a:srgbClr val="FFFFFF"/>
              </a:solidFill>
              <a:highlight>
                <a:srgbClr val="6AA84F"/>
              </a:highlight>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Total Growth Rate: 11.98%, AAGR: 1.20%</a:t>
            </a:r>
            <a:endParaRPr sz="1000">
              <a:solidFill>
                <a:srgbClr val="FFFFFF"/>
              </a:solidFill>
              <a:latin typeface="Montserrat Medium"/>
              <a:ea typeface="Montserrat Medium"/>
              <a:cs typeface="Montserrat Medium"/>
              <a:sym typeface="Montserrat Medium"/>
            </a:endParaRPr>
          </a:p>
        </p:txBody>
      </p:sp>
      <p:sp>
        <p:nvSpPr>
          <p:cNvPr id="226" name="Google Shape;226;p32"/>
          <p:cNvSpPr/>
          <p:nvPr/>
        </p:nvSpPr>
        <p:spPr>
          <a:xfrm>
            <a:off x="818675" y="1764125"/>
            <a:ext cx="1199700" cy="982200"/>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27" name="Google Shape;227;p32"/>
          <p:cNvCxnSpPr/>
          <p:nvPr/>
        </p:nvCxnSpPr>
        <p:spPr>
          <a:xfrm flipH="1">
            <a:off x="3899700" y="515950"/>
            <a:ext cx="13500" cy="2796600"/>
          </a:xfrm>
          <a:prstGeom prst="straightConnector1">
            <a:avLst/>
          </a:prstGeom>
          <a:noFill/>
          <a:ln w="9525" cap="flat" cmpd="sng">
            <a:solidFill>
              <a:schemeClr val="dk2"/>
            </a:solidFill>
            <a:prstDash val="solid"/>
            <a:round/>
            <a:headEnd type="none" w="med" len="med"/>
            <a:tailEnd type="none" w="med" len="med"/>
          </a:ln>
        </p:spPr>
      </p:cxnSp>
      <p:sp>
        <p:nvSpPr>
          <p:cNvPr id="228" name="Google Shape;228;p32"/>
          <p:cNvSpPr txBox="1"/>
          <p:nvPr/>
        </p:nvSpPr>
        <p:spPr>
          <a:xfrm>
            <a:off x="1027000" y="2032025"/>
            <a:ext cx="9495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rgbClr val="FFFFFF"/>
                </a:solidFill>
                <a:latin typeface="Montserrat Medium"/>
                <a:ea typeface="Montserrat Medium"/>
                <a:cs typeface="Montserrat Medium"/>
                <a:sym typeface="Montserrat Medium"/>
              </a:rPr>
              <a:t>32.92%</a:t>
            </a:r>
            <a:endParaRPr sz="1600">
              <a:solidFill>
                <a:srgbClr val="FFFFFF"/>
              </a:solidFill>
              <a:latin typeface="Montserrat Medium"/>
              <a:ea typeface="Montserrat Medium"/>
              <a:cs typeface="Montserrat Medium"/>
              <a:sym typeface="Montserrat Medium"/>
            </a:endParaRPr>
          </a:p>
        </p:txBody>
      </p:sp>
      <p:sp>
        <p:nvSpPr>
          <p:cNvPr id="229" name="Google Shape;229;p32"/>
          <p:cNvSpPr/>
          <p:nvPr/>
        </p:nvSpPr>
        <p:spPr>
          <a:xfrm>
            <a:off x="5392250" y="1806125"/>
            <a:ext cx="1199700" cy="982200"/>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2"/>
          <p:cNvSpPr txBox="1"/>
          <p:nvPr/>
        </p:nvSpPr>
        <p:spPr>
          <a:xfrm>
            <a:off x="5642450" y="2074025"/>
            <a:ext cx="9495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rgbClr val="FFFFFF"/>
                </a:solidFill>
                <a:latin typeface="Montserrat Medium"/>
                <a:ea typeface="Montserrat Medium"/>
                <a:cs typeface="Montserrat Medium"/>
                <a:sym typeface="Montserrat Medium"/>
              </a:rPr>
              <a:t>1.20%</a:t>
            </a:r>
            <a:endParaRPr sz="1600">
              <a:solidFill>
                <a:srgbClr val="FFFFFF"/>
              </a:solidFill>
              <a:latin typeface="Montserrat Medium"/>
              <a:ea typeface="Montserrat Medium"/>
              <a:cs typeface="Montserrat Medium"/>
              <a:sym typeface="Montserrat Medium"/>
            </a:endParaRPr>
          </a:p>
        </p:txBody>
      </p:sp>
      <p:sp>
        <p:nvSpPr>
          <p:cNvPr id="231" name="Google Shape;231;p32"/>
          <p:cNvSpPr txBox="1"/>
          <p:nvPr/>
        </p:nvSpPr>
        <p:spPr>
          <a:xfrm>
            <a:off x="372000" y="4148225"/>
            <a:ext cx="8400000" cy="492600"/>
          </a:xfrm>
          <a:prstGeom prst="rect">
            <a:avLst/>
          </a:prstGeom>
          <a:gradFill>
            <a:gsLst>
              <a:gs pos="0">
                <a:srgbClr val="FFC002"/>
              </a:gs>
              <a:gs pos="100000">
                <a:srgbClr val="795B04"/>
              </a:gs>
            </a:gsLst>
            <a:lin ang="5400012" scaled="0"/>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rgbClr val="FFFFFF"/>
                </a:solidFill>
                <a:latin typeface="Montserrat"/>
                <a:ea typeface="Montserrat"/>
                <a:cs typeface="Montserrat"/>
                <a:sym typeface="Montserrat"/>
              </a:rPr>
              <a:t>The Ballpark district grew 27x greater than San Diego County</a:t>
            </a:r>
            <a:endParaRPr sz="2000" b="1">
              <a:solidFill>
                <a:srgbClr val="FFFFFF"/>
              </a:solidFill>
              <a:latin typeface="Montserrat"/>
              <a:ea typeface="Montserrat"/>
              <a:cs typeface="Montserrat"/>
              <a:sym typeface="Montserrat"/>
            </a:endParaRPr>
          </a:p>
        </p:txBody>
      </p:sp>
      <p:pic>
        <p:nvPicPr>
          <p:cNvPr id="232" name="Google Shape;232;p32"/>
          <p:cNvPicPr preferRelativeResize="0"/>
          <p:nvPr/>
        </p:nvPicPr>
        <p:blipFill>
          <a:blip r:embed="rId3">
            <a:alphaModFix/>
          </a:blip>
          <a:stretch>
            <a:fillRect/>
          </a:stretch>
        </p:blipFill>
        <p:spPr>
          <a:xfrm>
            <a:off x="7540500" y="97750"/>
            <a:ext cx="1523076" cy="14469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6"/>
        <p:cNvGrpSpPr/>
        <p:nvPr/>
      </p:nvGrpSpPr>
      <p:grpSpPr>
        <a:xfrm>
          <a:off x="0" y="0"/>
          <a:ext cx="0" cy="0"/>
          <a:chOff x="0" y="0"/>
          <a:chExt cx="0" cy="0"/>
        </a:xfrm>
      </p:grpSpPr>
      <p:sp>
        <p:nvSpPr>
          <p:cNvPr id="237" name="Google Shape;237;p33"/>
          <p:cNvSpPr txBox="1">
            <a:spLocks noGrp="1"/>
          </p:cNvSpPr>
          <p:nvPr>
            <p:ph type="title"/>
          </p:nvPr>
        </p:nvSpPr>
        <p:spPr>
          <a:xfrm>
            <a:off x="336450" y="1423950"/>
            <a:ext cx="8471100" cy="2295600"/>
          </a:xfrm>
          <a:prstGeom prst="rect">
            <a:avLst/>
          </a:prstGeom>
          <a:solidFill>
            <a:srgbClr val="D9D9D9">
              <a:alpha val="77650"/>
            </a:srgbClr>
          </a:solidFill>
        </p:spPr>
        <p:txBody>
          <a:bodyPr spcFirstLastPara="1" wrap="square" lIns="91425" tIns="91425" rIns="91425" bIns="91425" anchor="ctr" anchorCtr="0">
            <a:normAutofit/>
          </a:bodyPr>
          <a:lstStyle/>
          <a:p>
            <a:pPr marL="0" lvl="0" indent="0" algn="ctr" rtl="0">
              <a:spcBef>
                <a:spcPts val="0"/>
              </a:spcBef>
              <a:spcAft>
                <a:spcPts val="0"/>
              </a:spcAft>
              <a:buSzPts val="990"/>
              <a:buNone/>
            </a:pPr>
            <a:r>
              <a:rPr lang="en" sz="3000">
                <a:solidFill>
                  <a:srgbClr val="CC0000"/>
                </a:solidFill>
              </a:rPr>
              <a:t>Primary Concern 2:</a:t>
            </a:r>
            <a:endParaRPr sz="3000">
              <a:solidFill>
                <a:srgbClr val="CC0000"/>
              </a:solidFill>
            </a:endParaRPr>
          </a:p>
          <a:p>
            <a:pPr marL="0" lvl="0" indent="0" algn="l" rtl="0">
              <a:spcBef>
                <a:spcPts val="0"/>
              </a:spcBef>
              <a:spcAft>
                <a:spcPts val="0"/>
              </a:spcAft>
              <a:buSzPts val="990"/>
              <a:buNone/>
            </a:pPr>
            <a:r>
              <a:rPr lang="en" sz="3000">
                <a:solidFill>
                  <a:srgbClr val="1155CC"/>
                </a:solidFill>
              </a:rPr>
              <a:t>Did downtown San Diego outpace the residence and jobs growth of the entire San Diego-Chula Vista-Carlsbad MSA? </a:t>
            </a:r>
            <a:endParaRPr sz="3000">
              <a:solidFill>
                <a:srgbClr val="1155CC"/>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4"/>
          <p:cNvSpPr txBox="1">
            <a:spLocks noGrp="1"/>
          </p:cNvSpPr>
          <p:nvPr>
            <p:ph type="title"/>
          </p:nvPr>
        </p:nvSpPr>
        <p:spPr>
          <a:xfrm>
            <a:off x="134925" y="64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1820"/>
              <a:t>Total Population and Growth (ACS, 2000, 2010)</a:t>
            </a:r>
            <a:endParaRPr sz="1820"/>
          </a:p>
        </p:txBody>
      </p:sp>
      <p:sp>
        <p:nvSpPr>
          <p:cNvPr id="243" name="Google Shape;243;p34"/>
          <p:cNvSpPr txBox="1"/>
          <p:nvPr/>
        </p:nvSpPr>
        <p:spPr>
          <a:xfrm>
            <a:off x="4087800" y="457925"/>
            <a:ext cx="3349800" cy="369300"/>
          </a:xfrm>
          <a:prstGeom prst="rect">
            <a:avLst/>
          </a:prstGeom>
          <a:solidFill>
            <a:srgbClr val="6FA8D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ontserrat Medium"/>
                <a:ea typeface="Montserrat Medium"/>
                <a:cs typeface="Montserrat Medium"/>
                <a:sym typeface="Montserrat Medium"/>
              </a:rPr>
              <a:t>San Diego MSA/ County*</a:t>
            </a:r>
            <a:endParaRPr sz="1200">
              <a:latin typeface="Montserrat Medium"/>
              <a:ea typeface="Montserrat Medium"/>
              <a:cs typeface="Montserrat Medium"/>
              <a:sym typeface="Montserrat Medium"/>
            </a:endParaRPr>
          </a:p>
        </p:txBody>
      </p:sp>
      <p:sp>
        <p:nvSpPr>
          <p:cNvPr id="244" name="Google Shape;244;p34"/>
          <p:cNvSpPr txBox="1"/>
          <p:nvPr/>
        </p:nvSpPr>
        <p:spPr>
          <a:xfrm>
            <a:off x="0" y="457925"/>
            <a:ext cx="3516600" cy="369300"/>
          </a:xfrm>
          <a:prstGeom prst="rect">
            <a:avLst/>
          </a:prstGeom>
          <a:solidFill>
            <a:srgbClr val="6FA8D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ontserrat Medium"/>
                <a:ea typeface="Montserrat Medium"/>
                <a:cs typeface="Montserrat Medium"/>
                <a:sym typeface="Montserrat Medium"/>
              </a:rPr>
              <a:t>Downtown San Diego</a:t>
            </a:r>
            <a:endParaRPr sz="1200">
              <a:latin typeface="Montserrat Medium"/>
              <a:ea typeface="Montserrat Medium"/>
              <a:cs typeface="Montserrat Medium"/>
              <a:sym typeface="Montserrat Medium"/>
            </a:endParaRPr>
          </a:p>
        </p:txBody>
      </p:sp>
      <p:sp>
        <p:nvSpPr>
          <p:cNvPr id="245" name="Google Shape;245;p34"/>
          <p:cNvSpPr txBox="1"/>
          <p:nvPr/>
        </p:nvSpPr>
        <p:spPr>
          <a:xfrm>
            <a:off x="85850" y="858600"/>
            <a:ext cx="3349800" cy="646500"/>
          </a:xfrm>
          <a:prstGeom prst="rect">
            <a:avLst/>
          </a:prstGeom>
          <a:noFill/>
          <a:ln>
            <a:noFill/>
          </a:ln>
        </p:spPr>
        <p:txBody>
          <a:bodyPr spcFirstLastPara="1" wrap="square" lIns="91425" tIns="91425" rIns="91425" bIns="91425" anchor="t" anchorCtr="0">
            <a:spAutoFit/>
          </a:bodyPr>
          <a:lstStyle/>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2000: 16,128	</a:t>
            </a:r>
            <a:endParaRPr sz="1000">
              <a:solidFill>
                <a:srgbClr val="FFFFFF"/>
              </a:solidFill>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2010: 28,530 </a:t>
            </a:r>
            <a:r>
              <a:rPr lang="en" sz="1000">
                <a:highlight>
                  <a:srgbClr val="00FF00"/>
                </a:highlight>
                <a:latin typeface="Montserrat Medium"/>
                <a:ea typeface="Montserrat Medium"/>
                <a:cs typeface="Montserrat Medium"/>
                <a:sym typeface="Montserrat Medium"/>
              </a:rPr>
              <a:t>(+12,402)</a:t>
            </a:r>
            <a:r>
              <a:rPr lang="en" sz="1000">
                <a:solidFill>
                  <a:srgbClr val="FFFFFF"/>
                </a:solidFill>
                <a:highlight>
                  <a:srgbClr val="6AA84F"/>
                </a:highlight>
                <a:latin typeface="Montserrat Medium"/>
                <a:ea typeface="Montserrat Medium"/>
                <a:cs typeface="Montserrat Medium"/>
                <a:sym typeface="Montserrat Medium"/>
              </a:rPr>
              <a:t>	</a:t>
            </a:r>
            <a:endParaRPr sz="1000">
              <a:solidFill>
                <a:srgbClr val="FFFFFF"/>
              </a:solidFill>
              <a:highlight>
                <a:srgbClr val="6AA84F"/>
              </a:highlight>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Total Growth Rate: 76.90%, AAGR: 7.69%</a:t>
            </a:r>
            <a:endParaRPr sz="1000">
              <a:solidFill>
                <a:srgbClr val="FFFFFF"/>
              </a:solidFill>
              <a:latin typeface="Montserrat Medium"/>
              <a:ea typeface="Montserrat Medium"/>
              <a:cs typeface="Montserrat Medium"/>
              <a:sym typeface="Montserrat Medium"/>
            </a:endParaRPr>
          </a:p>
        </p:txBody>
      </p:sp>
      <p:sp>
        <p:nvSpPr>
          <p:cNvPr id="246" name="Google Shape;246;p34"/>
          <p:cNvSpPr txBox="1"/>
          <p:nvPr/>
        </p:nvSpPr>
        <p:spPr>
          <a:xfrm>
            <a:off x="83400" y="4323100"/>
            <a:ext cx="3349800" cy="3387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endParaRPr sz="1000">
              <a:solidFill>
                <a:srgbClr val="FFFFFF"/>
              </a:solidFill>
              <a:latin typeface="Montserrat Medium"/>
              <a:ea typeface="Montserrat Medium"/>
              <a:cs typeface="Montserrat Medium"/>
              <a:sym typeface="Montserrat Medium"/>
            </a:endParaRPr>
          </a:p>
        </p:txBody>
      </p:sp>
      <p:sp>
        <p:nvSpPr>
          <p:cNvPr id="247" name="Google Shape;247;p34"/>
          <p:cNvSpPr txBox="1"/>
          <p:nvPr/>
        </p:nvSpPr>
        <p:spPr>
          <a:xfrm>
            <a:off x="4087800" y="898175"/>
            <a:ext cx="3349800" cy="646500"/>
          </a:xfrm>
          <a:prstGeom prst="rect">
            <a:avLst/>
          </a:prstGeom>
          <a:noFill/>
          <a:ln>
            <a:noFill/>
          </a:ln>
        </p:spPr>
        <p:txBody>
          <a:bodyPr spcFirstLastPara="1" wrap="square" lIns="91425" tIns="91425" rIns="91425" bIns="91425" anchor="t" anchorCtr="0">
            <a:spAutoFit/>
          </a:bodyPr>
          <a:lstStyle/>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2000: 2,813,833	</a:t>
            </a:r>
            <a:endParaRPr sz="1000">
              <a:solidFill>
                <a:srgbClr val="FFFFFF"/>
              </a:solidFill>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2010: 3,095,313 </a:t>
            </a:r>
            <a:r>
              <a:rPr lang="en" sz="1000">
                <a:highlight>
                  <a:srgbClr val="00FF00"/>
                </a:highlight>
                <a:latin typeface="Montserrat Medium"/>
                <a:ea typeface="Montserrat Medium"/>
                <a:cs typeface="Montserrat Medium"/>
                <a:sym typeface="Montserrat Medium"/>
              </a:rPr>
              <a:t>(+281,480)</a:t>
            </a:r>
            <a:r>
              <a:rPr lang="en" sz="1000">
                <a:solidFill>
                  <a:srgbClr val="FFFFFF"/>
                </a:solidFill>
                <a:highlight>
                  <a:srgbClr val="6AA84F"/>
                </a:highlight>
                <a:latin typeface="Montserrat Medium"/>
                <a:ea typeface="Montserrat Medium"/>
                <a:cs typeface="Montserrat Medium"/>
                <a:sym typeface="Montserrat Medium"/>
              </a:rPr>
              <a:t>	</a:t>
            </a:r>
            <a:endParaRPr sz="1000">
              <a:solidFill>
                <a:srgbClr val="FFFFFF"/>
              </a:solidFill>
              <a:highlight>
                <a:srgbClr val="6AA84F"/>
              </a:highlight>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Total Growth Rate: 10.0%, AAGR: 1.0%</a:t>
            </a:r>
            <a:endParaRPr sz="1000">
              <a:solidFill>
                <a:srgbClr val="FFFFFF"/>
              </a:solidFill>
              <a:latin typeface="Montserrat Medium"/>
              <a:ea typeface="Montserrat Medium"/>
              <a:cs typeface="Montserrat Medium"/>
              <a:sym typeface="Montserrat Medium"/>
            </a:endParaRPr>
          </a:p>
        </p:txBody>
      </p:sp>
      <p:sp>
        <p:nvSpPr>
          <p:cNvPr id="248" name="Google Shape;248;p34"/>
          <p:cNvSpPr/>
          <p:nvPr/>
        </p:nvSpPr>
        <p:spPr>
          <a:xfrm>
            <a:off x="818675" y="1764125"/>
            <a:ext cx="1199700" cy="982200"/>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49" name="Google Shape;249;p34"/>
          <p:cNvCxnSpPr/>
          <p:nvPr/>
        </p:nvCxnSpPr>
        <p:spPr>
          <a:xfrm>
            <a:off x="3921125" y="531825"/>
            <a:ext cx="6300" cy="2668800"/>
          </a:xfrm>
          <a:prstGeom prst="straightConnector1">
            <a:avLst/>
          </a:prstGeom>
          <a:noFill/>
          <a:ln w="9525" cap="flat" cmpd="sng">
            <a:solidFill>
              <a:schemeClr val="dk2"/>
            </a:solidFill>
            <a:prstDash val="solid"/>
            <a:round/>
            <a:headEnd type="none" w="med" len="med"/>
            <a:tailEnd type="none" w="med" len="med"/>
          </a:ln>
        </p:spPr>
      </p:cxnSp>
      <p:sp>
        <p:nvSpPr>
          <p:cNvPr id="250" name="Google Shape;250;p34"/>
          <p:cNvSpPr txBox="1"/>
          <p:nvPr/>
        </p:nvSpPr>
        <p:spPr>
          <a:xfrm>
            <a:off x="1027000" y="2032025"/>
            <a:ext cx="9495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rgbClr val="FFFFFF"/>
                </a:solidFill>
                <a:latin typeface="Montserrat Medium"/>
                <a:ea typeface="Montserrat Medium"/>
                <a:cs typeface="Montserrat Medium"/>
                <a:sym typeface="Montserrat Medium"/>
              </a:rPr>
              <a:t>7.69%</a:t>
            </a:r>
            <a:endParaRPr sz="1600">
              <a:solidFill>
                <a:srgbClr val="FFFFFF"/>
              </a:solidFill>
              <a:latin typeface="Montserrat Medium"/>
              <a:ea typeface="Montserrat Medium"/>
              <a:cs typeface="Montserrat Medium"/>
              <a:sym typeface="Montserrat Medium"/>
            </a:endParaRPr>
          </a:p>
        </p:txBody>
      </p:sp>
      <p:sp>
        <p:nvSpPr>
          <p:cNvPr id="251" name="Google Shape;251;p34"/>
          <p:cNvSpPr/>
          <p:nvPr/>
        </p:nvSpPr>
        <p:spPr>
          <a:xfrm>
            <a:off x="5392250" y="1806125"/>
            <a:ext cx="1199700" cy="982200"/>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4"/>
          <p:cNvSpPr txBox="1"/>
          <p:nvPr/>
        </p:nvSpPr>
        <p:spPr>
          <a:xfrm>
            <a:off x="5517350" y="2074025"/>
            <a:ext cx="9495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rgbClr val="FFFFFF"/>
                </a:solidFill>
                <a:latin typeface="Montserrat Medium"/>
                <a:ea typeface="Montserrat Medium"/>
                <a:cs typeface="Montserrat Medium"/>
                <a:sym typeface="Montserrat Medium"/>
              </a:rPr>
              <a:t>1.0%</a:t>
            </a:r>
            <a:endParaRPr sz="1600">
              <a:solidFill>
                <a:srgbClr val="FFFFFF"/>
              </a:solidFill>
              <a:latin typeface="Montserrat Medium"/>
              <a:ea typeface="Montserrat Medium"/>
              <a:cs typeface="Montserrat Medium"/>
              <a:sym typeface="Montserrat Medium"/>
            </a:endParaRPr>
          </a:p>
        </p:txBody>
      </p:sp>
      <p:sp>
        <p:nvSpPr>
          <p:cNvPr id="253" name="Google Shape;253;p34"/>
          <p:cNvSpPr txBox="1"/>
          <p:nvPr/>
        </p:nvSpPr>
        <p:spPr>
          <a:xfrm>
            <a:off x="182475" y="4026325"/>
            <a:ext cx="8572500" cy="800400"/>
          </a:xfrm>
          <a:prstGeom prst="rect">
            <a:avLst/>
          </a:prstGeom>
          <a:gradFill>
            <a:gsLst>
              <a:gs pos="0">
                <a:srgbClr val="FFC002"/>
              </a:gs>
              <a:gs pos="100000">
                <a:srgbClr val="795B04"/>
              </a:gs>
            </a:gsLst>
            <a:lin ang="5400012" scaled="0"/>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rgbClr val="FFFFFF"/>
                </a:solidFill>
                <a:latin typeface="Montserrat"/>
                <a:ea typeface="Montserrat"/>
                <a:cs typeface="Montserrat"/>
                <a:sym typeface="Montserrat"/>
              </a:rPr>
              <a:t>Downtown San Diego grew nearly 7.5x greater than San Diego County</a:t>
            </a:r>
            <a:endParaRPr sz="2000" b="1">
              <a:solidFill>
                <a:srgbClr val="FFFFFF"/>
              </a:solidFill>
              <a:latin typeface="Montserrat"/>
              <a:ea typeface="Montserrat"/>
              <a:cs typeface="Montserrat"/>
              <a:sym typeface="Montserrat"/>
            </a:endParaRPr>
          </a:p>
        </p:txBody>
      </p:sp>
      <p:pic>
        <p:nvPicPr>
          <p:cNvPr id="254" name="Google Shape;254;p34"/>
          <p:cNvPicPr preferRelativeResize="0"/>
          <p:nvPr/>
        </p:nvPicPr>
        <p:blipFill>
          <a:blip r:embed="rId3">
            <a:alphaModFix/>
          </a:blip>
          <a:stretch>
            <a:fillRect/>
          </a:stretch>
        </p:blipFill>
        <p:spPr>
          <a:xfrm>
            <a:off x="7548775" y="64036"/>
            <a:ext cx="1554624" cy="147689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5"/>
          <p:cNvSpPr txBox="1">
            <a:spLocks noGrp="1"/>
          </p:cNvSpPr>
          <p:nvPr>
            <p:ph type="title"/>
          </p:nvPr>
        </p:nvSpPr>
        <p:spPr>
          <a:xfrm>
            <a:off x="134925" y="64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1820"/>
              <a:t>Total Primary Jobs/Growth (OnTheMap, 2002-2018)</a:t>
            </a:r>
            <a:endParaRPr sz="1820"/>
          </a:p>
        </p:txBody>
      </p:sp>
      <p:sp>
        <p:nvSpPr>
          <p:cNvPr id="260" name="Google Shape;260;p35"/>
          <p:cNvSpPr txBox="1"/>
          <p:nvPr/>
        </p:nvSpPr>
        <p:spPr>
          <a:xfrm>
            <a:off x="4087800" y="457925"/>
            <a:ext cx="3349800" cy="369300"/>
          </a:xfrm>
          <a:prstGeom prst="rect">
            <a:avLst/>
          </a:prstGeom>
          <a:solidFill>
            <a:srgbClr val="6FA8D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ontserrat Medium"/>
                <a:ea typeface="Montserrat Medium"/>
                <a:cs typeface="Montserrat Medium"/>
                <a:sym typeface="Montserrat Medium"/>
              </a:rPr>
              <a:t>San Diego MSA/County*</a:t>
            </a:r>
            <a:endParaRPr sz="1200">
              <a:latin typeface="Montserrat Medium"/>
              <a:ea typeface="Montserrat Medium"/>
              <a:cs typeface="Montserrat Medium"/>
              <a:sym typeface="Montserrat Medium"/>
            </a:endParaRPr>
          </a:p>
        </p:txBody>
      </p:sp>
      <p:sp>
        <p:nvSpPr>
          <p:cNvPr id="261" name="Google Shape;261;p35"/>
          <p:cNvSpPr txBox="1"/>
          <p:nvPr/>
        </p:nvSpPr>
        <p:spPr>
          <a:xfrm>
            <a:off x="0" y="457925"/>
            <a:ext cx="3516600" cy="369300"/>
          </a:xfrm>
          <a:prstGeom prst="rect">
            <a:avLst/>
          </a:prstGeom>
          <a:solidFill>
            <a:srgbClr val="6FA8D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ontserrat Medium"/>
                <a:ea typeface="Montserrat Medium"/>
                <a:cs typeface="Montserrat Medium"/>
                <a:sym typeface="Montserrat Medium"/>
              </a:rPr>
              <a:t>Downtown San Diego</a:t>
            </a:r>
            <a:endParaRPr sz="1200">
              <a:latin typeface="Montserrat Medium"/>
              <a:ea typeface="Montserrat Medium"/>
              <a:cs typeface="Montserrat Medium"/>
              <a:sym typeface="Montserrat Medium"/>
            </a:endParaRPr>
          </a:p>
        </p:txBody>
      </p:sp>
      <p:sp>
        <p:nvSpPr>
          <p:cNvPr id="262" name="Google Shape;262;p35"/>
          <p:cNvSpPr txBox="1"/>
          <p:nvPr/>
        </p:nvSpPr>
        <p:spPr>
          <a:xfrm>
            <a:off x="85850" y="858600"/>
            <a:ext cx="3349800" cy="646500"/>
          </a:xfrm>
          <a:prstGeom prst="rect">
            <a:avLst/>
          </a:prstGeom>
          <a:noFill/>
          <a:ln>
            <a:noFill/>
          </a:ln>
        </p:spPr>
        <p:txBody>
          <a:bodyPr spcFirstLastPara="1" wrap="square" lIns="91425" tIns="91425" rIns="91425" bIns="91425" anchor="t" anchorCtr="0">
            <a:spAutoFit/>
          </a:bodyPr>
          <a:lstStyle/>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2000: 632,771	</a:t>
            </a:r>
            <a:endParaRPr sz="1000">
              <a:solidFill>
                <a:srgbClr val="FFFFFF"/>
              </a:solidFill>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2018: 747,538 </a:t>
            </a:r>
            <a:r>
              <a:rPr lang="en" sz="1000">
                <a:highlight>
                  <a:srgbClr val="00FF00"/>
                </a:highlight>
                <a:latin typeface="Montserrat Medium"/>
                <a:ea typeface="Montserrat Medium"/>
                <a:cs typeface="Montserrat Medium"/>
                <a:sym typeface="Montserrat Medium"/>
              </a:rPr>
              <a:t>(+114,767)</a:t>
            </a:r>
            <a:r>
              <a:rPr lang="en" sz="1000">
                <a:solidFill>
                  <a:srgbClr val="FFFFFF"/>
                </a:solidFill>
                <a:highlight>
                  <a:srgbClr val="6AA84F"/>
                </a:highlight>
                <a:latin typeface="Montserrat Medium"/>
                <a:ea typeface="Montserrat Medium"/>
                <a:cs typeface="Montserrat Medium"/>
                <a:sym typeface="Montserrat Medium"/>
              </a:rPr>
              <a:t>	</a:t>
            </a:r>
            <a:endParaRPr sz="1000">
              <a:solidFill>
                <a:srgbClr val="FFFFFF"/>
              </a:solidFill>
              <a:highlight>
                <a:srgbClr val="6AA84F"/>
              </a:highlight>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Total Growth Rate: 18.14%, AAGR: 1.13%</a:t>
            </a:r>
            <a:endParaRPr sz="1000">
              <a:solidFill>
                <a:srgbClr val="FFFFFF"/>
              </a:solidFill>
              <a:latin typeface="Montserrat Medium"/>
              <a:ea typeface="Montserrat Medium"/>
              <a:cs typeface="Montserrat Medium"/>
              <a:sym typeface="Montserrat Medium"/>
            </a:endParaRPr>
          </a:p>
        </p:txBody>
      </p:sp>
      <p:sp>
        <p:nvSpPr>
          <p:cNvPr id="263" name="Google Shape;263;p35"/>
          <p:cNvSpPr txBox="1"/>
          <p:nvPr/>
        </p:nvSpPr>
        <p:spPr>
          <a:xfrm>
            <a:off x="83400" y="4323100"/>
            <a:ext cx="33498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000">
              <a:solidFill>
                <a:srgbClr val="FFFFFF"/>
              </a:solidFill>
              <a:latin typeface="Montserrat Medium"/>
              <a:ea typeface="Montserrat Medium"/>
              <a:cs typeface="Montserrat Medium"/>
              <a:sym typeface="Montserrat Medium"/>
            </a:endParaRPr>
          </a:p>
        </p:txBody>
      </p:sp>
      <p:sp>
        <p:nvSpPr>
          <p:cNvPr id="264" name="Google Shape;264;p35"/>
          <p:cNvSpPr txBox="1"/>
          <p:nvPr/>
        </p:nvSpPr>
        <p:spPr>
          <a:xfrm>
            <a:off x="4087800" y="898175"/>
            <a:ext cx="3349800" cy="646500"/>
          </a:xfrm>
          <a:prstGeom prst="rect">
            <a:avLst/>
          </a:prstGeom>
          <a:noFill/>
          <a:ln>
            <a:noFill/>
          </a:ln>
        </p:spPr>
        <p:txBody>
          <a:bodyPr spcFirstLastPara="1" wrap="square" lIns="91425" tIns="91425" rIns="91425" bIns="91425" anchor="t" anchorCtr="0">
            <a:spAutoFit/>
          </a:bodyPr>
          <a:lstStyle/>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2000: 1,086,998	</a:t>
            </a:r>
            <a:endParaRPr sz="1000">
              <a:solidFill>
                <a:srgbClr val="FFFFFF"/>
              </a:solidFill>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2018: 1,321,011 </a:t>
            </a:r>
            <a:r>
              <a:rPr lang="en" sz="1000">
                <a:highlight>
                  <a:srgbClr val="00FF00"/>
                </a:highlight>
                <a:latin typeface="Montserrat Medium"/>
                <a:ea typeface="Montserrat Medium"/>
                <a:cs typeface="Montserrat Medium"/>
                <a:sym typeface="Montserrat Medium"/>
              </a:rPr>
              <a:t>(+234,013)</a:t>
            </a:r>
            <a:r>
              <a:rPr lang="en" sz="1000">
                <a:solidFill>
                  <a:srgbClr val="FFFFFF"/>
                </a:solidFill>
                <a:highlight>
                  <a:srgbClr val="6AA84F"/>
                </a:highlight>
                <a:latin typeface="Montserrat Medium"/>
                <a:ea typeface="Montserrat Medium"/>
                <a:cs typeface="Montserrat Medium"/>
                <a:sym typeface="Montserrat Medium"/>
              </a:rPr>
              <a:t>	</a:t>
            </a:r>
            <a:endParaRPr sz="1000">
              <a:solidFill>
                <a:srgbClr val="FFFFFF"/>
              </a:solidFill>
              <a:highlight>
                <a:srgbClr val="6AA84F"/>
              </a:highlight>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Total Growth Rate: 21.53%, AAGR: 1.35%</a:t>
            </a:r>
            <a:endParaRPr sz="1000">
              <a:solidFill>
                <a:srgbClr val="FFFFFF"/>
              </a:solidFill>
              <a:latin typeface="Montserrat Medium"/>
              <a:ea typeface="Montserrat Medium"/>
              <a:cs typeface="Montserrat Medium"/>
              <a:sym typeface="Montserrat Medium"/>
            </a:endParaRPr>
          </a:p>
        </p:txBody>
      </p:sp>
      <p:sp>
        <p:nvSpPr>
          <p:cNvPr id="265" name="Google Shape;265;p35"/>
          <p:cNvSpPr/>
          <p:nvPr/>
        </p:nvSpPr>
        <p:spPr>
          <a:xfrm>
            <a:off x="818675" y="1764125"/>
            <a:ext cx="1199700" cy="982200"/>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66" name="Google Shape;266;p35"/>
          <p:cNvCxnSpPr/>
          <p:nvPr/>
        </p:nvCxnSpPr>
        <p:spPr>
          <a:xfrm flipH="1">
            <a:off x="3976650" y="516400"/>
            <a:ext cx="15900" cy="4453200"/>
          </a:xfrm>
          <a:prstGeom prst="straightConnector1">
            <a:avLst/>
          </a:prstGeom>
          <a:noFill/>
          <a:ln w="9525" cap="flat" cmpd="sng">
            <a:solidFill>
              <a:schemeClr val="dk2"/>
            </a:solidFill>
            <a:prstDash val="solid"/>
            <a:round/>
            <a:headEnd type="none" w="med" len="med"/>
            <a:tailEnd type="none" w="med" len="med"/>
          </a:ln>
        </p:spPr>
      </p:cxnSp>
      <p:sp>
        <p:nvSpPr>
          <p:cNvPr id="267" name="Google Shape;267;p35"/>
          <p:cNvSpPr txBox="1"/>
          <p:nvPr/>
        </p:nvSpPr>
        <p:spPr>
          <a:xfrm>
            <a:off x="1027000" y="2032025"/>
            <a:ext cx="9495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rgbClr val="FFFFFF"/>
                </a:solidFill>
                <a:latin typeface="Montserrat Medium"/>
                <a:ea typeface="Montserrat Medium"/>
                <a:cs typeface="Montserrat Medium"/>
                <a:sym typeface="Montserrat Medium"/>
              </a:rPr>
              <a:t>1.13%</a:t>
            </a:r>
            <a:endParaRPr sz="1600">
              <a:solidFill>
                <a:srgbClr val="FFFFFF"/>
              </a:solidFill>
              <a:latin typeface="Montserrat Medium"/>
              <a:ea typeface="Montserrat Medium"/>
              <a:cs typeface="Montserrat Medium"/>
              <a:sym typeface="Montserrat Medium"/>
            </a:endParaRPr>
          </a:p>
        </p:txBody>
      </p:sp>
      <p:sp>
        <p:nvSpPr>
          <p:cNvPr id="268" name="Google Shape;268;p35"/>
          <p:cNvSpPr/>
          <p:nvPr/>
        </p:nvSpPr>
        <p:spPr>
          <a:xfrm>
            <a:off x="5392250" y="1806125"/>
            <a:ext cx="1199700" cy="982200"/>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5"/>
          <p:cNvSpPr txBox="1"/>
          <p:nvPr/>
        </p:nvSpPr>
        <p:spPr>
          <a:xfrm>
            <a:off x="5642450" y="2074025"/>
            <a:ext cx="9495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rgbClr val="FFFFFF"/>
                </a:solidFill>
                <a:latin typeface="Montserrat Medium"/>
                <a:ea typeface="Montserrat Medium"/>
                <a:cs typeface="Montserrat Medium"/>
                <a:sym typeface="Montserrat Medium"/>
              </a:rPr>
              <a:t>1.35%</a:t>
            </a:r>
            <a:endParaRPr sz="1600">
              <a:solidFill>
                <a:srgbClr val="FFFFFF"/>
              </a:solidFill>
              <a:latin typeface="Montserrat Medium"/>
              <a:ea typeface="Montserrat Medium"/>
              <a:cs typeface="Montserrat Medium"/>
              <a:sym typeface="Montserrat Medium"/>
            </a:endParaRPr>
          </a:p>
        </p:txBody>
      </p:sp>
      <p:pic>
        <p:nvPicPr>
          <p:cNvPr id="270" name="Google Shape;270;p35" title="Total Primary Job Growth, City of San Diego (OntheMap, 2002-2018)"/>
          <p:cNvPicPr preferRelativeResize="0"/>
          <p:nvPr/>
        </p:nvPicPr>
        <p:blipFill>
          <a:blip r:embed="rId3">
            <a:alphaModFix/>
          </a:blip>
          <a:stretch>
            <a:fillRect/>
          </a:stretch>
        </p:blipFill>
        <p:spPr>
          <a:xfrm>
            <a:off x="287325" y="2853400"/>
            <a:ext cx="3315969" cy="2050374"/>
          </a:xfrm>
          <a:prstGeom prst="rect">
            <a:avLst/>
          </a:prstGeom>
          <a:noFill/>
          <a:ln>
            <a:noFill/>
          </a:ln>
        </p:spPr>
      </p:pic>
      <p:pic>
        <p:nvPicPr>
          <p:cNvPr id="271" name="Google Shape;271;p35" title="Total Primary Job Growth, San Diego County(OntheMap, 2002-2018)"/>
          <p:cNvPicPr preferRelativeResize="0"/>
          <p:nvPr/>
        </p:nvPicPr>
        <p:blipFill>
          <a:blip r:embed="rId4">
            <a:alphaModFix/>
          </a:blip>
          <a:stretch>
            <a:fillRect/>
          </a:stretch>
        </p:blipFill>
        <p:spPr>
          <a:xfrm>
            <a:off x="4700575" y="2853400"/>
            <a:ext cx="3315969" cy="2050374"/>
          </a:xfrm>
          <a:prstGeom prst="rect">
            <a:avLst/>
          </a:prstGeom>
          <a:noFill/>
          <a:ln>
            <a:noFill/>
          </a:ln>
        </p:spPr>
      </p:pic>
      <p:pic>
        <p:nvPicPr>
          <p:cNvPr id="272" name="Google Shape;272;p35"/>
          <p:cNvPicPr preferRelativeResize="0"/>
          <p:nvPr/>
        </p:nvPicPr>
        <p:blipFill>
          <a:blip r:embed="rId5">
            <a:alphaModFix/>
          </a:blip>
          <a:stretch>
            <a:fillRect/>
          </a:stretch>
        </p:blipFill>
        <p:spPr>
          <a:xfrm>
            <a:off x="7532850" y="88350"/>
            <a:ext cx="1491324" cy="141674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6"/>
        <p:cNvGrpSpPr/>
        <p:nvPr/>
      </p:nvGrpSpPr>
      <p:grpSpPr>
        <a:xfrm>
          <a:off x="0" y="0"/>
          <a:ext cx="0" cy="0"/>
          <a:chOff x="0" y="0"/>
          <a:chExt cx="0" cy="0"/>
        </a:xfrm>
      </p:grpSpPr>
      <p:sp>
        <p:nvSpPr>
          <p:cNvPr id="277" name="Google Shape;277;p36"/>
          <p:cNvSpPr txBox="1"/>
          <p:nvPr/>
        </p:nvSpPr>
        <p:spPr>
          <a:xfrm>
            <a:off x="246075" y="986400"/>
            <a:ext cx="7843800" cy="3170700"/>
          </a:xfrm>
          <a:prstGeom prst="rect">
            <a:avLst/>
          </a:prstGeom>
          <a:solidFill>
            <a:srgbClr val="6FA8DC">
              <a:alpha val="73740"/>
            </a:srgbClr>
          </a:solid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2000">
                <a:solidFill>
                  <a:srgbClr val="FFFFFF"/>
                </a:solidFill>
                <a:latin typeface="Montserrat Medium"/>
                <a:ea typeface="Montserrat Medium"/>
                <a:cs typeface="Montserrat Medium"/>
                <a:sym typeface="Montserrat Medium"/>
              </a:rPr>
              <a:t>Evidence Reasoning</a:t>
            </a:r>
            <a:endParaRPr sz="2000">
              <a:solidFill>
                <a:srgbClr val="FFFFFF"/>
              </a:solidFill>
              <a:latin typeface="Montserrat Medium"/>
              <a:ea typeface="Montserrat Medium"/>
              <a:cs typeface="Montserrat Medium"/>
              <a:sym typeface="Montserrat Medium"/>
            </a:endParaRPr>
          </a:p>
          <a:p>
            <a:pPr marL="457200" lvl="0" indent="0" algn="l" rtl="0">
              <a:spcBef>
                <a:spcPts val="0"/>
              </a:spcBef>
              <a:spcAft>
                <a:spcPts val="0"/>
              </a:spcAft>
              <a:buNone/>
            </a:pPr>
            <a:endParaRPr sz="2000">
              <a:solidFill>
                <a:srgbClr val="FFFFFF"/>
              </a:solidFill>
              <a:latin typeface="Montserrat Medium"/>
              <a:ea typeface="Montserrat Medium"/>
              <a:cs typeface="Montserrat Medium"/>
              <a:sym typeface="Montserrat Medium"/>
            </a:endParaRPr>
          </a:p>
          <a:p>
            <a:pPr marL="457200" lvl="0" indent="-317500" algn="l" rtl="0">
              <a:spcBef>
                <a:spcPts val="0"/>
              </a:spcBef>
              <a:spcAft>
                <a:spcPts val="0"/>
              </a:spcAft>
              <a:buClr>
                <a:srgbClr val="FFFFFF"/>
              </a:buClr>
              <a:buSzPts val="1400"/>
              <a:buFont typeface="Montserrat Medium"/>
              <a:buChar char="●"/>
            </a:pPr>
            <a:r>
              <a:rPr lang="en">
                <a:solidFill>
                  <a:srgbClr val="FFFFFF"/>
                </a:solidFill>
                <a:latin typeface="Montserrat Medium"/>
                <a:ea typeface="Montserrat Medium"/>
                <a:cs typeface="Montserrat Medium"/>
                <a:sym typeface="Montserrat Medium"/>
              </a:rPr>
              <a:t>Columbus Arena District</a:t>
            </a:r>
            <a:endParaRPr>
              <a:solidFill>
                <a:srgbClr val="FFFFFF"/>
              </a:solidFill>
              <a:latin typeface="Montserrat Medium"/>
              <a:ea typeface="Montserrat Medium"/>
              <a:cs typeface="Montserrat Medium"/>
              <a:sym typeface="Montserrat Medium"/>
            </a:endParaRPr>
          </a:p>
          <a:p>
            <a:pPr marL="914400" lvl="1" indent="-317500" algn="l" rtl="0">
              <a:spcBef>
                <a:spcPts val="0"/>
              </a:spcBef>
              <a:spcAft>
                <a:spcPts val="0"/>
              </a:spcAft>
              <a:buClr>
                <a:srgbClr val="FFFFFF"/>
              </a:buClr>
              <a:buSzPts val="1400"/>
              <a:buFont typeface="Montserrat Medium"/>
              <a:buChar char="○"/>
            </a:pPr>
            <a:r>
              <a:rPr lang="en">
                <a:solidFill>
                  <a:srgbClr val="FFFFFF"/>
                </a:solidFill>
                <a:latin typeface="Montserrat Medium"/>
                <a:ea typeface="Montserrat Medium"/>
                <a:cs typeface="Montserrat Medium"/>
                <a:sym typeface="Montserrat Medium"/>
              </a:rPr>
              <a:t>Evidence: </a:t>
            </a:r>
            <a:endParaRPr/>
          </a:p>
          <a:p>
            <a:pPr marL="1371600" lvl="2" indent="-317500" algn="l" rtl="0">
              <a:spcBef>
                <a:spcPts val="0"/>
              </a:spcBef>
              <a:spcAft>
                <a:spcPts val="0"/>
              </a:spcAft>
              <a:buClr>
                <a:srgbClr val="FFFFFF"/>
              </a:buClr>
              <a:buSzPts val="1400"/>
              <a:buFont typeface="Montserrat"/>
              <a:buChar char="■"/>
            </a:pPr>
            <a:r>
              <a:rPr lang="en">
                <a:solidFill>
                  <a:srgbClr val="FFFFFF"/>
                </a:solidFill>
                <a:latin typeface="Montserrat"/>
                <a:ea typeface="Montserrat"/>
                <a:cs typeface="Montserrat"/>
                <a:sym typeface="Montserrat"/>
              </a:rPr>
              <a:t>The Arena district grew </a:t>
            </a:r>
            <a:r>
              <a:rPr lang="en" b="1">
                <a:solidFill>
                  <a:srgbClr val="FFFFFF"/>
                </a:solidFill>
                <a:latin typeface="Montserrat"/>
                <a:ea typeface="Montserrat"/>
                <a:cs typeface="Montserrat"/>
                <a:sym typeface="Montserrat"/>
              </a:rPr>
              <a:t>4.5x</a:t>
            </a:r>
            <a:r>
              <a:rPr lang="en">
                <a:solidFill>
                  <a:srgbClr val="FFFFFF"/>
                </a:solidFill>
                <a:latin typeface="Montserrat"/>
                <a:ea typeface="Montserrat"/>
                <a:cs typeface="Montserrat"/>
                <a:sym typeface="Montserrat"/>
              </a:rPr>
              <a:t> greater in population than Franklin County</a:t>
            </a:r>
            <a:endParaRPr>
              <a:solidFill>
                <a:srgbClr val="FFFFFF"/>
              </a:solidFill>
              <a:latin typeface="Montserrat"/>
              <a:ea typeface="Montserrat"/>
              <a:cs typeface="Montserrat"/>
              <a:sym typeface="Montserrat"/>
            </a:endParaRPr>
          </a:p>
          <a:p>
            <a:pPr marL="1371600" lvl="2" indent="-317500" algn="l" rtl="0">
              <a:spcBef>
                <a:spcPts val="0"/>
              </a:spcBef>
              <a:spcAft>
                <a:spcPts val="0"/>
              </a:spcAft>
              <a:buClr>
                <a:srgbClr val="FFFFFF"/>
              </a:buClr>
              <a:buSzPts val="1400"/>
              <a:buFont typeface="Montserrat"/>
              <a:buChar char="■"/>
            </a:pPr>
            <a:r>
              <a:rPr lang="en">
                <a:solidFill>
                  <a:srgbClr val="FFFFFF"/>
                </a:solidFill>
                <a:latin typeface="Montserrat"/>
                <a:ea typeface="Montserrat"/>
                <a:cs typeface="Montserrat"/>
                <a:sym typeface="Montserrat"/>
              </a:rPr>
              <a:t>The Arena district grew </a:t>
            </a:r>
            <a:r>
              <a:rPr lang="en" b="1">
                <a:solidFill>
                  <a:srgbClr val="FFFFFF"/>
                </a:solidFill>
                <a:latin typeface="Montserrat"/>
                <a:ea typeface="Montserrat"/>
                <a:cs typeface="Montserrat"/>
                <a:sym typeface="Montserrat"/>
              </a:rPr>
              <a:t>5x</a:t>
            </a:r>
            <a:r>
              <a:rPr lang="en">
                <a:solidFill>
                  <a:srgbClr val="FFFFFF"/>
                </a:solidFill>
                <a:latin typeface="Montserrat"/>
                <a:ea typeface="Montserrat"/>
                <a:cs typeface="Montserrat"/>
                <a:sym typeface="Montserrat"/>
              </a:rPr>
              <a:t> greater in housing units than Franklin County</a:t>
            </a:r>
            <a:endParaRPr>
              <a:solidFill>
                <a:srgbClr val="FFFFFF"/>
              </a:solidFill>
              <a:latin typeface="Montserrat"/>
              <a:ea typeface="Montserrat"/>
              <a:cs typeface="Montserrat"/>
              <a:sym typeface="Montserrat"/>
            </a:endParaRPr>
          </a:p>
          <a:p>
            <a:pPr marL="1371600" lvl="2" indent="-317500" algn="l" rtl="0">
              <a:spcBef>
                <a:spcPts val="0"/>
              </a:spcBef>
              <a:spcAft>
                <a:spcPts val="0"/>
              </a:spcAft>
              <a:buClr>
                <a:srgbClr val="FFFFFF"/>
              </a:buClr>
              <a:buSzPts val="1400"/>
              <a:buFont typeface="Montserrat"/>
              <a:buChar char="■"/>
            </a:pPr>
            <a:r>
              <a:rPr lang="en">
                <a:solidFill>
                  <a:srgbClr val="FFFFFF"/>
                </a:solidFill>
                <a:latin typeface="Montserrat"/>
                <a:ea typeface="Montserrat"/>
                <a:cs typeface="Montserrat"/>
                <a:sym typeface="Montserrat"/>
              </a:rPr>
              <a:t>Downtown Columbus declined in population growth (</a:t>
            </a:r>
            <a:r>
              <a:rPr lang="en" b="1">
                <a:solidFill>
                  <a:srgbClr val="FFFFFF"/>
                </a:solidFill>
                <a:latin typeface="Montserrat"/>
                <a:ea typeface="Montserrat"/>
                <a:cs typeface="Montserrat"/>
                <a:sym typeface="Montserrat"/>
              </a:rPr>
              <a:t>-.71% AAGR</a:t>
            </a:r>
            <a:r>
              <a:rPr lang="en">
                <a:solidFill>
                  <a:srgbClr val="FFFFFF"/>
                </a:solidFill>
                <a:latin typeface="Montserrat"/>
                <a:ea typeface="Montserrat"/>
                <a:cs typeface="Montserrat"/>
                <a:sym typeface="Montserrat"/>
              </a:rPr>
              <a:t>) as opposed to the growth of the Columbus MSA (.</a:t>
            </a:r>
            <a:r>
              <a:rPr lang="en" b="1">
                <a:solidFill>
                  <a:srgbClr val="FFFFFF"/>
                </a:solidFill>
                <a:latin typeface="Montserrat"/>
                <a:ea typeface="Montserrat"/>
                <a:cs typeface="Montserrat"/>
                <a:sym typeface="Montserrat"/>
              </a:rPr>
              <a:t>88%</a:t>
            </a:r>
            <a:r>
              <a:rPr lang="en">
                <a:solidFill>
                  <a:srgbClr val="FFFFFF"/>
                </a:solidFill>
                <a:latin typeface="Montserrat"/>
                <a:ea typeface="Montserrat"/>
                <a:cs typeface="Montserrat"/>
                <a:sym typeface="Montserrat"/>
              </a:rPr>
              <a:t>)</a:t>
            </a:r>
            <a:endParaRPr>
              <a:solidFill>
                <a:srgbClr val="FFFFFF"/>
              </a:solidFill>
              <a:latin typeface="Montserrat"/>
              <a:ea typeface="Montserrat"/>
              <a:cs typeface="Montserrat"/>
              <a:sym typeface="Montserrat"/>
            </a:endParaRPr>
          </a:p>
          <a:p>
            <a:pPr marL="1371600" lvl="2" indent="-317500" algn="l" rtl="0">
              <a:spcBef>
                <a:spcPts val="0"/>
              </a:spcBef>
              <a:spcAft>
                <a:spcPts val="0"/>
              </a:spcAft>
              <a:buClr>
                <a:srgbClr val="FFFFFF"/>
              </a:buClr>
              <a:buSzPts val="1400"/>
              <a:buFont typeface="Montserrat"/>
              <a:buChar char="■"/>
            </a:pPr>
            <a:r>
              <a:rPr lang="en">
                <a:solidFill>
                  <a:srgbClr val="FFFFFF"/>
                </a:solidFill>
                <a:latin typeface="Montserrat"/>
                <a:ea typeface="Montserrat"/>
                <a:cs typeface="Montserrat"/>
                <a:sym typeface="Montserrat"/>
              </a:rPr>
              <a:t>Downtown Columbus had minor primary job growth (</a:t>
            </a:r>
            <a:r>
              <a:rPr lang="en" b="1">
                <a:solidFill>
                  <a:srgbClr val="FFFFFF"/>
                </a:solidFill>
                <a:latin typeface="Montserrat"/>
                <a:ea typeface="Montserrat"/>
                <a:cs typeface="Montserrat"/>
                <a:sym typeface="Montserrat"/>
              </a:rPr>
              <a:t>.45% AAGR</a:t>
            </a:r>
            <a:r>
              <a:rPr lang="en">
                <a:solidFill>
                  <a:srgbClr val="FFFFFF"/>
                </a:solidFill>
                <a:latin typeface="Montserrat"/>
                <a:ea typeface="Montserrat"/>
                <a:cs typeface="Montserrat"/>
                <a:sym typeface="Montserrat"/>
              </a:rPr>
              <a:t>), which lacked behind the growth of the entire MSA which grew almost 2 times greater (</a:t>
            </a:r>
            <a:r>
              <a:rPr lang="en" b="1">
                <a:solidFill>
                  <a:srgbClr val="FFFFFF"/>
                </a:solidFill>
                <a:latin typeface="Montserrat"/>
                <a:ea typeface="Montserrat"/>
                <a:cs typeface="Montserrat"/>
                <a:sym typeface="Montserrat"/>
              </a:rPr>
              <a:t>1.09% AAGR</a:t>
            </a:r>
            <a:r>
              <a:rPr lang="en">
                <a:solidFill>
                  <a:srgbClr val="FFFFFF"/>
                </a:solidFill>
                <a:latin typeface="Montserrat"/>
                <a:ea typeface="Montserrat"/>
                <a:cs typeface="Montserrat"/>
                <a:sym typeface="Montserrat"/>
              </a:rPr>
              <a:t>)</a:t>
            </a:r>
            <a:endParaRPr>
              <a:solidFill>
                <a:srgbClr val="FFFFFF"/>
              </a:solidFill>
              <a:latin typeface="Montserrat"/>
              <a:ea typeface="Montserrat"/>
              <a:cs typeface="Montserrat"/>
              <a:sym typeface="Montserrat"/>
            </a:endParaRPr>
          </a:p>
        </p:txBody>
      </p:sp>
      <p:pic>
        <p:nvPicPr>
          <p:cNvPr id="278" name="Google Shape;278;p36"/>
          <p:cNvPicPr preferRelativeResize="0"/>
          <p:nvPr/>
        </p:nvPicPr>
        <p:blipFill>
          <a:blip r:embed="rId4">
            <a:alphaModFix/>
          </a:blip>
          <a:stretch>
            <a:fillRect/>
          </a:stretch>
        </p:blipFill>
        <p:spPr>
          <a:xfrm>
            <a:off x="7421575" y="124625"/>
            <a:ext cx="1612899" cy="80644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2"/>
        <p:cNvGrpSpPr/>
        <p:nvPr/>
      </p:nvGrpSpPr>
      <p:grpSpPr>
        <a:xfrm>
          <a:off x="0" y="0"/>
          <a:ext cx="0" cy="0"/>
          <a:chOff x="0" y="0"/>
          <a:chExt cx="0" cy="0"/>
        </a:xfrm>
      </p:grpSpPr>
      <p:sp>
        <p:nvSpPr>
          <p:cNvPr id="283" name="Google Shape;283;p37"/>
          <p:cNvSpPr txBox="1"/>
          <p:nvPr/>
        </p:nvSpPr>
        <p:spPr>
          <a:xfrm>
            <a:off x="404850" y="1450700"/>
            <a:ext cx="7843800" cy="2949300"/>
          </a:xfrm>
          <a:prstGeom prst="rect">
            <a:avLst/>
          </a:prstGeom>
          <a:solidFill>
            <a:srgbClr val="BF9000">
              <a:alpha val="83240"/>
            </a:srgbClr>
          </a:solid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2000">
                <a:solidFill>
                  <a:srgbClr val="FFFFFF"/>
                </a:solidFill>
                <a:latin typeface="Montserrat Medium"/>
                <a:ea typeface="Montserrat Medium"/>
                <a:cs typeface="Montserrat Medium"/>
                <a:sym typeface="Montserrat Medium"/>
              </a:rPr>
              <a:t>Evidence Reasoning</a:t>
            </a:r>
            <a:endParaRPr sz="2000">
              <a:solidFill>
                <a:srgbClr val="FFFFFF"/>
              </a:solidFill>
              <a:latin typeface="Montserrat Medium"/>
              <a:ea typeface="Montserrat Medium"/>
              <a:cs typeface="Montserrat Medium"/>
              <a:sym typeface="Montserrat Medium"/>
            </a:endParaRPr>
          </a:p>
          <a:p>
            <a:pPr marL="457200" lvl="0" indent="0" algn="l" rtl="0">
              <a:spcBef>
                <a:spcPts val="0"/>
              </a:spcBef>
              <a:spcAft>
                <a:spcPts val="0"/>
              </a:spcAft>
              <a:buNone/>
            </a:pPr>
            <a:endParaRPr sz="2000">
              <a:solidFill>
                <a:srgbClr val="FFFFFF"/>
              </a:solidFill>
              <a:latin typeface="Montserrat Medium"/>
              <a:ea typeface="Montserrat Medium"/>
              <a:cs typeface="Montserrat Medium"/>
              <a:sym typeface="Montserrat Medium"/>
            </a:endParaRPr>
          </a:p>
          <a:p>
            <a:pPr marL="457200" lvl="0" indent="-311150" algn="l" rtl="0">
              <a:spcBef>
                <a:spcPts val="0"/>
              </a:spcBef>
              <a:spcAft>
                <a:spcPts val="0"/>
              </a:spcAft>
              <a:buClr>
                <a:srgbClr val="FFFFFF"/>
              </a:buClr>
              <a:buSzPts val="1300"/>
              <a:buFont typeface="Montserrat Medium"/>
              <a:buChar char="●"/>
            </a:pPr>
            <a:r>
              <a:rPr lang="en" sz="1300">
                <a:solidFill>
                  <a:srgbClr val="FFFFFF"/>
                </a:solidFill>
                <a:latin typeface="Montserrat Medium"/>
                <a:ea typeface="Montserrat Medium"/>
                <a:cs typeface="Montserrat Medium"/>
                <a:sym typeface="Montserrat Medium"/>
              </a:rPr>
              <a:t>San Diego Ballpark District</a:t>
            </a:r>
            <a:endParaRPr sz="1300">
              <a:solidFill>
                <a:srgbClr val="FFFFFF"/>
              </a:solidFill>
              <a:latin typeface="Montserrat Medium"/>
              <a:ea typeface="Montserrat Medium"/>
              <a:cs typeface="Montserrat Medium"/>
              <a:sym typeface="Montserrat Medium"/>
            </a:endParaRPr>
          </a:p>
          <a:p>
            <a:pPr marL="914400" lvl="1" indent="-311150" algn="l" rtl="0">
              <a:spcBef>
                <a:spcPts val="0"/>
              </a:spcBef>
              <a:spcAft>
                <a:spcPts val="0"/>
              </a:spcAft>
              <a:buClr>
                <a:srgbClr val="FFFFFF"/>
              </a:buClr>
              <a:buSzPts val="1300"/>
              <a:buFont typeface="Montserrat Medium"/>
              <a:buChar char="○"/>
            </a:pPr>
            <a:r>
              <a:rPr lang="en" sz="1300">
                <a:solidFill>
                  <a:srgbClr val="FFFFFF"/>
                </a:solidFill>
                <a:latin typeface="Montserrat Medium"/>
                <a:ea typeface="Montserrat Medium"/>
                <a:cs typeface="Montserrat Medium"/>
                <a:sym typeface="Montserrat Medium"/>
              </a:rPr>
              <a:t>Evidence: </a:t>
            </a:r>
            <a:endParaRPr sz="1300">
              <a:solidFill>
                <a:srgbClr val="FFFFFF"/>
              </a:solidFill>
              <a:latin typeface="Montserrat"/>
              <a:ea typeface="Montserrat"/>
              <a:cs typeface="Montserrat"/>
              <a:sym typeface="Montserrat"/>
            </a:endParaRPr>
          </a:p>
          <a:p>
            <a:pPr marL="1371600" lvl="2" indent="-311150" algn="l" rtl="0">
              <a:spcBef>
                <a:spcPts val="0"/>
              </a:spcBef>
              <a:spcAft>
                <a:spcPts val="0"/>
              </a:spcAft>
              <a:buClr>
                <a:srgbClr val="FFFFFF"/>
              </a:buClr>
              <a:buSzPts val="1300"/>
              <a:buFont typeface="Montserrat"/>
              <a:buChar char="■"/>
            </a:pPr>
            <a:r>
              <a:rPr lang="en" sz="1300">
                <a:solidFill>
                  <a:srgbClr val="FFFFFF"/>
                </a:solidFill>
                <a:latin typeface="Montserrat"/>
                <a:ea typeface="Montserrat"/>
                <a:cs typeface="Montserrat"/>
                <a:sym typeface="Montserrat"/>
              </a:rPr>
              <a:t>The Ballpark district grew nearly </a:t>
            </a:r>
            <a:r>
              <a:rPr lang="en" sz="1300" b="1">
                <a:solidFill>
                  <a:srgbClr val="FFFFFF"/>
                </a:solidFill>
                <a:latin typeface="Montserrat"/>
                <a:ea typeface="Montserrat"/>
                <a:cs typeface="Montserrat"/>
                <a:sym typeface="Montserrat"/>
              </a:rPr>
              <a:t>11x</a:t>
            </a:r>
            <a:r>
              <a:rPr lang="en" sz="1300">
                <a:solidFill>
                  <a:srgbClr val="FFFFFF"/>
                </a:solidFill>
                <a:latin typeface="Montserrat"/>
                <a:ea typeface="Montserrat"/>
                <a:cs typeface="Montserrat"/>
                <a:sym typeface="Montserrat"/>
              </a:rPr>
              <a:t> greater in population than San Diego County</a:t>
            </a:r>
            <a:endParaRPr sz="1300">
              <a:solidFill>
                <a:srgbClr val="FFFFFF"/>
              </a:solidFill>
              <a:latin typeface="Montserrat"/>
              <a:ea typeface="Montserrat"/>
              <a:cs typeface="Montserrat"/>
              <a:sym typeface="Montserrat"/>
            </a:endParaRPr>
          </a:p>
          <a:p>
            <a:pPr marL="1371600" lvl="2" indent="-311150" algn="l" rtl="0">
              <a:spcBef>
                <a:spcPts val="0"/>
              </a:spcBef>
              <a:spcAft>
                <a:spcPts val="0"/>
              </a:spcAft>
              <a:buClr>
                <a:srgbClr val="FFFFFF"/>
              </a:buClr>
              <a:buSzPts val="1300"/>
              <a:buFont typeface="Montserrat"/>
              <a:buChar char="■"/>
            </a:pPr>
            <a:r>
              <a:rPr lang="en" sz="1300">
                <a:solidFill>
                  <a:srgbClr val="FFFFFF"/>
                </a:solidFill>
                <a:latin typeface="Montserrat"/>
                <a:ea typeface="Montserrat"/>
                <a:cs typeface="Montserrat"/>
                <a:sym typeface="Montserrat"/>
              </a:rPr>
              <a:t>The Ballpark district grew </a:t>
            </a:r>
            <a:r>
              <a:rPr lang="en" sz="1300" b="1">
                <a:solidFill>
                  <a:srgbClr val="FFFFFF"/>
                </a:solidFill>
                <a:latin typeface="Montserrat"/>
                <a:ea typeface="Montserrat"/>
                <a:cs typeface="Montserrat"/>
                <a:sym typeface="Montserrat"/>
              </a:rPr>
              <a:t>27x</a:t>
            </a:r>
            <a:r>
              <a:rPr lang="en" sz="1300">
                <a:solidFill>
                  <a:srgbClr val="FFFFFF"/>
                </a:solidFill>
                <a:latin typeface="Montserrat"/>
                <a:ea typeface="Montserrat"/>
                <a:cs typeface="Montserrat"/>
                <a:sym typeface="Montserrat"/>
              </a:rPr>
              <a:t> greater in housing units than San Diego County</a:t>
            </a:r>
            <a:endParaRPr sz="1300">
              <a:solidFill>
                <a:srgbClr val="FFFFFF"/>
              </a:solidFill>
              <a:latin typeface="Montserrat"/>
              <a:ea typeface="Montserrat"/>
              <a:cs typeface="Montserrat"/>
              <a:sym typeface="Montserrat"/>
            </a:endParaRPr>
          </a:p>
          <a:p>
            <a:pPr marL="1371600" lvl="2" indent="-311150" algn="l" rtl="0">
              <a:lnSpc>
                <a:spcPct val="120000"/>
              </a:lnSpc>
              <a:spcBef>
                <a:spcPts val="0"/>
              </a:spcBef>
              <a:spcAft>
                <a:spcPts val="0"/>
              </a:spcAft>
              <a:buClr>
                <a:srgbClr val="FFFFFF"/>
              </a:buClr>
              <a:buSzPts val="1300"/>
              <a:buFont typeface="Montserrat"/>
              <a:buChar char="■"/>
            </a:pPr>
            <a:r>
              <a:rPr lang="en" sz="1300">
                <a:solidFill>
                  <a:srgbClr val="FFFFFF"/>
                </a:solidFill>
                <a:latin typeface="Montserrat"/>
                <a:ea typeface="Montserrat"/>
                <a:cs typeface="Montserrat"/>
                <a:sym typeface="Montserrat"/>
              </a:rPr>
              <a:t>Downtown San Diego  grew nearly </a:t>
            </a:r>
            <a:r>
              <a:rPr lang="en" sz="1300" b="1">
                <a:solidFill>
                  <a:srgbClr val="FFFFFF"/>
                </a:solidFill>
                <a:latin typeface="Montserrat"/>
                <a:ea typeface="Montserrat"/>
                <a:cs typeface="Montserrat"/>
                <a:sym typeface="Montserrat"/>
              </a:rPr>
              <a:t>7.5x</a:t>
            </a:r>
            <a:r>
              <a:rPr lang="en" sz="1300">
                <a:solidFill>
                  <a:srgbClr val="FFFFFF"/>
                </a:solidFill>
                <a:latin typeface="Montserrat"/>
                <a:ea typeface="Montserrat"/>
                <a:cs typeface="Montserrat"/>
                <a:sym typeface="Montserrat"/>
              </a:rPr>
              <a:t> greater than San Diego County</a:t>
            </a:r>
            <a:endParaRPr sz="1300">
              <a:solidFill>
                <a:srgbClr val="FFFFFF"/>
              </a:solidFill>
              <a:latin typeface="Montserrat"/>
              <a:ea typeface="Montserrat"/>
              <a:cs typeface="Montserrat"/>
              <a:sym typeface="Montserrat"/>
            </a:endParaRPr>
          </a:p>
          <a:p>
            <a:pPr marL="1371600" lvl="2" indent="-311150" algn="l" rtl="0">
              <a:spcBef>
                <a:spcPts val="0"/>
              </a:spcBef>
              <a:spcAft>
                <a:spcPts val="0"/>
              </a:spcAft>
              <a:buClr>
                <a:srgbClr val="FFFFFF"/>
              </a:buClr>
              <a:buSzPts val="1300"/>
              <a:buFont typeface="Montserrat"/>
              <a:buChar char="■"/>
            </a:pPr>
            <a:r>
              <a:rPr lang="en" sz="1300">
                <a:solidFill>
                  <a:srgbClr val="FFFFFF"/>
                </a:solidFill>
                <a:latin typeface="Montserrat"/>
                <a:ea typeface="Montserrat"/>
                <a:cs typeface="Montserrat"/>
                <a:sym typeface="Montserrat"/>
              </a:rPr>
              <a:t>Within primary jobs, Downtown SD (1</a:t>
            </a:r>
            <a:r>
              <a:rPr lang="en" sz="1300" b="1">
                <a:solidFill>
                  <a:srgbClr val="FFFFFF"/>
                </a:solidFill>
                <a:latin typeface="Montserrat"/>
                <a:ea typeface="Montserrat"/>
                <a:cs typeface="Montserrat"/>
                <a:sym typeface="Montserrat"/>
              </a:rPr>
              <a:t>.13% AAGR</a:t>
            </a:r>
            <a:r>
              <a:rPr lang="en" sz="1300">
                <a:solidFill>
                  <a:srgbClr val="FFFFFF"/>
                </a:solidFill>
                <a:latin typeface="Montserrat"/>
                <a:ea typeface="Montserrat"/>
                <a:cs typeface="Montserrat"/>
                <a:sym typeface="Montserrat"/>
              </a:rPr>
              <a:t>) slightly fell behind the SD County growth (</a:t>
            </a:r>
            <a:r>
              <a:rPr lang="en" sz="1300" b="1">
                <a:solidFill>
                  <a:srgbClr val="FFFFFF"/>
                </a:solidFill>
                <a:latin typeface="Montserrat"/>
                <a:ea typeface="Montserrat"/>
                <a:cs typeface="Montserrat"/>
                <a:sym typeface="Montserrat"/>
              </a:rPr>
              <a:t>1.35% AAGR</a:t>
            </a:r>
            <a:r>
              <a:rPr lang="en" sz="1300">
                <a:solidFill>
                  <a:srgbClr val="FFFFFF"/>
                </a:solidFill>
                <a:latin typeface="Montserrat"/>
                <a:ea typeface="Montserrat"/>
                <a:cs typeface="Montserrat"/>
                <a:sym typeface="Montserrat"/>
              </a:rPr>
              <a:t>).</a:t>
            </a:r>
            <a:endParaRPr sz="1300">
              <a:solidFill>
                <a:srgbClr val="FFFFFF"/>
              </a:solidFill>
              <a:latin typeface="Montserrat"/>
              <a:ea typeface="Montserrat"/>
              <a:cs typeface="Montserrat"/>
              <a:sym typeface="Montserrat"/>
            </a:endParaRPr>
          </a:p>
          <a:p>
            <a:pPr marL="1371600" lvl="0" indent="0" algn="l" rtl="0">
              <a:lnSpc>
                <a:spcPct val="115000"/>
              </a:lnSpc>
              <a:spcBef>
                <a:spcPts val="0"/>
              </a:spcBef>
              <a:spcAft>
                <a:spcPts val="0"/>
              </a:spcAft>
              <a:buNone/>
            </a:pPr>
            <a:endParaRPr sz="2000" b="1">
              <a:solidFill>
                <a:srgbClr val="FFFFFF"/>
              </a:solidFill>
              <a:latin typeface="Montserrat"/>
              <a:ea typeface="Montserrat"/>
              <a:cs typeface="Montserrat"/>
              <a:sym typeface="Montserrat"/>
            </a:endParaRPr>
          </a:p>
        </p:txBody>
      </p:sp>
      <p:pic>
        <p:nvPicPr>
          <p:cNvPr id="284" name="Google Shape;284;p37"/>
          <p:cNvPicPr preferRelativeResize="0"/>
          <p:nvPr/>
        </p:nvPicPr>
        <p:blipFill>
          <a:blip r:embed="rId4">
            <a:alphaModFix/>
          </a:blip>
          <a:stretch>
            <a:fillRect/>
          </a:stretch>
        </p:blipFill>
        <p:spPr>
          <a:xfrm>
            <a:off x="7365504" y="0"/>
            <a:ext cx="1737897" cy="16509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38"/>
          <p:cNvSpPr txBox="1"/>
          <p:nvPr/>
        </p:nvSpPr>
        <p:spPr>
          <a:xfrm>
            <a:off x="2032000" y="198450"/>
            <a:ext cx="4881600" cy="1062000"/>
          </a:xfrm>
          <a:prstGeom prst="rect">
            <a:avLst/>
          </a:prstGeom>
          <a:solidFill>
            <a:srgbClr val="6FA8DC">
              <a:alpha val="48040"/>
            </a:srgbClr>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rgbClr val="FFFFFF"/>
                </a:solidFill>
                <a:latin typeface="Montserrat Medium"/>
                <a:ea typeface="Montserrat Medium"/>
                <a:cs typeface="Montserrat Medium"/>
                <a:sym typeface="Montserrat Medium"/>
              </a:rPr>
              <a:t>Conclusion: What was the overall success of the 2 districts based on their growth in residents and jobs?</a:t>
            </a:r>
            <a:endParaRPr sz="1900">
              <a:solidFill>
                <a:srgbClr val="FFFFFF"/>
              </a:solidFill>
              <a:latin typeface="Montserrat Medium"/>
              <a:ea typeface="Montserrat Medium"/>
              <a:cs typeface="Montserrat Medium"/>
              <a:sym typeface="Montserrat Medium"/>
            </a:endParaRPr>
          </a:p>
        </p:txBody>
      </p:sp>
      <p:pic>
        <p:nvPicPr>
          <p:cNvPr id="290" name="Google Shape;290;p38"/>
          <p:cNvPicPr preferRelativeResize="0"/>
          <p:nvPr/>
        </p:nvPicPr>
        <p:blipFill>
          <a:blip r:embed="rId3">
            <a:alphaModFix/>
          </a:blip>
          <a:stretch>
            <a:fillRect/>
          </a:stretch>
        </p:blipFill>
        <p:spPr>
          <a:xfrm>
            <a:off x="103575" y="103200"/>
            <a:ext cx="1328487" cy="1262051"/>
          </a:xfrm>
          <a:prstGeom prst="rect">
            <a:avLst/>
          </a:prstGeom>
          <a:noFill/>
          <a:ln>
            <a:noFill/>
          </a:ln>
        </p:spPr>
      </p:pic>
      <p:sp>
        <p:nvSpPr>
          <p:cNvPr id="291" name="Google Shape;291;p38"/>
          <p:cNvSpPr txBox="1"/>
          <p:nvPr/>
        </p:nvSpPr>
        <p:spPr>
          <a:xfrm>
            <a:off x="5214950" y="1301750"/>
            <a:ext cx="3460800" cy="75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rgbClr val="FFFFFF"/>
                </a:solidFill>
                <a:latin typeface="Montserrat Medium"/>
                <a:ea typeface="Montserrat Medium"/>
                <a:cs typeface="Montserrat Medium"/>
                <a:sym typeface="Montserrat Medium"/>
              </a:rPr>
              <a:t>Columbus Arena District:</a:t>
            </a:r>
            <a:endParaRPr sz="2000">
              <a:solidFill>
                <a:srgbClr val="FFFFFF"/>
              </a:solidFill>
              <a:latin typeface="Montserrat Medium"/>
              <a:ea typeface="Montserrat Medium"/>
              <a:cs typeface="Montserrat Medium"/>
              <a:sym typeface="Montserrat Medium"/>
            </a:endParaRPr>
          </a:p>
          <a:p>
            <a:pPr marL="0" lvl="0" indent="0" algn="l" rtl="0">
              <a:spcBef>
                <a:spcPts val="0"/>
              </a:spcBef>
              <a:spcAft>
                <a:spcPts val="0"/>
              </a:spcAft>
              <a:buNone/>
            </a:pPr>
            <a:endParaRPr sz="1700">
              <a:solidFill>
                <a:srgbClr val="FFFFFF"/>
              </a:solidFill>
              <a:latin typeface="Montserrat Medium"/>
              <a:ea typeface="Montserrat Medium"/>
              <a:cs typeface="Montserrat Medium"/>
              <a:sym typeface="Montserrat Medium"/>
            </a:endParaRPr>
          </a:p>
        </p:txBody>
      </p:sp>
      <p:sp>
        <p:nvSpPr>
          <p:cNvPr id="292" name="Google Shape;292;p38"/>
          <p:cNvSpPr txBox="1"/>
          <p:nvPr/>
        </p:nvSpPr>
        <p:spPr>
          <a:xfrm>
            <a:off x="4811700" y="1811564"/>
            <a:ext cx="3000000" cy="615600"/>
          </a:xfrm>
          <a:prstGeom prst="rect">
            <a:avLst/>
          </a:prstGeom>
          <a:gradFill>
            <a:gsLst>
              <a:gs pos="0">
                <a:srgbClr val="4E29AA"/>
              </a:gs>
              <a:gs pos="100000">
                <a:srgbClr val="1E123D"/>
              </a:gs>
            </a:gsLst>
            <a:lin ang="5400012" scaled="0"/>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Montserrat"/>
                <a:ea typeface="Montserrat"/>
                <a:cs typeface="Montserrat"/>
                <a:sym typeface="Montserrat"/>
              </a:rPr>
              <a:t>Goal: Re-centralize economic activity</a:t>
            </a:r>
            <a:endParaRPr/>
          </a:p>
        </p:txBody>
      </p:sp>
      <p:cxnSp>
        <p:nvCxnSpPr>
          <p:cNvPr id="293" name="Google Shape;293;p38"/>
          <p:cNvCxnSpPr/>
          <p:nvPr/>
        </p:nvCxnSpPr>
        <p:spPr>
          <a:xfrm>
            <a:off x="4429125" y="1365250"/>
            <a:ext cx="15900" cy="3492600"/>
          </a:xfrm>
          <a:prstGeom prst="straightConnector1">
            <a:avLst/>
          </a:prstGeom>
          <a:noFill/>
          <a:ln w="9525" cap="flat" cmpd="sng">
            <a:solidFill>
              <a:schemeClr val="dk2"/>
            </a:solidFill>
            <a:prstDash val="solid"/>
            <a:round/>
            <a:headEnd type="none" w="med" len="med"/>
            <a:tailEnd type="none" w="med" len="med"/>
          </a:ln>
        </p:spPr>
      </p:cxnSp>
      <p:sp>
        <p:nvSpPr>
          <p:cNvPr id="294" name="Google Shape;294;p38"/>
          <p:cNvSpPr txBox="1"/>
          <p:nvPr/>
        </p:nvSpPr>
        <p:spPr>
          <a:xfrm>
            <a:off x="4826000" y="2611450"/>
            <a:ext cx="3778200" cy="1477500"/>
          </a:xfrm>
          <a:prstGeom prst="rect">
            <a:avLst/>
          </a:prstGeom>
          <a:gradFill>
            <a:gsLst>
              <a:gs pos="0">
                <a:srgbClr val="51AB2A"/>
              </a:gs>
              <a:gs pos="100000">
                <a:srgbClr val="203E13"/>
              </a:gs>
            </a:gsLst>
            <a:lin ang="5400012" scaled="0"/>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Montserrat Medium"/>
                <a:ea typeface="Montserrat Medium"/>
                <a:cs typeface="Montserrat Medium"/>
                <a:sym typeface="Montserrat Medium"/>
              </a:rPr>
              <a:t>Takeaway: The Arena District succeeded in bringing population/ residential growth into the district, however downtown Columbus still showed de-centralization trends compared to the rest of the county. </a:t>
            </a:r>
            <a:endParaRPr>
              <a:solidFill>
                <a:srgbClr val="FFFFFF"/>
              </a:solidFill>
              <a:latin typeface="Montserrat Medium"/>
              <a:ea typeface="Montserrat Medium"/>
              <a:cs typeface="Montserrat Medium"/>
              <a:sym typeface="Montserrat Medium"/>
            </a:endParaRPr>
          </a:p>
        </p:txBody>
      </p:sp>
      <p:sp>
        <p:nvSpPr>
          <p:cNvPr id="295" name="Google Shape;295;p38"/>
          <p:cNvSpPr txBox="1"/>
          <p:nvPr/>
        </p:nvSpPr>
        <p:spPr>
          <a:xfrm>
            <a:off x="384150" y="1876650"/>
            <a:ext cx="3378300" cy="831300"/>
          </a:xfrm>
          <a:prstGeom prst="rect">
            <a:avLst/>
          </a:prstGeom>
          <a:gradFill>
            <a:gsLst>
              <a:gs pos="0">
                <a:srgbClr val="4E29AA"/>
              </a:gs>
              <a:gs pos="100000">
                <a:srgbClr val="1E123D"/>
              </a:gs>
            </a:gsLst>
            <a:lin ang="5400012" scaled="0"/>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Montserrat"/>
                <a:ea typeface="Montserrat"/>
                <a:cs typeface="Montserrat"/>
                <a:sym typeface="Montserrat"/>
              </a:rPr>
              <a:t>Goal: Retard sprawling within San Diego, primarily through residential development</a:t>
            </a:r>
            <a:endParaRPr/>
          </a:p>
        </p:txBody>
      </p:sp>
      <p:sp>
        <p:nvSpPr>
          <p:cNvPr id="296" name="Google Shape;296;p38"/>
          <p:cNvSpPr txBox="1"/>
          <p:nvPr/>
        </p:nvSpPr>
        <p:spPr>
          <a:xfrm>
            <a:off x="255600" y="1365250"/>
            <a:ext cx="4086300" cy="75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rgbClr val="FFFFFF"/>
                </a:solidFill>
                <a:latin typeface="Montserrat Medium"/>
                <a:ea typeface="Montserrat Medium"/>
                <a:cs typeface="Montserrat Medium"/>
                <a:sym typeface="Montserrat Medium"/>
              </a:rPr>
              <a:t>San Diego Ballpark District:</a:t>
            </a:r>
            <a:endParaRPr sz="2000">
              <a:solidFill>
                <a:srgbClr val="FFFFFF"/>
              </a:solidFill>
              <a:latin typeface="Montserrat Medium"/>
              <a:ea typeface="Montserrat Medium"/>
              <a:cs typeface="Montserrat Medium"/>
              <a:sym typeface="Montserrat Medium"/>
            </a:endParaRPr>
          </a:p>
          <a:p>
            <a:pPr marL="0" lvl="0" indent="0" algn="l" rtl="0">
              <a:spcBef>
                <a:spcPts val="0"/>
              </a:spcBef>
              <a:spcAft>
                <a:spcPts val="0"/>
              </a:spcAft>
              <a:buNone/>
            </a:pPr>
            <a:endParaRPr sz="1700">
              <a:solidFill>
                <a:srgbClr val="FFFFFF"/>
              </a:solidFill>
              <a:latin typeface="Montserrat Medium"/>
              <a:ea typeface="Montserrat Medium"/>
              <a:cs typeface="Montserrat Medium"/>
              <a:sym typeface="Montserrat Medium"/>
            </a:endParaRPr>
          </a:p>
        </p:txBody>
      </p:sp>
      <p:sp>
        <p:nvSpPr>
          <p:cNvPr id="297" name="Google Shape;297;p38"/>
          <p:cNvSpPr txBox="1"/>
          <p:nvPr/>
        </p:nvSpPr>
        <p:spPr>
          <a:xfrm>
            <a:off x="223825" y="2803800"/>
            <a:ext cx="3778200" cy="1985700"/>
          </a:xfrm>
          <a:prstGeom prst="rect">
            <a:avLst/>
          </a:prstGeom>
          <a:gradFill>
            <a:gsLst>
              <a:gs pos="0">
                <a:srgbClr val="51AB2A"/>
              </a:gs>
              <a:gs pos="100000">
                <a:srgbClr val="203E13"/>
              </a:gs>
            </a:gsLst>
            <a:lin ang="5400012" scaled="0"/>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rgbClr val="FFFFFF"/>
                </a:solidFill>
                <a:latin typeface="Montserrat Medium"/>
                <a:ea typeface="Montserrat Medium"/>
                <a:cs typeface="Montserrat Medium"/>
                <a:sym typeface="Montserrat Medium"/>
              </a:rPr>
              <a:t>Takeaway: The Ballpark District grew rapidly in population and housing. It also helped to propel the surrounding districts into greater population growth, thus giving the downtown a significant growth advantage over the MSA. There was also average growth in jobs in the downtown. All of these point to San Diego succeeding in their goal for the Ballpark district.</a:t>
            </a:r>
            <a:endParaRPr sz="1300">
              <a:solidFill>
                <a:srgbClr val="FFFFFF"/>
              </a:solidFill>
              <a:latin typeface="Montserrat Medium"/>
              <a:ea typeface="Montserrat Medium"/>
              <a:cs typeface="Montserrat Medium"/>
              <a:sym typeface="Montserrat Medium"/>
            </a:endParaRPr>
          </a:p>
        </p:txBody>
      </p:sp>
      <p:pic>
        <p:nvPicPr>
          <p:cNvPr id="298" name="Google Shape;298;p38"/>
          <p:cNvPicPr preferRelativeResize="0"/>
          <p:nvPr/>
        </p:nvPicPr>
        <p:blipFill>
          <a:blip r:embed="rId4">
            <a:alphaModFix/>
          </a:blip>
          <a:stretch>
            <a:fillRect/>
          </a:stretch>
        </p:blipFill>
        <p:spPr>
          <a:xfrm>
            <a:off x="7215400" y="219875"/>
            <a:ext cx="1787325" cy="89366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39"/>
          <p:cNvSpPr txBox="1">
            <a:spLocks noGrp="1"/>
          </p:cNvSpPr>
          <p:nvPr>
            <p:ph type="title"/>
          </p:nvPr>
        </p:nvSpPr>
        <p:spPr>
          <a:xfrm>
            <a:off x="265500" y="644625"/>
            <a:ext cx="4045200" cy="20709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t>KIN 513 Portion of Question #1</a:t>
            </a:r>
            <a:endParaRPr/>
          </a:p>
        </p:txBody>
      </p:sp>
      <p:sp>
        <p:nvSpPr>
          <p:cNvPr id="304" name="Google Shape;304;p3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Sidney Johnson</a:t>
            </a:r>
            <a:endParaRPr/>
          </a:p>
        </p:txBody>
      </p:sp>
      <p:sp>
        <p:nvSpPr>
          <p:cNvPr id="305" name="Google Shape;305;p3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fontScale="85000" lnSpcReduction="10000"/>
          </a:bodyPr>
          <a:lstStyle/>
          <a:p>
            <a:pPr marL="0" lvl="0" indent="0" algn="l" rtl="0">
              <a:spcBef>
                <a:spcPts val="0"/>
              </a:spcBef>
              <a:spcAft>
                <a:spcPts val="1200"/>
              </a:spcAft>
              <a:buNone/>
            </a:pPr>
            <a:r>
              <a:rPr lang="en"/>
              <a:t>For KINES 513 Students: (a) Did the downtown areas become the location of higher wage jobs at a faster rate compared to changes elsewhere in the region? (b) Is there a greater concentration of higher paying jobs in the downtown areas compared to elsewhere in the regions? (c) Did the median household income levels in the downtown areas grow at a faster rate when compared to median income growth in other parts of the region?</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40"/>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Columbus, OH Downtown Area</a:t>
            </a:r>
            <a:endParaRPr/>
          </a:p>
        </p:txBody>
      </p:sp>
      <p:sp>
        <p:nvSpPr>
          <p:cNvPr id="311" name="Google Shape;311;p4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Source: </a:t>
            </a:r>
            <a:r>
              <a:rPr lang="en" u="sng">
                <a:solidFill>
                  <a:schemeClr val="hlink"/>
                </a:solidFill>
                <a:hlinkClick r:id="rId3"/>
              </a:rPr>
              <a:t>Chapter 3359 - DOWNTOWN DISTRICT | Code of Ordinances | Columbus, OH</a:t>
            </a:r>
            <a:endParaRPr/>
          </a:p>
          <a:p>
            <a:pPr marL="0" lvl="0" indent="0" algn="l" rtl="0">
              <a:spcBef>
                <a:spcPts val="1200"/>
              </a:spcBef>
              <a:spcAft>
                <a:spcPts val="0"/>
              </a:spcAft>
              <a:buNone/>
            </a:pPr>
            <a:endParaRPr/>
          </a:p>
          <a:p>
            <a:pPr marL="0" lvl="0" indent="0" algn="l" rtl="0">
              <a:spcBef>
                <a:spcPts val="1200"/>
              </a:spcBef>
              <a:spcAft>
                <a:spcPts val="0"/>
              </a:spcAft>
              <a:buNone/>
            </a:pPr>
            <a:r>
              <a:rPr lang="en"/>
              <a:t>Census Tracts 30, 32 and 40</a:t>
            </a:r>
            <a:endParaRPr/>
          </a:p>
          <a:p>
            <a:pPr marL="0" lvl="0" indent="0" algn="l" rtl="0">
              <a:spcBef>
                <a:spcPts val="1200"/>
              </a:spcBef>
              <a:spcAft>
                <a:spcPts val="1200"/>
              </a:spcAft>
              <a:buNone/>
            </a:pPr>
            <a:endParaRPr/>
          </a:p>
        </p:txBody>
      </p:sp>
      <p:pic>
        <p:nvPicPr>
          <p:cNvPr id="312" name="Google Shape;312;p40"/>
          <p:cNvPicPr preferRelativeResize="0"/>
          <p:nvPr/>
        </p:nvPicPr>
        <p:blipFill>
          <a:blip r:embed="rId4">
            <a:alphaModFix/>
          </a:blip>
          <a:stretch>
            <a:fillRect/>
          </a:stretch>
        </p:blipFill>
        <p:spPr>
          <a:xfrm>
            <a:off x="3272100" y="152400"/>
            <a:ext cx="5229225" cy="45339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41"/>
          <p:cNvSpPr txBox="1">
            <a:spLocks noGrp="1"/>
          </p:cNvSpPr>
          <p:nvPr>
            <p:ph type="title"/>
          </p:nvPr>
        </p:nvSpPr>
        <p:spPr>
          <a:xfrm>
            <a:off x="0" y="0"/>
            <a:ext cx="3061500" cy="1004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 sz="1820"/>
              <a:t>Question 1a:</a:t>
            </a:r>
            <a:r>
              <a:rPr lang="en" sz="1320"/>
              <a:t> </a:t>
            </a:r>
            <a:endParaRPr sz="1320"/>
          </a:p>
          <a:p>
            <a:pPr marL="0" lvl="0" indent="0" algn="l" rtl="0">
              <a:spcBef>
                <a:spcPts val="0"/>
              </a:spcBef>
              <a:spcAft>
                <a:spcPts val="0"/>
              </a:spcAft>
              <a:buSzPts val="990"/>
              <a:buNone/>
            </a:pPr>
            <a:r>
              <a:rPr lang="en" sz="1320"/>
              <a:t>Columbus, OH</a:t>
            </a:r>
            <a:endParaRPr sz="1320"/>
          </a:p>
          <a:p>
            <a:pPr marL="0" lvl="0" indent="0" algn="l" rtl="0">
              <a:spcBef>
                <a:spcPts val="0"/>
              </a:spcBef>
              <a:spcAft>
                <a:spcPts val="0"/>
              </a:spcAft>
              <a:buSzPts val="990"/>
              <a:buNone/>
            </a:pPr>
            <a:r>
              <a:rPr lang="en" sz="1320"/>
              <a:t>Downtown Area 2002, 2010</a:t>
            </a:r>
            <a:endParaRPr sz="1320"/>
          </a:p>
          <a:p>
            <a:pPr marL="0" lvl="0" indent="0" algn="l" rtl="0">
              <a:spcBef>
                <a:spcPts val="0"/>
              </a:spcBef>
              <a:spcAft>
                <a:spcPts val="0"/>
              </a:spcAft>
              <a:buSzPts val="990"/>
              <a:buNone/>
            </a:pPr>
            <a:r>
              <a:rPr lang="en" sz="1320" b="1">
                <a:latin typeface="Montserrat"/>
                <a:ea typeface="Montserrat"/>
                <a:cs typeface="Montserrat"/>
                <a:sym typeface="Montserrat"/>
              </a:rPr>
              <a:t>Growth Rate- Higher Wage Jobs</a:t>
            </a:r>
            <a:endParaRPr sz="1320" b="1">
              <a:latin typeface="Montserrat"/>
              <a:ea typeface="Montserrat"/>
              <a:cs typeface="Montserrat"/>
              <a:sym typeface="Montserrat"/>
            </a:endParaRPr>
          </a:p>
        </p:txBody>
      </p:sp>
      <p:pic>
        <p:nvPicPr>
          <p:cNvPr id="318" name="Google Shape;318;p41"/>
          <p:cNvPicPr preferRelativeResize="0"/>
          <p:nvPr/>
        </p:nvPicPr>
        <p:blipFill>
          <a:blip r:embed="rId3">
            <a:alphaModFix/>
          </a:blip>
          <a:stretch>
            <a:fillRect/>
          </a:stretch>
        </p:blipFill>
        <p:spPr>
          <a:xfrm>
            <a:off x="3061600" y="0"/>
            <a:ext cx="6082400" cy="2247900"/>
          </a:xfrm>
          <a:prstGeom prst="rect">
            <a:avLst/>
          </a:prstGeom>
          <a:noFill/>
          <a:ln>
            <a:noFill/>
          </a:ln>
        </p:spPr>
      </p:pic>
      <p:sp>
        <p:nvSpPr>
          <p:cNvPr id="319" name="Google Shape;319;p41"/>
          <p:cNvSpPr txBox="1">
            <a:spLocks noGrp="1"/>
          </p:cNvSpPr>
          <p:nvPr>
            <p:ph type="body" idx="1"/>
          </p:nvPr>
        </p:nvSpPr>
        <p:spPr>
          <a:xfrm>
            <a:off x="0" y="1426350"/>
            <a:ext cx="2808000" cy="3509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Top Chart- 2002</a:t>
            </a:r>
            <a:endParaRPr/>
          </a:p>
          <a:p>
            <a:pPr marL="0" lvl="0" indent="0" algn="l" rtl="0">
              <a:spcBef>
                <a:spcPts val="1200"/>
              </a:spcBef>
              <a:spcAft>
                <a:spcPts val="0"/>
              </a:spcAft>
              <a:buNone/>
            </a:pPr>
            <a:r>
              <a:rPr lang="en"/>
              <a:t>Bottom Chart- 2010</a:t>
            </a:r>
            <a:endParaRPr/>
          </a:p>
          <a:p>
            <a:pPr marL="0" lvl="0" indent="0" algn="l" rtl="0">
              <a:spcBef>
                <a:spcPts val="1200"/>
              </a:spcBef>
              <a:spcAft>
                <a:spcPts val="0"/>
              </a:spcAft>
              <a:buNone/>
            </a:pPr>
            <a:endParaRPr/>
          </a:p>
          <a:p>
            <a:pPr marL="0" lvl="0" indent="0" algn="l" rtl="0">
              <a:spcBef>
                <a:spcPts val="1200"/>
              </a:spcBef>
              <a:spcAft>
                <a:spcPts val="0"/>
              </a:spcAft>
              <a:buNone/>
            </a:pPr>
            <a:r>
              <a:rPr lang="en"/>
              <a:t>Rate of Growth of Higher Wage Jobs is (1456-726)/726= 100.6%</a:t>
            </a:r>
            <a:endParaRPr/>
          </a:p>
          <a:p>
            <a:pPr marL="0" lvl="0" indent="0" algn="l" rtl="0">
              <a:spcBef>
                <a:spcPts val="1200"/>
              </a:spcBef>
              <a:spcAft>
                <a:spcPts val="1200"/>
              </a:spcAft>
              <a:buNone/>
            </a:pPr>
            <a:endParaRPr/>
          </a:p>
        </p:txBody>
      </p:sp>
      <p:pic>
        <p:nvPicPr>
          <p:cNvPr id="320" name="Google Shape;320;p41"/>
          <p:cNvPicPr preferRelativeResize="0"/>
          <p:nvPr/>
        </p:nvPicPr>
        <p:blipFill>
          <a:blip r:embed="rId4">
            <a:alphaModFix/>
          </a:blip>
          <a:stretch>
            <a:fillRect/>
          </a:stretch>
        </p:blipFill>
        <p:spPr>
          <a:xfrm>
            <a:off x="3112800" y="2571750"/>
            <a:ext cx="6031200" cy="18485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68" name="Google Shape;68;p15"/>
          <p:cNvPicPr preferRelativeResize="0"/>
          <p:nvPr/>
        </p:nvPicPr>
        <p:blipFill>
          <a:blip r:embed="rId3">
            <a:alphaModFix/>
          </a:blip>
          <a:stretch>
            <a:fillRect/>
          </a:stretch>
        </p:blipFill>
        <p:spPr>
          <a:xfrm>
            <a:off x="739425" y="117738"/>
            <a:ext cx="6263001" cy="49080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2"/>
          <p:cNvSpPr txBox="1">
            <a:spLocks noGrp="1"/>
          </p:cNvSpPr>
          <p:nvPr>
            <p:ph type="title"/>
          </p:nvPr>
        </p:nvSpPr>
        <p:spPr>
          <a:xfrm>
            <a:off x="311700" y="122450"/>
            <a:ext cx="2808000" cy="8826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Clr>
                <a:srgbClr val="000000"/>
              </a:buClr>
              <a:buSzPct val="54395"/>
              <a:buFont typeface="Arial"/>
              <a:buNone/>
            </a:pPr>
            <a:r>
              <a:rPr lang="en" sz="1820"/>
              <a:t>Question 1a:</a:t>
            </a:r>
            <a:endParaRPr sz="1320"/>
          </a:p>
          <a:p>
            <a:pPr marL="0" lvl="0" indent="0" algn="l" rtl="0">
              <a:spcBef>
                <a:spcPts val="0"/>
              </a:spcBef>
              <a:spcAft>
                <a:spcPts val="0"/>
              </a:spcAft>
              <a:buClr>
                <a:srgbClr val="000000"/>
              </a:buClr>
              <a:buSzPct val="75000"/>
              <a:buFont typeface="Arial"/>
              <a:buNone/>
            </a:pPr>
            <a:r>
              <a:rPr lang="en" sz="1320"/>
              <a:t>Columbus, OH</a:t>
            </a:r>
            <a:endParaRPr sz="1320"/>
          </a:p>
          <a:p>
            <a:pPr marL="0" lvl="0" indent="0" algn="l" rtl="0">
              <a:spcBef>
                <a:spcPts val="0"/>
              </a:spcBef>
              <a:spcAft>
                <a:spcPts val="0"/>
              </a:spcAft>
              <a:buClr>
                <a:srgbClr val="000000"/>
              </a:buClr>
              <a:buSzPct val="75000"/>
              <a:buFont typeface="Arial"/>
              <a:buNone/>
            </a:pPr>
            <a:r>
              <a:rPr lang="en" sz="1320"/>
              <a:t>MSA  2002, 2010</a:t>
            </a:r>
            <a:endParaRPr sz="1320"/>
          </a:p>
          <a:p>
            <a:pPr marL="0" lvl="0" indent="0" algn="l" rtl="0">
              <a:spcBef>
                <a:spcPts val="0"/>
              </a:spcBef>
              <a:spcAft>
                <a:spcPts val="0"/>
              </a:spcAft>
              <a:buNone/>
            </a:pPr>
            <a:r>
              <a:rPr lang="en" sz="1320" b="1">
                <a:latin typeface="Montserrat"/>
                <a:ea typeface="Montserrat"/>
                <a:cs typeface="Montserrat"/>
                <a:sym typeface="Montserrat"/>
              </a:rPr>
              <a:t>Growth Rate- Higher Wage Jobs</a:t>
            </a:r>
            <a:endParaRPr b="1">
              <a:latin typeface="Montserrat"/>
              <a:ea typeface="Montserrat"/>
              <a:cs typeface="Montserrat"/>
              <a:sym typeface="Montserrat"/>
            </a:endParaRPr>
          </a:p>
        </p:txBody>
      </p:sp>
      <p:sp>
        <p:nvSpPr>
          <p:cNvPr id="326" name="Google Shape;326;p42"/>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dk1"/>
                </a:solidFill>
              </a:rPr>
              <a:t>Top Chart- 2002</a:t>
            </a:r>
            <a:endParaRPr>
              <a:solidFill>
                <a:schemeClr val="dk1"/>
              </a:solidFill>
            </a:endParaRPr>
          </a:p>
          <a:p>
            <a:pPr marL="0" lvl="0" indent="0" algn="l" rtl="0">
              <a:spcBef>
                <a:spcPts val="1200"/>
              </a:spcBef>
              <a:spcAft>
                <a:spcPts val="0"/>
              </a:spcAft>
              <a:buNone/>
            </a:pPr>
            <a:r>
              <a:rPr lang="en">
                <a:solidFill>
                  <a:schemeClr val="dk1"/>
                </a:solidFill>
              </a:rPr>
              <a:t>Bottom Chart- 2010</a:t>
            </a:r>
            <a:endParaRPr>
              <a:solidFill>
                <a:schemeClr val="dk1"/>
              </a:solidFill>
            </a:endParaRPr>
          </a:p>
          <a:p>
            <a:pPr marL="0" lvl="0" indent="0" algn="l" rtl="0">
              <a:spcBef>
                <a:spcPts val="1200"/>
              </a:spcBef>
              <a:spcAft>
                <a:spcPts val="0"/>
              </a:spcAft>
              <a:buNone/>
            </a:pPr>
            <a:endParaRPr>
              <a:solidFill>
                <a:schemeClr val="dk1"/>
              </a:solidFill>
            </a:endParaRPr>
          </a:p>
          <a:p>
            <a:pPr marL="0" lvl="0" indent="0" algn="l" rtl="0">
              <a:spcBef>
                <a:spcPts val="1200"/>
              </a:spcBef>
              <a:spcAft>
                <a:spcPts val="1200"/>
              </a:spcAft>
              <a:buNone/>
            </a:pPr>
            <a:r>
              <a:rPr lang="en">
                <a:solidFill>
                  <a:schemeClr val="dk1"/>
                </a:solidFill>
              </a:rPr>
              <a:t>Rate of Growth of Higher Wage Jobs is (328,336-222,429)/222,429= 47.6% </a:t>
            </a:r>
            <a:endParaRPr/>
          </a:p>
        </p:txBody>
      </p:sp>
      <p:pic>
        <p:nvPicPr>
          <p:cNvPr id="327" name="Google Shape;327;p42"/>
          <p:cNvPicPr preferRelativeResize="0"/>
          <p:nvPr/>
        </p:nvPicPr>
        <p:blipFill>
          <a:blip r:embed="rId3">
            <a:alphaModFix/>
          </a:blip>
          <a:stretch>
            <a:fillRect/>
          </a:stretch>
        </p:blipFill>
        <p:spPr>
          <a:xfrm>
            <a:off x="3502375" y="2400313"/>
            <a:ext cx="2533650" cy="1371600"/>
          </a:xfrm>
          <a:prstGeom prst="rect">
            <a:avLst/>
          </a:prstGeom>
          <a:noFill/>
          <a:ln>
            <a:noFill/>
          </a:ln>
        </p:spPr>
      </p:pic>
      <p:pic>
        <p:nvPicPr>
          <p:cNvPr id="328" name="Google Shape;328;p42"/>
          <p:cNvPicPr preferRelativeResize="0"/>
          <p:nvPr/>
        </p:nvPicPr>
        <p:blipFill>
          <a:blip r:embed="rId4">
            <a:alphaModFix/>
          </a:blip>
          <a:stretch>
            <a:fillRect/>
          </a:stretch>
        </p:blipFill>
        <p:spPr>
          <a:xfrm>
            <a:off x="6036025" y="2395550"/>
            <a:ext cx="1219200" cy="1381125"/>
          </a:xfrm>
          <a:prstGeom prst="rect">
            <a:avLst/>
          </a:prstGeom>
          <a:noFill/>
          <a:ln>
            <a:noFill/>
          </a:ln>
        </p:spPr>
      </p:pic>
      <p:pic>
        <p:nvPicPr>
          <p:cNvPr id="329" name="Google Shape;329;p42"/>
          <p:cNvPicPr preferRelativeResize="0"/>
          <p:nvPr/>
        </p:nvPicPr>
        <p:blipFill>
          <a:blip r:embed="rId5">
            <a:alphaModFix/>
          </a:blip>
          <a:stretch>
            <a:fillRect/>
          </a:stretch>
        </p:blipFill>
        <p:spPr>
          <a:xfrm>
            <a:off x="5955038" y="223525"/>
            <a:ext cx="1304925" cy="1352550"/>
          </a:xfrm>
          <a:prstGeom prst="rect">
            <a:avLst/>
          </a:prstGeom>
          <a:noFill/>
          <a:ln>
            <a:noFill/>
          </a:ln>
        </p:spPr>
      </p:pic>
      <p:pic>
        <p:nvPicPr>
          <p:cNvPr id="330" name="Google Shape;330;p42"/>
          <p:cNvPicPr preferRelativeResize="0"/>
          <p:nvPr/>
        </p:nvPicPr>
        <p:blipFill>
          <a:blip r:embed="rId6">
            <a:alphaModFix/>
          </a:blip>
          <a:stretch>
            <a:fillRect/>
          </a:stretch>
        </p:blipFill>
        <p:spPr>
          <a:xfrm>
            <a:off x="3583338" y="262625"/>
            <a:ext cx="2371725" cy="127436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3"/>
          <p:cNvSpPr txBox="1">
            <a:spLocks noGrp="1"/>
          </p:cNvSpPr>
          <p:nvPr>
            <p:ph type="title"/>
          </p:nvPr>
        </p:nvSpPr>
        <p:spPr>
          <a:xfrm>
            <a:off x="306950" y="53125"/>
            <a:ext cx="8520600" cy="543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320"/>
              <a:t>Question 1b:  Columbus, OH % of higher wage jobs</a:t>
            </a:r>
            <a:endParaRPr sz="2320"/>
          </a:p>
          <a:p>
            <a:pPr marL="0" lvl="0" indent="0" algn="l" rtl="0">
              <a:spcBef>
                <a:spcPts val="0"/>
              </a:spcBef>
              <a:spcAft>
                <a:spcPts val="0"/>
              </a:spcAft>
              <a:buSzPts val="990"/>
              <a:buNone/>
            </a:pPr>
            <a:r>
              <a:rPr lang="en" sz="2320"/>
              <a:t>Downtown Area</a:t>
            </a:r>
            <a:endParaRPr sz="2320"/>
          </a:p>
        </p:txBody>
      </p:sp>
      <p:pic>
        <p:nvPicPr>
          <p:cNvPr id="336" name="Google Shape;336;p43"/>
          <p:cNvPicPr preferRelativeResize="0"/>
          <p:nvPr/>
        </p:nvPicPr>
        <p:blipFill>
          <a:blip r:embed="rId3">
            <a:alphaModFix/>
          </a:blip>
          <a:stretch>
            <a:fillRect/>
          </a:stretch>
        </p:blipFill>
        <p:spPr>
          <a:xfrm>
            <a:off x="166688" y="820525"/>
            <a:ext cx="8801100" cy="2057400"/>
          </a:xfrm>
          <a:prstGeom prst="rect">
            <a:avLst/>
          </a:prstGeom>
          <a:noFill/>
          <a:ln>
            <a:noFill/>
          </a:ln>
        </p:spPr>
      </p:pic>
      <p:pic>
        <p:nvPicPr>
          <p:cNvPr id="337" name="Google Shape;337;p43"/>
          <p:cNvPicPr preferRelativeResize="0"/>
          <p:nvPr/>
        </p:nvPicPr>
        <p:blipFill>
          <a:blip r:embed="rId4">
            <a:alphaModFix/>
          </a:blip>
          <a:stretch>
            <a:fillRect/>
          </a:stretch>
        </p:blipFill>
        <p:spPr>
          <a:xfrm>
            <a:off x="152413" y="3030325"/>
            <a:ext cx="8829675" cy="542925"/>
          </a:xfrm>
          <a:prstGeom prst="rect">
            <a:avLst/>
          </a:prstGeom>
          <a:noFill/>
          <a:ln>
            <a:noFill/>
          </a:ln>
        </p:spPr>
      </p:pic>
      <p:pic>
        <p:nvPicPr>
          <p:cNvPr id="338" name="Google Shape;338;p43"/>
          <p:cNvPicPr preferRelativeResize="0"/>
          <p:nvPr/>
        </p:nvPicPr>
        <p:blipFill>
          <a:blip r:embed="rId5">
            <a:alphaModFix/>
          </a:blip>
          <a:stretch>
            <a:fillRect/>
          </a:stretch>
        </p:blipFill>
        <p:spPr>
          <a:xfrm>
            <a:off x="152427" y="3725650"/>
            <a:ext cx="8801100" cy="14097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44"/>
          <p:cNvSpPr txBox="1">
            <a:spLocks noGrp="1"/>
          </p:cNvSpPr>
          <p:nvPr>
            <p:ph type="title"/>
          </p:nvPr>
        </p:nvSpPr>
        <p:spPr>
          <a:xfrm>
            <a:off x="311700" y="53150"/>
            <a:ext cx="8713800" cy="779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2320"/>
              <a:t>Question 1b:  Columbus, OH % of Higher Wage Jobs</a:t>
            </a:r>
            <a:endParaRPr sz="2320"/>
          </a:p>
          <a:p>
            <a:pPr marL="0" lvl="0" indent="0" algn="l" rtl="0">
              <a:spcBef>
                <a:spcPts val="0"/>
              </a:spcBef>
              <a:spcAft>
                <a:spcPts val="0"/>
              </a:spcAft>
              <a:buClr>
                <a:srgbClr val="000000"/>
              </a:buClr>
              <a:buSzPct val="42672"/>
              <a:buFont typeface="Arial"/>
              <a:buNone/>
            </a:pPr>
            <a:r>
              <a:rPr lang="en" sz="2320"/>
              <a:t>(Region (MSA)) </a:t>
            </a:r>
            <a:endParaRPr/>
          </a:p>
        </p:txBody>
      </p:sp>
      <p:pic>
        <p:nvPicPr>
          <p:cNvPr id="344" name="Google Shape;344;p44"/>
          <p:cNvPicPr preferRelativeResize="0"/>
          <p:nvPr/>
        </p:nvPicPr>
        <p:blipFill>
          <a:blip r:embed="rId3">
            <a:alphaModFix/>
          </a:blip>
          <a:stretch>
            <a:fillRect/>
          </a:stretch>
        </p:blipFill>
        <p:spPr>
          <a:xfrm>
            <a:off x="201375" y="832850"/>
            <a:ext cx="8603800" cy="2009775"/>
          </a:xfrm>
          <a:prstGeom prst="rect">
            <a:avLst/>
          </a:prstGeom>
          <a:noFill/>
          <a:ln>
            <a:noFill/>
          </a:ln>
        </p:spPr>
      </p:pic>
      <p:pic>
        <p:nvPicPr>
          <p:cNvPr id="345" name="Google Shape;345;p44"/>
          <p:cNvPicPr preferRelativeResize="0"/>
          <p:nvPr/>
        </p:nvPicPr>
        <p:blipFill>
          <a:blip r:embed="rId4">
            <a:alphaModFix/>
          </a:blip>
          <a:stretch>
            <a:fillRect/>
          </a:stretch>
        </p:blipFill>
        <p:spPr>
          <a:xfrm>
            <a:off x="220425" y="2951375"/>
            <a:ext cx="8603800" cy="619125"/>
          </a:xfrm>
          <a:prstGeom prst="rect">
            <a:avLst/>
          </a:prstGeom>
          <a:noFill/>
          <a:ln>
            <a:noFill/>
          </a:ln>
        </p:spPr>
      </p:pic>
      <p:pic>
        <p:nvPicPr>
          <p:cNvPr id="346" name="Google Shape;346;p44"/>
          <p:cNvPicPr preferRelativeResize="0"/>
          <p:nvPr/>
        </p:nvPicPr>
        <p:blipFill>
          <a:blip r:embed="rId5">
            <a:alphaModFix/>
          </a:blip>
          <a:stretch>
            <a:fillRect/>
          </a:stretch>
        </p:blipFill>
        <p:spPr>
          <a:xfrm>
            <a:off x="1083125" y="3679250"/>
            <a:ext cx="4868650" cy="1343025"/>
          </a:xfrm>
          <a:prstGeom prst="rect">
            <a:avLst/>
          </a:prstGeom>
          <a:noFill/>
          <a:ln>
            <a:noFill/>
          </a:ln>
        </p:spPr>
      </p:pic>
      <p:pic>
        <p:nvPicPr>
          <p:cNvPr id="347" name="Google Shape;347;p44"/>
          <p:cNvPicPr preferRelativeResize="0"/>
          <p:nvPr/>
        </p:nvPicPr>
        <p:blipFill>
          <a:blip r:embed="rId6">
            <a:alphaModFix/>
          </a:blip>
          <a:stretch>
            <a:fillRect/>
          </a:stretch>
        </p:blipFill>
        <p:spPr>
          <a:xfrm>
            <a:off x="5951775" y="3679250"/>
            <a:ext cx="1677750" cy="13239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45"/>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1820"/>
              <a:t>Question 1a:  San Diego Downtown Growth Rate of High Wage Jobs</a:t>
            </a:r>
            <a:endParaRPr sz="1820"/>
          </a:p>
        </p:txBody>
      </p:sp>
      <p:pic>
        <p:nvPicPr>
          <p:cNvPr id="353" name="Google Shape;353;p45"/>
          <p:cNvPicPr preferRelativeResize="0"/>
          <p:nvPr/>
        </p:nvPicPr>
        <p:blipFill>
          <a:blip r:embed="rId3">
            <a:alphaModFix/>
          </a:blip>
          <a:stretch>
            <a:fillRect/>
          </a:stretch>
        </p:blipFill>
        <p:spPr>
          <a:xfrm>
            <a:off x="91175" y="572700"/>
            <a:ext cx="8839200" cy="2195000"/>
          </a:xfrm>
          <a:prstGeom prst="rect">
            <a:avLst/>
          </a:prstGeom>
          <a:noFill/>
          <a:ln>
            <a:noFill/>
          </a:ln>
        </p:spPr>
      </p:pic>
      <p:pic>
        <p:nvPicPr>
          <p:cNvPr id="354" name="Google Shape;354;p45"/>
          <p:cNvPicPr preferRelativeResize="0"/>
          <p:nvPr/>
        </p:nvPicPr>
        <p:blipFill>
          <a:blip r:embed="rId4">
            <a:alphaModFix/>
          </a:blip>
          <a:stretch>
            <a:fillRect/>
          </a:stretch>
        </p:blipFill>
        <p:spPr>
          <a:xfrm>
            <a:off x="0" y="2828150"/>
            <a:ext cx="9144001" cy="230611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46"/>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 sz="1820"/>
              <a:t>Question 1a:  San Diego County (Region) Growth Rate of High Wage Jobs</a:t>
            </a:r>
            <a:endParaRPr sz="1820"/>
          </a:p>
        </p:txBody>
      </p:sp>
      <p:pic>
        <p:nvPicPr>
          <p:cNvPr id="360" name="Google Shape;360;p46"/>
          <p:cNvPicPr preferRelativeResize="0"/>
          <p:nvPr/>
        </p:nvPicPr>
        <p:blipFill>
          <a:blip r:embed="rId3">
            <a:alphaModFix/>
          </a:blip>
          <a:stretch>
            <a:fillRect/>
          </a:stretch>
        </p:blipFill>
        <p:spPr>
          <a:xfrm>
            <a:off x="3429000" y="342975"/>
            <a:ext cx="5715000" cy="1934875"/>
          </a:xfrm>
          <a:prstGeom prst="rect">
            <a:avLst/>
          </a:prstGeom>
          <a:noFill/>
          <a:ln>
            <a:noFill/>
          </a:ln>
        </p:spPr>
      </p:pic>
      <p:pic>
        <p:nvPicPr>
          <p:cNvPr id="361" name="Google Shape;361;p46"/>
          <p:cNvPicPr preferRelativeResize="0"/>
          <p:nvPr/>
        </p:nvPicPr>
        <p:blipFill>
          <a:blip r:embed="rId4">
            <a:alphaModFix/>
          </a:blip>
          <a:stretch>
            <a:fillRect/>
          </a:stretch>
        </p:blipFill>
        <p:spPr>
          <a:xfrm>
            <a:off x="3569125" y="2491450"/>
            <a:ext cx="3810000" cy="2276475"/>
          </a:xfrm>
          <a:prstGeom prst="rect">
            <a:avLst/>
          </a:prstGeom>
          <a:noFill/>
          <a:ln>
            <a:noFill/>
          </a:ln>
        </p:spPr>
      </p:pic>
      <p:sp>
        <p:nvSpPr>
          <p:cNvPr id="362" name="Google Shape;362;p46"/>
          <p:cNvSpPr txBox="1">
            <a:spLocks noGrp="1"/>
          </p:cNvSpPr>
          <p:nvPr>
            <p:ph type="body" idx="1"/>
          </p:nvPr>
        </p:nvSpPr>
        <p:spPr>
          <a:xfrm>
            <a:off x="311700" y="1389600"/>
            <a:ext cx="2808000" cy="3570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Rate of Growth of High Wage Jobs for San Diego County (Region) from 2002-2010:</a:t>
            </a:r>
            <a:endParaRPr/>
          </a:p>
          <a:p>
            <a:pPr marL="0" lvl="0" indent="0" algn="l" rtl="0">
              <a:spcBef>
                <a:spcPts val="1200"/>
              </a:spcBef>
              <a:spcAft>
                <a:spcPts val="0"/>
              </a:spcAft>
              <a:buNone/>
            </a:pPr>
            <a:r>
              <a:rPr lang="en"/>
              <a:t>=(529,629-367268)/367268</a:t>
            </a:r>
            <a:endParaRPr/>
          </a:p>
          <a:p>
            <a:pPr marL="0" lvl="0" indent="0" algn="l" rtl="0">
              <a:spcBef>
                <a:spcPts val="1200"/>
              </a:spcBef>
              <a:spcAft>
                <a:spcPts val="0"/>
              </a:spcAft>
              <a:buNone/>
            </a:pPr>
            <a:r>
              <a:rPr lang="en"/>
              <a:t>= 44.2%</a:t>
            </a:r>
            <a:endParaRPr/>
          </a:p>
          <a:p>
            <a:pPr marL="0" lvl="0" indent="0" algn="l" rtl="0">
              <a:spcBef>
                <a:spcPts val="1200"/>
              </a:spcBef>
              <a:spcAft>
                <a:spcPts val="0"/>
              </a:spcAft>
              <a:buNone/>
            </a:pPr>
            <a:endParaRPr/>
          </a:p>
          <a:p>
            <a:pPr marL="0" lvl="0" indent="0" algn="l" rtl="0">
              <a:spcBef>
                <a:spcPts val="1200"/>
              </a:spcBef>
              <a:spcAft>
                <a:spcPts val="0"/>
              </a:spcAft>
              <a:buNone/>
            </a:pPr>
            <a:r>
              <a:rPr lang="en" b="1">
                <a:latin typeface="Montserrat"/>
                <a:ea typeface="Montserrat"/>
                <a:cs typeface="Montserrat"/>
                <a:sym typeface="Montserrat"/>
              </a:rPr>
              <a:t>From 2002-2010, The Rate of Growth of High Wage Job was much higher for DOWNTOWN San Diego, than it was for San Diego County [191% vs. 44%</a:t>
            </a:r>
            <a:endParaRPr b="1">
              <a:latin typeface="Montserrat"/>
              <a:ea typeface="Montserrat"/>
              <a:cs typeface="Montserrat"/>
              <a:sym typeface="Montserrat"/>
            </a:endParaRPr>
          </a:p>
          <a:p>
            <a:pPr marL="0" lvl="0" indent="0" algn="l" rtl="0">
              <a:spcBef>
                <a:spcPts val="1200"/>
              </a:spcBef>
              <a:spcAft>
                <a:spcPts val="1200"/>
              </a:spcAft>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47"/>
          <p:cNvSpPr txBox="1">
            <a:spLocks noGrp="1"/>
          </p:cNvSpPr>
          <p:nvPr>
            <p:ph type="title"/>
          </p:nvPr>
        </p:nvSpPr>
        <p:spPr>
          <a:xfrm>
            <a:off x="311700" y="0"/>
            <a:ext cx="8520600" cy="773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Question 1b : San Diego Downtown Area vs. County</a:t>
            </a:r>
            <a:endParaRPr/>
          </a:p>
          <a:p>
            <a:pPr marL="0" lvl="0" indent="0" algn="l" rtl="0">
              <a:spcBef>
                <a:spcPts val="0"/>
              </a:spcBef>
              <a:spcAft>
                <a:spcPts val="0"/>
              </a:spcAft>
              <a:buNone/>
            </a:pPr>
            <a:r>
              <a:rPr lang="en"/>
              <a:t>Percent of High Wage Jobs</a:t>
            </a:r>
            <a:endParaRPr/>
          </a:p>
        </p:txBody>
      </p:sp>
      <p:pic>
        <p:nvPicPr>
          <p:cNvPr id="368" name="Google Shape;368;p47"/>
          <p:cNvPicPr preferRelativeResize="0"/>
          <p:nvPr/>
        </p:nvPicPr>
        <p:blipFill>
          <a:blip r:embed="rId3">
            <a:alphaModFix/>
          </a:blip>
          <a:stretch>
            <a:fillRect/>
          </a:stretch>
        </p:blipFill>
        <p:spPr>
          <a:xfrm>
            <a:off x="0" y="870600"/>
            <a:ext cx="9128026" cy="2411988"/>
          </a:xfrm>
          <a:prstGeom prst="rect">
            <a:avLst/>
          </a:prstGeom>
          <a:noFill/>
          <a:ln>
            <a:noFill/>
          </a:ln>
        </p:spPr>
      </p:pic>
      <p:pic>
        <p:nvPicPr>
          <p:cNvPr id="369" name="Google Shape;369;p47"/>
          <p:cNvPicPr preferRelativeResize="0"/>
          <p:nvPr/>
        </p:nvPicPr>
        <p:blipFill>
          <a:blip r:embed="rId4">
            <a:alphaModFix/>
          </a:blip>
          <a:stretch>
            <a:fillRect/>
          </a:stretch>
        </p:blipFill>
        <p:spPr>
          <a:xfrm>
            <a:off x="1654625" y="3282600"/>
            <a:ext cx="5834750" cy="18609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48"/>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Question #1c: Growth Rate of Median Household Income Downtown Area  San Diego, CA</a:t>
            </a:r>
            <a:endParaRPr/>
          </a:p>
        </p:txBody>
      </p:sp>
      <p:pic>
        <p:nvPicPr>
          <p:cNvPr id="375" name="Google Shape;375;p48"/>
          <p:cNvPicPr preferRelativeResize="0"/>
          <p:nvPr/>
        </p:nvPicPr>
        <p:blipFill>
          <a:blip r:embed="rId3">
            <a:alphaModFix/>
          </a:blip>
          <a:stretch>
            <a:fillRect/>
          </a:stretch>
        </p:blipFill>
        <p:spPr>
          <a:xfrm>
            <a:off x="0" y="918475"/>
            <a:ext cx="9144001" cy="1850800"/>
          </a:xfrm>
          <a:prstGeom prst="rect">
            <a:avLst/>
          </a:prstGeom>
          <a:noFill/>
          <a:ln>
            <a:noFill/>
          </a:ln>
        </p:spPr>
      </p:pic>
      <p:pic>
        <p:nvPicPr>
          <p:cNvPr id="376" name="Google Shape;376;p48"/>
          <p:cNvPicPr preferRelativeResize="0"/>
          <p:nvPr/>
        </p:nvPicPr>
        <p:blipFill>
          <a:blip r:embed="rId4">
            <a:alphaModFix/>
          </a:blip>
          <a:stretch>
            <a:fillRect/>
          </a:stretch>
        </p:blipFill>
        <p:spPr>
          <a:xfrm>
            <a:off x="0" y="2963625"/>
            <a:ext cx="9143999" cy="20206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49"/>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Question #1c: Growth Rate of Median Household Income  San Diego County  , CA</a:t>
            </a:r>
            <a:endParaRPr/>
          </a:p>
        </p:txBody>
      </p:sp>
      <p:pic>
        <p:nvPicPr>
          <p:cNvPr id="382" name="Google Shape;382;p49"/>
          <p:cNvPicPr preferRelativeResize="0"/>
          <p:nvPr/>
        </p:nvPicPr>
        <p:blipFill>
          <a:blip r:embed="rId3">
            <a:alphaModFix/>
          </a:blip>
          <a:stretch>
            <a:fillRect/>
          </a:stretch>
        </p:blipFill>
        <p:spPr>
          <a:xfrm>
            <a:off x="568775" y="1006775"/>
            <a:ext cx="5095875" cy="1485900"/>
          </a:xfrm>
          <a:prstGeom prst="rect">
            <a:avLst/>
          </a:prstGeom>
          <a:noFill/>
          <a:ln>
            <a:noFill/>
          </a:ln>
        </p:spPr>
      </p:pic>
      <p:pic>
        <p:nvPicPr>
          <p:cNvPr id="383" name="Google Shape;383;p49"/>
          <p:cNvPicPr preferRelativeResize="0"/>
          <p:nvPr/>
        </p:nvPicPr>
        <p:blipFill>
          <a:blip r:embed="rId4">
            <a:alphaModFix/>
          </a:blip>
          <a:stretch>
            <a:fillRect/>
          </a:stretch>
        </p:blipFill>
        <p:spPr>
          <a:xfrm>
            <a:off x="592588" y="2492675"/>
            <a:ext cx="5048250" cy="14382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5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Problem#2</a:t>
            </a:r>
            <a:endParaRPr/>
          </a:p>
        </p:txBody>
      </p:sp>
      <p:sp>
        <p:nvSpPr>
          <p:cNvPr id="389" name="Google Shape;389;p5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20000"/>
          </a:bodyPr>
          <a:lstStyle/>
          <a:p>
            <a:pPr marL="0" lvl="0" indent="0" algn="l" rtl="0">
              <a:spcBef>
                <a:spcPts val="1200"/>
              </a:spcBef>
              <a:spcAft>
                <a:spcPts val="0"/>
              </a:spcAft>
              <a:buNone/>
            </a:pPr>
            <a:r>
              <a:rPr lang="en" sz="2150">
                <a:solidFill>
                  <a:srgbClr val="FFFFFF"/>
                </a:solidFill>
                <a:latin typeface="Arial"/>
                <a:ea typeface="Arial"/>
                <a:cs typeface="Arial"/>
                <a:sym typeface="Arial"/>
              </a:rPr>
              <a:t>The Edmonton Oilers began play in their new venue in 2016 and the Pittsburgh Penguins moved into a new venue in 2010.  Relying on data that are easily accessible, </a:t>
            </a:r>
            <a:endParaRPr sz="2150">
              <a:solidFill>
                <a:srgbClr val="FFFFFF"/>
              </a:solidFill>
              <a:latin typeface="Arial"/>
              <a:ea typeface="Arial"/>
              <a:cs typeface="Arial"/>
              <a:sym typeface="Arial"/>
            </a:endParaRPr>
          </a:p>
          <a:p>
            <a:pPr marL="457200" lvl="0" indent="-365125" algn="l" rtl="0">
              <a:spcBef>
                <a:spcPts val="1800"/>
              </a:spcBef>
              <a:spcAft>
                <a:spcPts val="0"/>
              </a:spcAft>
              <a:buClr>
                <a:srgbClr val="FFFFFF"/>
              </a:buClr>
              <a:buSzPts val="2150"/>
              <a:buFont typeface="Arial"/>
              <a:buAutoNum type="alphaLcParenR"/>
            </a:pPr>
            <a:r>
              <a:rPr lang="en" sz="2150" b="1" i="1" u="sng">
                <a:solidFill>
                  <a:srgbClr val="FFFFFF"/>
                </a:solidFill>
                <a:latin typeface="Arial"/>
                <a:ea typeface="Arial"/>
                <a:cs typeface="Arial"/>
                <a:sym typeface="Arial"/>
              </a:rPr>
              <a:t>how much of the future increments [in] each team’s value would you attribute to the venue?</a:t>
            </a:r>
            <a:endParaRPr sz="2150" b="1" i="1" u="sng">
              <a:solidFill>
                <a:srgbClr val="FFFFFF"/>
              </a:solidFill>
              <a:latin typeface="Arial"/>
              <a:ea typeface="Arial"/>
              <a:cs typeface="Arial"/>
              <a:sym typeface="Arial"/>
            </a:endParaRPr>
          </a:p>
          <a:p>
            <a:pPr marL="457200" lvl="0" indent="-365125" algn="l" rtl="0">
              <a:spcBef>
                <a:spcPts val="0"/>
              </a:spcBef>
              <a:spcAft>
                <a:spcPts val="0"/>
              </a:spcAft>
              <a:buClr>
                <a:srgbClr val="FFFFFF"/>
              </a:buClr>
              <a:buSzPts val="2150"/>
              <a:buFont typeface="Arial"/>
              <a:buAutoNum type="alphaLcParenR"/>
            </a:pPr>
            <a:r>
              <a:rPr lang="en" sz="2150" b="1" i="1" u="sng">
                <a:solidFill>
                  <a:srgbClr val="FFFFFF"/>
                </a:solidFill>
                <a:latin typeface="Arial"/>
                <a:ea typeface="Arial"/>
                <a:cs typeface="Arial"/>
                <a:sym typeface="Arial"/>
              </a:rPr>
              <a:t>The Calgary Flames and the City of Calgary are building a new venue.  What increment in the team’s valuation would you predict when the team begins play in the new venue?</a:t>
            </a:r>
            <a:endParaRPr sz="2150" b="1" i="1" u="sng">
              <a:solidFill>
                <a:srgbClr val="FFFFFF"/>
              </a:solidFill>
              <a:latin typeface="Arial"/>
              <a:ea typeface="Arial"/>
              <a:cs typeface="Arial"/>
              <a:sym typeface="Arial"/>
            </a:endParaRPr>
          </a:p>
          <a:p>
            <a:pPr marL="0" lvl="0" indent="0" algn="l" rtl="0">
              <a:spcBef>
                <a:spcPts val="1800"/>
              </a:spcBef>
              <a:spcAft>
                <a:spcPts val="1200"/>
              </a:spcAft>
              <a:buNone/>
            </a:pP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51"/>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Steps in Calculating Stadium Valuation Growth</a:t>
            </a:r>
            <a:endParaRPr/>
          </a:p>
        </p:txBody>
      </p:sp>
      <p:sp>
        <p:nvSpPr>
          <p:cNvPr id="395" name="Google Shape;395;p51"/>
          <p:cNvSpPr txBox="1">
            <a:spLocks noGrp="1"/>
          </p:cNvSpPr>
          <p:nvPr>
            <p:ph type="body" idx="1"/>
          </p:nvPr>
        </p:nvSpPr>
        <p:spPr>
          <a:xfrm>
            <a:off x="311700" y="1311300"/>
            <a:ext cx="4321500" cy="3778500"/>
          </a:xfrm>
          <a:prstGeom prst="rect">
            <a:avLst/>
          </a:prstGeom>
        </p:spPr>
        <p:txBody>
          <a:bodyPr spcFirstLastPara="1" wrap="square" lIns="91425" tIns="91425" rIns="91425" bIns="91425" anchor="t" anchorCtr="0">
            <a:normAutofit lnSpcReduction="10000"/>
          </a:bodyPr>
          <a:lstStyle/>
          <a:p>
            <a:pPr marL="457200" lvl="0" indent="-381000" algn="l" rtl="0">
              <a:spcBef>
                <a:spcPts val="0"/>
              </a:spcBef>
              <a:spcAft>
                <a:spcPts val="0"/>
              </a:spcAft>
              <a:buClr>
                <a:schemeClr val="dk1"/>
              </a:buClr>
              <a:buSzPts val="2400"/>
              <a:buFont typeface="Arial"/>
              <a:buAutoNum type="arabicPeriod"/>
            </a:pPr>
            <a:r>
              <a:rPr lang="en" sz="2400">
                <a:solidFill>
                  <a:schemeClr val="dk1"/>
                </a:solidFill>
                <a:latin typeface="Arial"/>
                <a:ea typeface="Arial"/>
                <a:cs typeface="Arial"/>
                <a:sym typeface="Arial"/>
              </a:rPr>
              <a:t>Separate league share revenue (National Television Money, etc.) generation from local revenue generation</a:t>
            </a:r>
            <a:endParaRPr sz="2400">
              <a:solidFill>
                <a:schemeClr val="dk1"/>
              </a:solidFill>
              <a:latin typeface="Arial"/>
              <a:ea typeface="Arial"/>
              <a:cs typeface="Arial"/>
              <a:sym typeface="Arial"/>
            </a:endParaRPr>
          </a:p>
          <a:p>
            <a:pPr marL="457200" lvl="0" indent="-381000" algn="l" rtl="0">
              <a:spcBef>
                <a:spcPts val="0"/>
              </a:spcBef>
              <a:spcAft>
                <a:spcPts val="0"/>
              </a:spcAft>
              <a:buClr>
                <a:schemeClr val="dk1"/>
              </a:buClr>
              <a:buSzPts val="2400"/>
              <a:buFont typeface="Arial"/>
              <a:buAutoNum type="arabicPeriod"/>
            </a:pPr>
            <a:r>
              <a:rPr lang="en" sz="2400">
                <a:solidFill>
                  <a:schemeClr val="dk1"/>
                </a:solidFill>
                <a:latin typeface="Arial"/>
                <a:ea typeface="Arial"/>
                <a:cs typeface="Arial"/>
                <a:sym typeface="Arial"/>
              </a:rPr>
              <a:t>Subtract league share revenue from total franchise valuation</a:t>
            </a:r>
            <a:endParaRPr sz="2400">
              <a:solidFill>
                <a:schemeClr val="dk1"/>
              </a:solidFill>
              <a:latin typeface="Arial"/>
              <a:ea typeface="Arial"/>
              <a:cs typeface="Arial"/>
              <a:sym typeface="Arial"/>
            </a:endParaRPr>
          </a:p>
          <a:p>
            <a:pPr marL="0" lvl="0" indent="0" algn="l" rtl="0">
              <a:spcBef>
                <a:spcPts val="0"/>
              </a:spcBef>
              <a:spcAft>
                <a:spcPts val="1200"/>
              </a:spcAft>
              <a:buNone/>
            </a:pPr>
            <a:endParaRPr sz="2400">
              <a:solidFill>
                <a:schemeClr val="dk1"/>
              </a:solidFill>
              <a:latin typeface="Arial"/>
              <a:ea typeface="Arial"/>
              <a:cs typeface="Arial"/>
              <a:sym typeface="Arial"/>
            </a:endParaRPr>
          </a:p>
        </p:txBody>
      </p:sp>
      <p:sp>
        <p:nvSpPr>
          <p:cNvPr id="396" name="Google Shape;396;p51"/>
          <p:cNvSpPr txBox="1"/>
          <p:nvPr/>
        </p:nvSpPr>
        <p:spPr>
          <a:xfrm>
            <a:off x="188000" y="0"/>
            <a:ext cx="30000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2400">
              <a:solidFill>
                <a:schemeClr val="dk1"/>
              </a:solidFill>
            </a:endParaRPr>
          </a:p>
        </p:txBody>
      </p:sp>
      <p:pic>
        <p:nvPicPr>
          <p:cNvPr id="397" name="Google Shape;397;p51"/>
          <p:cNvPicPr preferRelativeResize="0"/>
          <p:nvPr/>
        </p:nvPicPr>
        <p:blipFill>
          <a:blip r:embed="rId3">
            <a:alphaModFix/>
          </a:blip>
          <a:stretch>
            <a:fillRect/>
          </a:stretch>
        </p:blipFill>
        <p:spPr>
          <a:xfrm>
            <a:off x="4572000" y="0"/>
            <a:ext cx="4572000" cy="5089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73" name="Google Shape;73;p16"/>
          <p:cNvPicPr preferRelativeResize="0"/>
          <p:nvPr/>
        </p:nvPicPr>
        <p:blipFill>
          <a:blip r:embed="rId3">
            <a:alphaModFix/>
          </a:blip>
          <a:stretch>
            <a:fillRect/>
          </a:stretch>
        </p:blipFill>
        <p:spPr>
          <a:xfrm>
            <a:off x="194325" y="740750"/>
            <a:ext cx="7145525" cy="404067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52"/>
          <p:cNvSpPr txBox="1">
            <a:spLocks noGrp="1"/>
          </p:cNvSpPr>
          <p:nvPr>
            <p:ph type="title"/>
          </p:nvPr>
        </p:nvSpPr>
        <p:spPr>
          <a:xfrm>
            <a:off x="0" y="0"/>
            <a:ext cx="9144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What is Hockey-Related Revenue (HRR)?</a:t>
            </a:r>
            <a:endParaRPr/>
          </a:p>
        </p:txBody>
      </p:sp>
      <p:sp>
        <p:nvSpPr>
          <p:cNvPr id="403" name="Google Shape;403;p52"/>
          <p:cNvSpPr txBox="1">
            <a:spLocks noGrp="1"/>
          </p:cNvSpPr>
          <p:nvPr>
            <p:ph type="body" idx="4294967295"/>
          </p:nvPr>
        </p:nvSpPr>
        <p:spPr>
          <a:xfrm>
            <a:off x="0" y="684900"/>
            <a:ext cx="5788200" cy="388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Section 50.1(a) of the National Hockey League’s Collective Bargaining Agreement </a:t>
            </a:r>
            <a:endParaRPr/>
          </a:p>
          <a:p>
            <a:pPr marL="0" lvl="0" indent="0" algn="l" rtl="0">
              <a:spcBef>
                <a:spcPts val="1200"/>
              </a:spcBef>
              <a:spcAft>
                <a:spcPts val="1200"/>
              </a:spcAft>
              <a:buNone/>
            </a:pPr>
            <a:r>
              <a:rPr lang="en"/>
              <a:t>HRR is shared amongst the league teams</a:t>
            </a:r>
            <a:endParaRPr/>
          </a:p>
        </p:txBody>
      </p:sp>
      <p:pic>
        <p:nvPicPr>
          <p:cNvPr id="404" name="Google Shape;404;p52"/>
          <p:cNvPicPr preferRelativeResize="0"/>
          <p:nvPr/>
        </p:nvPicPr>
        <p:blipFill>
          <a:blip r:embed="rId3">
            <a:alphaModFix/>
          </a:blip>
          <a:stretch>
            <a:fillRect/>
          </a:stretch>
        </p:blipFill>
        <p:spPr>
          <a:xfrm>
            <a:off x="0" y="1797100"/>
            <a:ext cx="5895550" cy="3346400"/>
          </a:xfrm>
          <a:prstGeom prst="rect">
            <a:avLst/>
          </a:prstGeom>
          <a:noFill/>
          <a:ln>
            <a:noFill/>
          </a:ln>
        </p:spPr>
      </p:pic>
      <p:pic>
        <p:nvPicPr>
          <p:cNvPr id="405" name="Google Shape;405;p52"/>
          <p:cNvPicPr preferRelativeResize="0"/>
          <p:nvPr/>
        </p:nvPicPr>
        <p:blipFill>
          <a:blip r:embed="rId4">
            <a:alphaModFix/>
          </a:blip>
          <a:stretch>
            <a:fillRect/>
          </a:stretch>
        </p:blipFill>
        <p:spPr>
          <a:xfrm>
            <a:off x="5895550" y="1797100"/>
            <a:ext cx="3248450" cy="33464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5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t>Edmonton Oilers</a:t>
            </a:r>
            <a:endParaRPr/>
          </a:p>
          <a:p>
            <a:pPr marL="0" lvl="0" indent="0" algn="ctr" rtl="0">
              <a:spcBef>
                <a:spcPts val="0"/>
              </a:spcBef>
              <a:spcAft>
                <a:spcPts val="0"/>
              </a:spcAft>
              <a:buNone/>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5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990"/>
              <a:buNone/>
            </a:pPr>
            <a:r>
              <a:rPr lang="en" sz="2960">
                <a:solidFill>
                  <a:srgbClr val="FFFFFF"/>
                </a:solidFill>
                <a:latin typeface="Arial"/>
                <a:ea typeface="Arial"/>
                <a:cs typeface="Arial"/>
                <a:sym typeface="Arial"/>
              </a:rPr>
              <a:t>Difficult to Isolate Stadium Impact in Valuation</a:t>
            </a:r>
            <a:endParaRPr sz="3320"/>
          </a:p>
        </p:txBody>
      </p:sp>
      <p:sp>
        <p:nvSpPr>
          <p:cNvPr id="416" name="Google Shape;416;p54"/>
          <p:cNvSpPr txBox="1">
            <a:spLocks noGrp="1"/>
          </p:cNvSpPr>
          <p:nvPr>
            <p:ph type="body" idx="1"/>
          </p:nvPr>
        </p:nvSpPr>
        <p:spPr>
          <a:xfrm>
            <a:off x="0" y="1152475"/>
            <a:ext cx="9144000" cy="39909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 sz="2400">
                <a:latin typeface="Arial"/>
                <a:ea typeface="Arial"/>
                <a:cs typeface="Arial"/>
                <a:sym typeface="Arial"/>
              </a:rPr>
              <a:t>Complications in separating Overall Value Growth from Stadium Value</a:t>
            </a:r>
            <a:endParaRPr sz="2400">
              <a:latin typeface="Arial"/>
              <a:ea typeface="Arial"/>
              <a:cs typeface="Arial"/>
              <a:sym typeface="Arial"/>
            </a:endParaRPr>
          </a:p>
          <a:p>
            <a:pPr marL="0" lvl="0" indent="0" algn="l" rtl="0">
              <a:spcBef>
                <a:spcPts val="0"/>
              </a:spcBef>
              <a:spcAft>
                <a:spcPts val="0"/>
              </a:spcAft>
              <a:buNone/>
            </a:pPr>
            <a:r>
              <a:rPr lang="en" sz="1845">
                <a:solidFill>
                  <a:srgbClr val="FFFFFF"/>
                </a:solidFill>
                <a:latin typeface="Georgia"/>
                <a:ea typeface="Georgia"/>
                <a:cs typeface="Georgia"/>
                <a:sym typeface="Georgia"/>
              </a:rPr>
              <a:t> 	“</a:t>
            </a:r>
            <a:r>
              <a:rPr lang="en" sz="2100">
                <a:latin typeface="Georgia"/>
                <a:ea typeface="Georgia"/>
                <a:cs typeface="Georgia"/>
                <a:sym typeface="Georgia"/>
              </a:rPr>
              <a:t>R</a:t>
            </a:r>
            <a:r>
              <a:rPr lang="en" sz="2100">
                <a:solidFill>
                  <a:srgbClr val="FFFFFF"/>
                </a:solidFill>
                <a:latin typeface="Georgia"/>
                <a:ea typeface="Georgia"/>
                <a:cs typeface="Georgia"/>
                <a:sym typeface="Georgia"/>
              </a:rPr>
              <a:t>evenues tend to go up 20 to 50 per cent in the first year in a new building</a:t>
            </a:r>
            <a:r>
              <a:rPr lang="en" sz="2100">
                <a:latin typeface="Georgia"/>
                <a:ea typeface="Georgia"/>
                <a:cs typeface="Georgia"/>
                <a:sym typeface="Georgia"/>
              </a:rPr>
              <a:t>”</a:t>
            </a:r>
            <a:endParaRPr sz="2100">
              <a:solidFill>
                <a:srgbClr val="FFFFFF"/>
              </a:solidFill>
              <a:latin typeface="Georgia"/>
              <a:ea typeface="Georgia"/>
              <a:cs typeface="Georgia"/>
              <a:sym typeface="Georgia"/>
            </a:endParaRPr>
          </a:p>
          <a:p>
            <a:pPr marL="457200" lvl="0" indent="0" algn="l" rtl="0">
              <a:spcBef>
                <a:spcPts val="0"/>
              </a:spcBef>
              <a:spcAft>
                <a:spcPts val="0"/>
              </a:spcAft>
              <a:buNone/>
            </a:pPr>
            <a:r>
              <a:rPr lang="en" sz="1883" u="sng">
                <a:solidFill>
                  <a:schemeClr val="hlink"/>
                </a:solidFill>
                <a:latin typeface="Georgia"/>
                <a:ea typeface="Georgia"/>
                <a:cs typeface="Georgia"/>
                <a:sym typeface="Georgia"/>
                <a:hlinkClick r:id="rId3"/>
              </a:rPr>
              <a:t>https://edmontonjournal.com/sports/hockey/nhl/cult-of-hockey/new-forbes-rankings-show-katz-doing-well-with-oilers-despite-slight-revenue-dip/</a:t>
            </a:r>
            <a:endParaRPr sz="1883">
              <a:latin typeface="Georgia"/>
              <a:ea typeface="Georgia"/>
              <a:cs typeface="Georgia"/>
              <a:sym typeface="Georgia"/>
            </a:endParaRPr>
          </a:p>
          <a:p>
            <a:pPr marL="0" lvl="0" indent="0" algn="l" rtl="0">
              <a:spcBef>
                <a:spcPts val="0"/>
              </a:spcBef>
              <a:spcAft>
                <a:spcPts val="0"/>
              </a:spcAft>
              <a:buNone/>
            </a:pPr>
            <a:endParaRPr sz="1883">
              <a:latin typeface="Georgia"/>
              <a:ea typeface="Georgia"/>
              <a:cs typeface="Georgia"/>
              <a:sym typeface="Georgia"/>
            </a:endParaRPr>
          </a:p>
          <a:p>
            <a:pPr marL="0" lvl="0" indent="0" algn="l" rtl="0">
              <a:spcBef>
                <a:spcPts val="0"/>
              </a:spcBef>
              <a:spcAft>
                <a:spcPts val="0"/>
              </a:spcAft>
              <a:buNone/>
            </a:pPr>
            <a:r>
              <a:rPr lang="en" sz="2358">
                <a:latin typeface="Georgia"/>
                <a:ea typeface="Georgia"/>
                <a:cs typeface="Georgia"/>
                <a:sym typeface="Georgia"/>
              </a:rPr>
              <a:t>New Television Contract with NBC beginning in 2012-2013 increased value of all teams substantially</a:t>
            </a:r>
            <a:endParaRPr sz="2358">
              <a:latin typeface="Georgia"/>
              <a:ea typeface="Georgia"/>
              <a:cs typeface="Georgia"/>
              <a:sym typeface="Georgia"/>
            </a:endParaRPr>
          </a:p>
          <a:p>
            <a:pPr marL="457200" lvl="0" indent="0" algn="l" rtl="0">
              <a:spcBef>
                <a:spcPts val="0"/>
              </a:spcBef>
              <a:spcAft>
                <a:spcPts val="0"/>
              </a:spcAft>
              <a:buNone/>
            </a:pPr>
            <a:r>
              <a:rPr lang="en" sz="1883" u="sng">
                <a:solidFill>
                  <a:schemeClr val="hlink"/>
                </a:solidFill>
                <a:latin typeface="Georgia"/>
                <a:ea typeface="Georgia"/>
                <a:cs typeface="Georgia"/>
                <a:sym typeface="Georgia"/>
                <a:hlinkClick r:id="rId4"/>
              </a:rPr>
              <a:t>https://sports.yahoo.com/blogs/nhl-puck-daddy/nhl-nbc-rights-fees-even-lockout-cancels-2012-171130920--nhl.html</a:t>
            </a:r>
            <a:endParaRPr sz="1883">
              <a:latin typeface="Georgia"/>
              <a:ea typeface="Georgia"/>
              <a:cs typeface="Georgia"/>
              <a:sym typeface="Georgia"/>
            </a:endParaRPr>
          </a:p>
          <a:p>
            <a:pPr marL="0" lvl="0" indent="0" algn="l" rtl="0">
              <a:spcBef>
                <a:spcPts val="0"/>
              </a:spcBef>
              <a:spcAft>
                <a:spcPts val="0"/>
              </a:spcAft>
              <a:buNone/>
            </a:pPr>
            <a:endParaRPr sz="2100">
              <a:latin typeface="Georgia"/>
              <a:ea typeface="Georgia"/>
              <a:cs typeface="Georgia"/>
              <a:sym typeface="Georgia"/>
            </a:endParaRPr>
          </a:p>
          <a:p>
            <a:pPr marL="0" lvl="0" indent="0" algn="l" rtl="0">
              <a:spcBef>
                <a:spcPts val="0"/>
              </a:spcBef>
              <a:spcAft>
                <a:spcPts val="0"/>
              </a:spcAft>
              <a:buNone/>
            </a:pPr>
            <a:endParaRPr sz="2100">
              <a:solidFill>
                <a:srgbClr val="FFFFFF"/>
              </a:solidFill>
              <a:latin typeface="Georgia"/>
              <a:ea typeface="Georgia"/>
              <a:cs typeface="Georgia"/>
              <a:sym typeface="Georgia"/>
            </a:endParaRPr>
          </a:p>
          <a:p>
            <a:pPr marL="0" lvl="0" indent="0" algn="l" rtl="0">
              <a:spcBef>
                <a:spcPts val="0"/>
              </a:spcBef>
              <a:spcAft>
                <a:spcPts val="1200"/>
              </a:spcAft>
              <a:buNone/>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421" name="Google Shape;421;p55"/>
          <p:cNvPicPr preferRelativeResize="0"/>
          <p:nvPr/>
        </p:nvPicPr>
        <p:blipFill rotWithShape="1">
          <a:blip r:embed="rId3">
            <a:alphaModFix/>
          </a:blip>
          <a:srcRect l="-66527" b="-112765"/>
          <a:stretch/>
        </p:blipFill>
        <p:spPr>
          <a:xfrm>
            <a:off x="0" y="0"/>
            <a:ext cx="9143999" cy="5143500"/>
          </a:xfrm>
          <a:prstGeom prst="rect">
            <a:avLst/>
          </a:prstGeom>
          <a:noFill/>
          <a:ln>
            <a:noFill/>
          </a:ln>
        </p:spPr>
      </p:pic>
      <p:sp>
        <p:nvSpPr>
          <p:cNvPr id="422" name="Google Shape;422;p55"/>
          <p:cNvSpPr/>
          <p:nvPr/>
        </p:nvSpPr>
        <p:spPr>
          <a:xfrm>
            <a:off x="3679675" y="1647050"/>
            <a:ext cx="5464200" cy="434400"/>
          </a:xfrm>
          <a:prstGeom prst="frame">
            <a:avLst>
              <a:gd name="adj1" fmla="val 125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55"/>
          <p:cNvSpPr txBox="1">
            <a:spLocks noGrp="1"/>
          </p:cNvSpPr>
          <p:nvPr>
            <p:ph type="title"/>
          </p:nvPr>
        </p:nvSpPr>
        <p:spPr>
          <a:xfrm>
            <a:off x="0" y="0"/>
            <a:ext cx="3679800" cy="111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 sz="2060"/>
              <a:t>Edmonton Value Growth 2006-2016 prior to opening of Rogers Place</a:t>
            </a:r>
            <a:endParaRPr sz="2060"/>
          </a:p>
        </p:txBody>
      </p:sp>
      <p:sp>
        <p:nvSpPr>
          <p:cNvPr id="424" name="Google Shape;424;p55"/>
          <p:cNvSpPr txBox="1">
            <a:spLocks noGrp="1"/>
          </p:cNvSpPr>
          <p:nvPr>
            <p:ph type="body" idx="1"/>
          </p:nvPr>
        </p:nvSpPr>
        <p:spPr>
          <a:xfrm>
            <a:off x="0" y="1114500"/>
            <a:ext cx="3679800" cy="402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Negative </a:t>
            </a:r>
            <a:r>
              <a:rPr lang="en" sz="1500"/>
              <a:t>Growth Rate </a:t>
            </a:r>
            <a:r>
              <a:rPr lang="en" sz="1700" b="1">
                <a:latin typeface="Montserrat"/>
                <a:ea typeface="Montserrat"/>
                <a:cs typeface="Montserrat"/>
                <a:sym typeface="Montserrat"/>
              </a:rPr>
              <a:t>2014-2016 of -6.3% [avg. 3.2% per year]</a:t>
            </a:r>
            <a:endParaRPr sz="1700" b="1">
              <a:latin typeface="Montserrat"/>
              <a:ea typeface="Montserrat"/>
              <a:cs typeface="Montserrat"/>
              <a:sym typeface="Montserrat"/>
            </a:endParaRPr>
          </a:p>
          <a:p>
            <a:pPr marL="0" lvl="0" indent="0" algn="l" rtl="0">
              <a:spcBef>
                <a:spcPts val="1200"/>
              </a:spcBef>
              <a:spcAft>
                <a:spcPts val="0"/>
              </a:spcAft>
              <a:buNone/>
            </a:pPr>
            <a:r>
              <a:rPr lang="en" sz="1500"/>
              <a:t>Largest Value Growth </a:t>
            </a:r>
            <a:r>
              <a:rPr lang="en" sz="1700" b="1">
                <a:latin typeface="Montserrat"/>
                <a:ea typeface="Montserrat"/>
                <a:cs typeface="Montserrat"/>
                <a:sym typeface="Montserrat"/>
              </a:rPr>
              <a:t>between 2012&amp;2013</a:t>
            </a:r>
            <a:r>
              <a:rPr lang="en" sz="1500"/>
              <a:t> </a:t>
            </a:r>
            <a:r>
              <a:rPr lang="en" sz="1500">
                <a:solidFill>
                  <a:schemeClr val="dk1"/>
                </a:solidFill>
              </a:rPr>
              <a:t>[77.8%]</a:t>
            </a:r>
            <a:endParaRPr sz="1500"/>
          </a:p>
          <a:p>
            <a:pPr marL="0" lvl="0" indent="0" algn="l" rtl="0">
              <a:spcBef>
                <a:spcPts val="1200"/>
              </a:spcBef>
              <a:spcAft>
                <a:spcPts val="0"/>
              </a:spcAft>
              <a:buNone/>
            </a:pPr>
            <a:r>
              <a:rPr lang="en" sz="1400" b="1">
                <a:latin typeface="Montserrat"/>
                <a:ea typeface="Montserrat"/>
                <a:cs typeface="Montserrat"/>
                <a:sym typeface="Montserrat"/>
              </a:rPr>
              <a:t>New TV contract</a:t>
            </a:r>
            <a:endParaRPr/>
          </a:p>
          <a:p>
            <a:pPr marL="0" lvl="0" indent="0" algn="l" rtl="0">
              <a:spcBef>
                <a:spcPts val="1200"/>
              </a:spcBef>
              <a:spcAft>
                <a:spcPts val="0"/>
              </a:spcAft>
              <a:buNone/>
            </a:pPr>
            <a:r>
              <a:rPr lang="en" sz="1400" b="1">
                <a:latin typeface="Montserrat"/>
                <a:ea typeface="Montserrat"/>
                <a:cs typeface="Montserrat"/>
                <a:sym typeface="Montserrat"/>
              </a:rPr>
              <a:t>Arena</a:t>
            </a:r>
            <a:r>
              <a:rPr lang="en" sz="1400"/>
              <a:t> announcement</a:t>
            </a:r>
            <a:endParaRPr sz="1400"/>
          </a:p>
          <a:p>
            <a:pPr marL="0" lvl="0" indent="0" algn="l" rtl="0">
              <a:spcBef>
                <a:spcPts val="1200"/>
              </a:spcBef>
              <a:spcAft>
                <a:spcPts val="0"/>
              </a:spcAft>
              <a:buNone/>
            </a:pPr>
            <a:endParaRPr sz="1400"/>
          </a:p>
          <a:p>
            <a:pPr marL="0" lvl="0" indent="0" algn="l" rtl="0">
              <a:spcBef>
                <a:spcPts val="1200"/>
              </a:spcBef>
              <a:spcAft>
                <a:spcPts val="1200"/>
              </a:spcAft>
              <a:buNone/>
            </a:pPr>
            <a:endParaRPr sz="1400"/>
          </a:p>
        </p:txBody>
      </p:sp>
      <p:pic>
        <p:nvPicPr>
          <p:cNvPr id="425" name="Google Shape;425;p55"/>
          <p:cNvPicPr preferRelativeResize="0"/>
          <p:nvPr/>
        </p:nvPicPr>
        <p:blipFill rotWithShape="1">
          <a:blip r:embed="rId4">
            <a:alphaModFix/>
          </a:blip>
          <a:srcRect l="9297"/>
          <a:stretch/>
        </p:blipFill>
        <p:spPr>
          <a:xfrm>
            <a:off x="3679800" y="2457600"/>
            <a:ext cx="5464200" cy="26859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56"/>
          <p:cNvSpPr txBox="1">
            <a:spLocks noGrp="1"/>
          </p:cNvSpPr>
          <p:nvPr>
            <p:ph type="title"/>
          </p:nvPr>
        </p:nvSpPr>
        <p:spPr>
          <a:xfrm>
            <a:off x="53750" y="0"/>
            <a:ext cx="4572000" cy="8814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Edmonton Oilers</a:t>
            </a:r>
            <a:endParaRPr/>
          </a:p>
          <a:p>
            <a:pPr marL="0" lvl="0" indent="0" algn="l" rtl="0">
              <a:spcBef>
                <a:spcPts val="0"/>
              </a:spcBef>
              <a:spcAft>
                <a:spcPts val="0"/>
              </a:spcAft>
              <a:buNone/>
            </a:pPr>
            <a:r>
              <a:rPr lang="en"/>
              <a:t>2006 Stadium Value	</a:t>
            </a:r>
            <a:endParaRPr/>
          </a:p>
        </p:txBody>
      </p:sp>
      <p:sp>
        <p:nvSpPr>
          <p:cNvPr id="431" name="Google Shape;431;p56"/>
          <p:cNvSpPr txBox="1">
            <a:spLocks noGrp="1"/>
          </p:cNvSpPr>
          <p:nvPr>
            <p:ph type="body" idx="1"/>
          </p:nvPr>
        </p:nvSpPr>
        <p:spPr>
          <a:xfrm>
            <a:off x="311700" y="1389600"/>
            <a:ext cx="4260300" cy="3179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708">
                <a:solidFill>
                  <a:schemeClr val="dk1"/>
                </a:solidFill>
              </a:rPr>
              <a:t>2006 Stadium Value of $43M (one of the oldest facilities in the NHL)</a:t>
            </a:r>
            <a:endParaRPr sz="1708">
              <a:solidFill>
                <a:schemeClr val="dk1"/>
              </a:solidFill>
            </a:endParaRPr>
          </a:p>
          <a:p>
            <a:pPr marL="0" lvl="0" indent="0" algn="l" rtl="0">
              <a:spcBef>
                <a:spcPts val="1200"/>
              </a:spcBef>
              <a:spcAft>
                <a:spcPts val="0"/>
              </a:spcAft>
              <a:buNone/>
            </a:pPr>
            <a:r>
              <a:rPr lang="en" sz="1708">
                <a:solidFill>
                  <a:schemeClr val="dk1"/>
                </a:solidFill>
              </a:rPr>
              <a:t>2006 Stadium Value was 29.5% of Total Team Value </a:t>
            </a:r>
            <a:endParaRPr sz="1708">
              <a:solidFill>
                <a:schemeClr val="dk1"/>
              </a:solidFill>
            </a:endParaRPr>
          </a:p>
          <a:p>
            <a:pPr marL="0" lvl="0" indent="0" algn="l" rtl="0">
              <a:spcBef>
                <a:spcPts val="1200"/>
              </a:spcBef>
              <a:spcAft>
                <a:spcPts val="0"/>
              </a:spcAft>
              <a:buNone/>
            </a:pPr>
            <a:r>
              <a:rPr lang="en" sz="1491" u="sng">
                <a:solidFill>
                  <a:schemeClr val="hlink"/>
                </a:solidFill>
                <a:hlinkClick r:id="rId3"/>
              </a:rPr>
              <a:t>https://images.forbes.com/lists/2006/31/biz_06nhl_Edmonton-Oilers_314229.html</a:t>
            </a:r>
            <a:endParaRPr sz="1491">
              <a:solidFill>
                <a:schemeClr val="dk1"/>
              </a:solidFill>
            </a:endParaRPr>
          </a:p>
          <a:p>
            <a:pPr marL="0" lvl="0" indent="0" algn="l" rtl="0">
              <a:spcBef>
                <a:spcPts val="1200"/>
              </a:spcBef>
              <a:spcAft>
                <a:spcPts val="0"/>
              </a:spcAft>
              <a:buNone/>
            </a:pPr>
            <a:endParaRPr sz="1600">
              <a:solidFill>
                <a:schemeClr val="dk1"/>
              </a:solidFill>
            </a:endParaRPr>
          </a:p>
          <a:p>
            <a:pPr marL="0" lvl="0" indent="0" algn="l" rtl="0">
              <a:spcBef>
                <a:spcPts val="1200"/>
              </a:spcBef>
              <a:spcAft>
                <a:spcPts val="1200"/>
              </a:spcAft>
              <a:buNone/>
            </a:pPr>
            <a:endParaRPr/>
          </a:p>
        </p:txBody>
      </p:sp>
      <p:pic>
        <p:nvPicPr>
          <p:cNvPr id="432" name="Google Shape;432;p56"/>
          <p:cNvPicPr preferRelativeResize="0"/>
          <p:nvPr/>
        </p:nvPicPr>
        <p:blipFill>
          <a:blip r:embed="rId4">
            <a:alphaModFix/>
          </a:blip>
          <a:stretch>
            <a:fillRect/>
          </a:stretch>
        </p:blipFill>
        <p:spPr>
          <a:xfrm>
            <a:off x="4572000" y="0"/>
            <a:ext cx="4572000" cy="35991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57"/>
          <p:cNvSpPr txBox="1">
            <a:spLocks noGrp="1"/>
          </p:cNvSpPr>
          <p:nvPr>
            <p:ph type="title"/>
          </p:nvPr>
        </p:nvSpPr>
        <p:spPr>
          <a:xfrm>
            <a:off x="0" y="0"/>
            <a:ext cx="5157000" cy="8730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sz="1700"/>
              <a:t>Edmonton Oilers Franchise Value 2017-2020 After Opening of Rogers Place</a:t>
            </a:r>
            <a:r>
              <a:rPr lang="en" sz="2100"/>
              <a:t> </a:t>
            </a:r>
            <a:endParaRPr sz="2100"/>
          </a:p>
        </p:txBody>
      </p:sp>
      <p:sp>
        <p:nvSpPr>
          <p:cNvPr id="438" name="Google Shape;438;p57"/>
          <p:cNvSpPr txBox="1">
            <a:spLocks noGrp="1"/>
          </p:cNvSpPr>
          <p:nvPr>
            <p:ph type="body" idx="1"/>
          </p:nvPr>
        </p:nvSpPr>
        <p:spPr>
          <a:xfrm>
            <a:off x="0" y="1389600"/>
            <a:ext cx="4572000" cy="31794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en" sz="1800"/>
              <a:t>New Stadium opened at beginning of 2016-2017 season</a:t>
            </a:r>
            <a:endParaRPr sz="1800"/>
          </a:p>
          <a:p>
            <a:pPr marL="0" lvl="0" indent="0" algn="l" rtl="0">
              <a:spcBef>
                <a:spcPts val="1200"/>
              </a:spcBef>
              <a:spcAft>
                <a:spcPts val="0"/>
              </a:spcAft>
              <a:buNone/>
            </a:pPr>
            <a:r>
              <a:rPr lang="en" sz="1800"/>
              <a:t>Franchise value grew 16.9% in first year at Rogers Place [$445M in 2015-16 to $520M]</a:t>
            </a:r>
            <a:endParaRPr sz="1800"/>
          </a:p>
          <a:p>
            <a:pPr marL="0" lvl="0" indent="0" algn="l" rtl="0">
              <a:spcBef>
                <a:spcPts val="1200"/>
              </a:spcBef>
              <a:spcAft>
                <a:spcPts val="0"/>
              </a:spcAft>
              <a:buNone/>
            </a:pPr>
            <a:r>
              <a:rPr lang="en" sz="1800"/>
              <a:t>Value Growth Rate of 10.6% from 2017-2019 (avg. 5.3% per year).</a:t>
            </a:r>
            <a:endParaRPr sz="1800"/>
          </a:p>
          <a:p>
            <a:pPr marL="0" lvl="0" indent="0" algn="l" rtl="0">
              <a:spcBef>
                <a:spcPts val="1200"/>
              </a:spcBef>
              <a:spcAft>
                <a:spcPts val="1200"/>
              </a:spcAft>
              <a:buNone/>
            </a:pPr>
            <a:r>
              <a:rPr lang="en" sz="1800"/>
              <a:t>Loss in 2020 attributable to COVID-19 pandemic</a:t>
            </a:r>
            <a:endParaRPr sz="1800"/>
          </a:p>
        </p:txBody>
      </p:sp>
      <p:sp>
        <p:nvSpPr>
          <p:cNvPr id="439" name="Google Shape;439;p57"/>
          <p:cNvSpPr txBox="1"/>
          <p:nvPr/>
        </p:nvSpPr>
        <p:spPr>
          <a:xfrm>
            <a:off x="5452375" y="4646700"/>
            <a:ext cx="3758700" cy="49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 Edmonton Oilers revenue 2005-2020</a:t>
            </a:r>
            <a:endParaRPr/>
          </a:p>
          <a:p>
            <a:pPr marL="0" lvl="0" indent="0" algn="l" rtl="0">
              <a:spcBef>
                <a:spcPts val="0"/>
              </a:spcBef>
              <a:spcAft>
                <a:spcPts val="0"/>
              </a:spcAft>
              <a:buNone/>
            </a:pPr>
            <a:endParaRPr/>
          </a:p>
        </p:txBody>
      </p:sp>
      <p:pic>
        <p:nvPicPr>
          <p:cNvPr id="440" name="Google Shape;440;p57"/>
          <p:cNvPicPr preferRelativeResize="0"/>
          <p:nvPr/>
        </p:nvPicPr>
        <p:blipFill>
          <a:blip r:embed="rId4">
            <a:alphaModFix/>
          </a:blip>
          <a:stretch>
            <a:fillRect/>
          </a:stretch>
        </p:blipFill>
        <p:spPr>
          <a:xfrm>
            <a:off x="5452375" y="268600"/>
            <a:ext cx="3020200" cy="42413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Google Shape;445;p58"/>
          <p:cNvPicPr preferRelativeResize="0"/>
          <p:nvPr/>
        </p:nvPicPr>
        <p:blipFill>
          <a:blip r:embed="rId3">
            <a:alphaModFix/>
          </a:blip>
          <a:stretch>
            <a:fillRect/>
          </a:stretch>
        </p:blipFill>
        <p:spPr>
          <a:xfrm>
            <a:off x="4595325" y="0"/>
            <a:ext cx="4548675" cy="5143500"/>
          </a:xfrm>
          <a:prstGeom prst="rect">
            <a:avLst/>
          </a:prstGeom>
          <a:noFill/>
          <a:ln>
            <a:noFill/>
          </a:ln>
        </p:spPr>
      </p:pic>
      <p:pic>
        <p:nvPicPr>
          <p:cNvPr id="446" name="Google Shape;446;p58"/>
          <p:cNvPicPr preferRelativeResize="0"/>
          <p:nvPr/>
        </p:nvPicPr>
        <p:blipFill>
          <a:blip r:embed="rId4">
            <a:alphaModFix/>
          </a:blip>
          <a:stretch>
            <a:fillRect/>
          </a:stretch>
        </p:blipFill>
        <p:spPr>
          <a:xfrm>
            <a:off x="23325" y="0"/>
            <a:ext cx="4548675" cy="51435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59"/>
          <p:cNvSpPr txBox="1">
            <a:spLocks noGrp="1"/>
          </p:cNvSpPr>
          <p:nvPr>
            <p:ph type="title"/>
          </p:nvPr>
        </p:nvSpPr>
        <p:spPr>
          <a:xfrm>
            <a:off x="0" y="58700"/>
            <a:ext cx="3119700" cy="7557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Edmonton Oilers 2020 Stadium Value</a:t>
            </a:r>
            <a:endParaRPr/>
          </a:p>
        </p:txBody>
      </p:sp>
      <p:sp>
        <p:nvSpPr>
          <p:cNvPr id="452" name="Google Shape;452;p59"/>
          <p:cNvSpPr txBox="1">
            <a:spLocks noGrp="1"/>
          </p:cNvSpPr>
          <p:nvPr>
            <p:ph type="body" idx="1"/>
          </p:nvPr>
        </p:nvSpPr>
        <p:spPr>
          <a:xfrm>
            <a:off x="0" y="953500"/>
            <a:ext cx="3119700" cy="4190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700"/>
              <a:t>Per Forbes, Stadium is worth $160M in 2020</a:t>
            </a:r>
            <a:endParaRPr sz="1700"/>
          </a:p>
          <a:p>
            <a:pPr marL="457200" lvl="0" indent="0" algn="l" rtl="0">
              <a:spcBef>
                <a:spcPts val="1200"/>
              </a:spcBef>
              <a:spcAft>
                <a:spcPts val="0"/>
              </a:spcAft>
              <a:buNone/>
            </a:pPr>
            <a:r>
              <a:rPr lang="en" sz="1700"/>
              <a:t> 29% of $550M franchise value</a:t>
            </a:r>
            <a:endParaRPr sz="1700"/>
          </a:p>
          <a:p>
            <a:pPr marL="457200" lvl="0" indent="0" algn="l" rtl="0">
              <a:spcBef>
                <a:spcPts val="1200"/>
              </a:spcBef>
              <a:spcAft>
                <a:spcPts val="0"/>
              </a:spcAft>
              <a:buNone/>
            </a:pPr>
            <a:endParaRPr sz="1700"/>
          </a:p>
          <a:p>
            <a:pPr marL="0" lvl="0" indent="0" algn="l" rtl="0">
              <a:spcBef>
                <a:spcPts val="1200"/>
              </a:spcBef>
              <a:spcAft>
                <a:spcPts val="0"/>
              </a:spcAft>
              <a:buNone/>
            </a:pPr>
            <a:r>
              <a:rPr lang="en" sz="1500" u="sng">
                <a:solidFill>
                  <a:schemeClr val="hlink"/>
                </a:solidFill>
                <a:hlinkClick r:id="rId3"/>
              </a:rPr>
              <a:t>https://www.forbes.com/teams/edmonton-oilers/?sh=3080dcb91629</a:t>
            </a:r>
            <a:endParaRPr sz="1500"/>
          </a:p>
          <a:p>
            <a:pPr marL="0" lvl="0" indent="0" algn="l" rtl="0">
              <a:spcBef>
                <a:spcPts val="1200"/>
              </a:spcBef>
              <a:spcAft>
                <a:spcPts val="1200"/>
              </a:spcAft>
              <a:buNone/>
            </a:pPr>
            <a:endParaRPr sz="1700"/>
          </a:p>
        </p:txBody>
      </p:sp>
      <p:pic>
        <p:nvPicPr>
          <p:cNvPr id="453" name="Google Shape;453;p59"/>
          <p:cNvPicPr preferRelativeResize="0"/>
          <p:nvPr/>
        </p:nvPicPr>
        <p:blipFill>
          <a:blip r:embed="rId4">
            <a:alphaModFix/>
          </a:blip>
          <a:stretch>
            <a:fillRect/>
          </a:stretch>
        </p:blipFill>
        <p:spPr>
          <a:xfrm>
            <a:off x="3119700" y="0"/>
            <a:ext cx="6024301" cy="51435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60"/>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t>Pittsburgh Penguins</a:t>
            </a:r>
            <a:endParaRPr/>
          </a:p>
          <a:p>
            <a:pPr marL="0" lvl="0" indent="0" algn="ctr" rtl="0">
              <a:spcBef>
                <a:spcPts val="0"/>
              </a:spcBef>
              <a:spcAft>
                <a:spcPts val="0"/>
              </a:spcAft>
              <a:buNone/>
            </a:pP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61"/>
          <p:cNvSpPr txBox="1">
            <a:spLocks noGrp="1"/>
          </p:cNvSpPr>
          <p:nvPr>
            <p:ph type="title"/>
          </p:nvPr>
        </p:nvSpPr>
        <p:spPr>
          <a:xfrm>
            <a:off x="0" y="0"/>
            <a:ext cx="4572000" cy="1311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 sz="1960"/>
              <a:t>Pittsburgh Penguins-</a:t>
            </a:r>
            <a:endParaRPr sz="1960"/>
          </a:p>
          <a:p>
            <a:pPr marL="0" lvl="0" indent="0" algn="l" rtl="0">
              <a:spcBef>
                <a:spcPts val="0"/>
              </a:spcBef>
              <a:spcAft>
                <a:spcPts val="0"/>
              </a:spcAft>
              <a:buSzPts val="990"/>
              <a:buNone/>
            </a:pPr>
            <a:r>
              <a:rPr lang="en" sz="1960"/>
              <a:t>Franchise Values 2006-2010 prior to opening of Consol Energy Center (now PPG Paints)</a:t>
            </a:r>
            <a:endParaRPr sz="1960"/>
          </a:p>
        </p:txBody>
      </p:sp>
      <p:sp>
        <p:nvSpPr>
          <p:cNvPr id="464" name="Google Shape;464;p61"/>
          <p:cNvSpPr txBox="1">
            <a:spLocks noGrp="1"/>
          </p:cNvSpPr>
          <p:nvPr>
            <p:ph type="body" idx="1"/>
          </p:nvPr>
        </p:nvSpPr>
        <p:spPr>
          <a:xfrm>
            <a:off x="59700" y="1311600"/>
            <a:ext cx="4512300" cy="375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600"/>
              <a:t>Value Growth Rate of 76.7% [19.2% per year] from 2006-2010</a:t>
            </a:r>
            <a:endParaRPr sz="1600"/>
          </a:p>
          <a:p>
            <a:pPr marL="0" lvl="0" indent="0" algn="l" rtl="0">
              <a:spcBef>
                <a:spcPts val="1200"/>
              </a:spcBef>
              <a:spcAft>
                <a:spcPts val="0"/>
              </a:spcAft>
              <a:buNone/>
            </a:pPr>
            <a:r>
              <a:rPr lang="en" sz="1400"/>
              <a:t>2006 Stadium Value = $32M</a:t>
            </a:r>
            <a:endParaRPr sz="1400"/>
          </a:p>
          <a:p>
            <a:pPr marL="0" lvl="0" indent="0" algn="l" rtl="0">
              <a:spcBef>
                <a:spcPts val="1200"/>
              </a:spcBef>
              <a:spcAft>
                <a:spcPts val="0"/>
              </a:spcAft>
              <a:buNone/>
            </a:pPr>
            <a:r>
              <a:rPr lang="en" sz="1400" b="1">
                <a:latin typeface="Montserrat"/>
                <a:ea typeface="Montserrat"/>
                <a:cs typeface="Montserrat"/>
                <a:sym typeface="Montserrat"/>
              </a:rPr>
              <a:t>2006 Stadium Value was 24.1% of Team Value</a:t>
            </a:r>
            <a:endParaRPr sz="1400" b="1">
              <a:latin typeface="Montserrat"/>
              <a:ea typeface="Montserrat"/>
              <a:cs typeface="Montserrat"/>
              <a:sym typeface="Montserrat"/>
            </a:endParaRPr>
          </a:p>
          <a:p>
            <a:pPr marL="0" lvl="0" indent="0" algn="l" rtl="0">
              <a:spcBef>
                <a:spcPts val="1200"/>
              </a:spcBef>
              <a:spcAft>
                <a:spcPts val="0"/>
              </a:spcAft>
              <a:buNone/>
            </a:pPr>
            <a:r>
              <a:rPr lang="en" sz="1400" b="1">
                <a:latin typeface="Montserrat"/>
                <a:ea typeface="Montserrat"/>
                <a:cs typeface="Montserrat"/>
                <a:sym typeface="Montserrat"/>
              </a:rPr>
              <a:t>At the time, Mellon Stadium was the oldest venue in the NHL.  Very few luxury suites and poor lease</a:t>
            </a:r>
            <a:endParaRPr sz="1400" b="1">
              <a:latin typeface="Montserrat"/>
              <a:ea typeface="Montserrat"/>
              <a:cs typeface="Montserrat"/>
              <a:sym typeface="Montserrat"/>
            </a:endParaRPr>
          </a:p>
          <a:p>
            <a:pPr marL="0" lvl="0" indent="0" algn="l" rtl="0">
              <a:spcBef>
                <a:spcPts val="1200"/>
              </a:spcBef>
              <a:spcAft>
                <a:spcPts val="1200"/>
              </a:spcAft>
              <a:buNone/>
            </a:pPr>
            <a:r>
              <a:rPr lang="en" sz="1100" u="sng">
                <a:solidFill>
                  <a:schemeClr val="accent5"/>
                </a:solidFill>
                <a:latin typeface="Arial"/>
                <a:ea typeface="Arial"/>
                <a:cs typeface="Arial"/>
                <a:sym typeface="Arial"/>
                <a:hlinkClick r:id="rId3">
                  <a:extLst>
                    <a:ext uri="{A12FA001-AC4F-418D-AE19-62706E023703}">
                      <ahyp:hlinkClr xmlns:ahyp="http://schemas.microsoft.com/office/drawing/2018/hyperlinkcolor" val="tx"/>
                    </a:ext>
                  </a:extLst>
                </a:hlinkClick>
              </a:rPr>
              <a:t>h</a:t>
            </a:r>
            <a:r>
              <a:rPr lang="en" sz="1000" u="sng">
                <a:solidFill>
                  <a:schemeClr val="accent5"/>
                </a:solidFill>
                <a:latin typeface="Arial"/>
                <a:ea typeface="Arial"/>
                <a:cs typeface="Arial"/>
                <a:sym typeface="Arial"/>
                <a:hlinkClick r:id="rId3">
                  <a:extLst>
                    <a:ext uri="{A12FA001-AC4F-418D-AE19-62706E023703}">
                      <ahyp:hlinkClr xmlns:ahyp="http://schemas.microsoft.com/office/drawing/2018/hyperlinkcolor" val="tx"/>
                    </a:ext>
                  </a:extLst>
                </a:hlinkClick>
              </a:rPr>
              <a:t>ttps://www.statista.com/statistics/194977/nhl-franchise-value-of-the-pittsburgh-penguins-since-2006/</a:t>
            </a:r>
            <a:endParaRPr/>
          </a:p>
        </p:txBody>
      </p:sp>
      <p:pic>
        <p:nvPicPr>
          <p:cNvPr id="465" name="Google Shape;465;p61"/>
          <p:cNvPicPr preferRelativeResize="0"/>
          <p:nvPr/>
        </p:nvPicPr>
        <p:blipFill>
          <a:blip r:embed="rId4">
            <a:alphaModFix/>
          </a:blip>
          <a:stretch>
            <a:fillRect/>
          </a:stretch>
        </p:blipFill>
        <p:spPr>
          <a:xfrm>
            <a:off x="4572000" y="2471025"/>
            <a:ext cx="4572000" cy="2672475"/>
          </a:xfrm>
          <a:prstGeom prst="rect">
            <a:avLst/>
          </a:prstGeom>
          <a:noFill/>
          <a:ln>
            <a:noFill/>
          </a:ln>
        </p:spPr>
      </p:pic>
      <p:pic>
        <p:nvPicPr>
          <p:cNvPr id="466" name="Google Shape;466;p61"/>
          <p:cNvPicPr preferRelativeResize="0"/>
          <p:nvPr/>
        </p:nvPicPr>
        <p:blipFill>
          <a:blip r:embed="rId5">
            <a:alphaModFix/>
          </a:blip>
          <a:stretch>
            <a:fillRect/>
          </a:stretch>
        </p:blipFill>
        <p:spPr>
          <a:xfrm>
            <a:off x="4572000" y="0"/>
            <a:ext cx="4572000" cy="24710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78" name="Google Shape;78;p17"/>
          <p:cNvPicPr preferRelativeResize="0"/>
          <p:nvPr/>
        </p:nvPicPr>
        <p:blipFill>
          <a:blip r:embed="rId3">
            <a:alphaModFix/>
          </a:blip>
          <a:stretch>
            <a:fillRect/>
          </a:stretch>
        </p:blipFill>
        <p:spPr>
          <a:xfrm>
            <a:off x="152400" y="152400"/>
            <a:ext cx="6721234" cy="48387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pic>
        <p:nvPicPr>
          <p:cNvPr id="471" name="Google Shape;471;p62"/>
          <p:cNvPicPr preferRelativeResize="0"/>
          <p:nvPr/>
        </p:nvPicPr>
        <p:blipFill>
          <a:blip r:embed="rId3">
            <a:alphaModFix/>
          </a:blip>
          <a:stretch>
            <a:fillRect/>
          </a:stretch>
        </p:blipFill>
        <p:spPr>
          <a:xfrm>
            <a:off x="4629150" y="0"/>
            <a:ext cx="4514850" cy="638175"/>
          </a:xfrm>
          <a:prstGeom prst="rect">
            <a:avLst/>
          </a:prstGeom>
          <a:noFill/>
          <a:ln>
            <a:noFill/>
          </a:ln>
        </p:spPr>
      </p:pic>
      <p:pic>
        <p:nvPicPr>
          <p:cNvPr id="472" name="Google Shape;472;p62"/>
          <p:cNvPicPr preferRelativeResize="0"/>
          <p:nvPr/>
        </p:nvPicPr>
        <p:blipFill>
          <a:blip r:embed="rId4">
            <a:alphaModFix/>
          </a:blip>
          <a:stretch>
            <a:fillRect/>
          </a:stretch>
        </p:blipFill>
        <p:spPr>
          <a:xfrm>
            <a:off x="7738318" y="4305302"/>
            <a:ext cx="1405666" cy="283723"/>
          </a:xfrm>
          <a:prstGeom prst="rect">
            <a:avLst/>
          </a:prstGeom>
          <a:noFill/>
          <a:ln>
            <a:noFill/>
          </a:ln>
        </p:spPr>
      </p:pic>
      <p:sp>
        <p:nvSpPr>
          <p:cNvPr id="473" name="Google Shape;473;p62"/>
          <p:cNvSpPr txBox="1">
            <a:spLocks noGrp="1"/>
          </p:cNvSpPr>
          <p:nvPr>
            <p:ph type="title"/>
          </p:nvPr>
        </p:nvSpPr>
        <p:spPr>
          <a:xfrm>
            <a:off x="0" y="0"/>
            <a:ext cx="4572000" cy="792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 sz="2220"/>
              <a:t>Pittsburgh Penguins</a:t>
            </a:r>
            <a:endParaRPr sz="2220"/>
          </a:p>
          <a:p>
            <a:pPr marL="0" lvl="0" indent="0" algn="l" rtl="0">
              <a:spcBef>
                <a:spcPts val="0"/>
              </a:spcBef>
              <a:spcAft>
                <a:spcPts val="0"/>
              </a:spcAft>
              <a:buSzPts val="990"/>
              <a:buNone/>
            </a:pPr>
            <a:r>
              <a:rPr lang="en" sz="2220"/>
              <a:t>Franchise Values 2010-2020 after Opening of new stadium</a:t>
            </a:r>
            <a:endParaRPr sz="1860"/>
          </a:p>
        </p:txBody>
      </p:sp>
      <p:sp>
        <p:nvSpPr>
          <p:cNvPr id="474" name="Google Shape;474;p62"/>
          <p:cNvSpPr txBox="1">
            <a:spLocks noGrp="1"/>
          </p:cNvSpPr>
          <p:nvPr>
            <p:ph type="body" idx="1"/>
          </p:nvPr>
        </p:nvSpPr>
        <p:spPr>
          <a:xfrm>
            <a:off x="57150" y="901875"/>
            <a:ext cx="4515000" cy="4241700"/>
          </a:xfrm>
          <a:prstGeom prst="rect">
            <a:avLst/>
          </a:prstGeom>
        </p:spPr>
        <p:txBody>
          <a:bodyPr spcFirstLastPara="1" wrap="square" lIns="91425" tIns="91425" rIns="91425" bIns="91425" anchor="t" anchorCtr="0">
            <a:normAutofit fontScale="62500" lnSpcReduction="10000"/>
          </a:bodyPr>
          <a:lstStyle/>
          <a:p>
            <a:pPr marL="0" lvl="0" indent="0" algn="l" rtl="0">
              <a:spcBef>
                <a:spcPts val="0"/>
              </a:spcBef>
              <a:spcAft>
                <a:spcPts val="0"/>
              </a:spcAft>
              <a:buNone/>
            </a:pPr>
            <a:r>
              <a:rPr lang="en" sz="2100">
                <a:solidFill>
                  <a:schemeClr val="dk1"/>
                </a:solidFill>
                <a:latin typeface="Arial"/>
                <a:ea typeface="Arial"/>
                <a:cs typeface="Arial"/>
                <a:sym typeface="Arial"/>
              </a:rPr>
              <a:t>Value Growth Rate of </a:t>
            </a:r>
            <a:r>
              <a:rPr lang="en" sz="2420" b="1">
                <a:solidFill>
                  <a:schemeClr val="dk1"/>
                </a:solidFill>
                <a:latin typeface="Arial"/>
                <a:ea typeface="Arial"/>
                <a:cs typeface="Arial"/>
                <a:sym typeface="Arial"/>
              </a:rPr>
              <a:t>12.3% first year in new stadium</a:t>
            </a:r>
            <a:r>
              <a:rPr lang="en" sz="2100">
                <a:solidFill>
                  <a:schemeClr val="dk1"/>
                </a:solidFill>
                <a:latin typeface="Arial"/>
                <a:ea typeface="Arial"/>
                <a:cs typeface="Arial"/>
                <a:sym typeface="Arial"/>
              </a:rPr>
              <a:t> [2009-10 $235M, 2010-11 $264M]</a:t>
            </a:r>
            <a:endParaRPr sz="2100">
              <a:solidFill>
                <a:schemeClr val="dk1"/>
              </a:solidFill>
              <a:latin typeface="Arial"/>
              <a:ea typeface="Arial"/>
              <a:cs typeface="Arial"/>
              <a:sym typeface="Arial"/>
            </a:endParaRPr>
          </a:p>
          <a:p>
            <a:pPr marL="0" lvl="0" indent="0" algn="l" rtl="0">
              <a:spcBef>
                <a:spcPts val="0"/>
              </a:spcBef>
              <a:spcAft>
                <a:spcPts val="0"/>
              </a:spcAft>
              <a:buNone/>
            </a:pPr>
            <a:endParaRPr sz="2100">
              <a:solidFill>
                <a:schemeClr val="dk1"/>
              </a:solidFill>
              <a:latin typeface="Arial"/>
              <a:ea typeface="Arial"/>
              <a:cs typeface="Arial"/>
              <a:sym typeface="Arial"/>
            </a:endParaRPr>
          </a:p>
          <a:p>
            <a:pPr marL="0" lvl="0" indent="0" algn="l" rtl="0">
              <a:spcBef>
                <a:spcPts val="0"/>
              </a:spcBef>
              <a:spcAft>
                <a:spcPts val="0"/>
              </a:spcAft>
              <a:buNone/>
            </a:pPr>
            <a:r>
              <a:rPr lang="en" sz="2100">
                <a:solidFill>
                  <a:schemeClr val="dk1"/>
                </a:solidFill>
                <a:latin typeface="Arial"/>
                <a:ea typeface="Arial"/>
                <a:cs typeface="Arial"/>
                <a:sym typeface="Arial"/>
              </a:rPr>
              <a:t>Biggest jump of 66.7% between 2012 and 2013 seasons</a:t>
            </a:r>
            <a:endParaRPr sz="2100">
              <a:solidFill>
                <a:schemeClr val="dk1"/>
              </a:solidFill>
              <a:latin typeface="Arial"/>
              <a:ea typeface="Arial"/>
              <a:cs typeface="Arial"/>
              <a:sym typeface="Arial"/>
            </a:endParaRPr>
          </a:p>
          <a:p>
            <a:pPr marL="0" lvl="0" indent="0" algn="l" rtl="0">
              <a:spcBef>
                <a:spcPts val="0"/>
              </a:spcBef>
              <a:spcAft>
                <a:spcPts val="0"/>
              </a:spcAft>
              <a:buNone/>
            </a:pPr>
            <a:r>
              <a:rPr lang="en" sz="2100">
                <a:solidFill>
                  <a:schemeClr val="dk1"/>
                </a:solidFill>
                <a:latin typeface="Arial"/>
                <a:ea typeface="Arial"/>
                <a:cs typeface="Arial"/>
                <a:sym typeface="Arial"/>
              </a:rPr>
              <a:t>(National TV Contract)</a:t>
            </a:r>
            <a:endParaRPr sz="2100">
              <a:solidFill>
                <a:schemeClr val="dk1"/>
              </a:solidFill>
              <a:latin typeface="Arial"/>
              <a:ea typeface="Arial"/>
              <a:cs typeface="Arial"/>
              <a:sym typeface="Arial"/>
            </a:endParaRPr>
          </a:p>
          <a:p>
            <a:pPr marL="0" lvl="0" indent="0" algn="l" rtl="0">
              <a:spcBef>
                <a:spcPts val="0"/>
              </a:spcBef>
              <a:spcAft>
                <a:spcPts val="0"/>
              </a:spcAft>
              <a:buNone/>
            </a:pPr>
            <a:endParaRPr sz="2100">
              <a:solidFill>
                <a:schemeClr val="dk1"/>
              </a:solidFill>
              <a:latin typeface="Arial"/>
              <a:ea typeface="Arial"/>
              <a:cs typeface="Arial"/>
              <a:sym typeface="Arial"/>
            </a:endParaRPr>
          </a:p>
          <a:p>
            <a:pPr marL="0" lvl="0" indent="0" algn="l" rtl="0">
              <a:spcBef>
                <a:spcPts val="0"/>
              </a:spcBef>
              <a:spcAft>
                <a:spcPts val="0"/>
              </a:spcAft>
              <a:buNone/>
            </a:pPr>
            <a:r>
              <a:rPr lang="en" sz="2100">
                <a:solidFill>
                  <a:schemeClr val="dk1"/>
                </a:solidFill>
                <a:latin typeface="Arial"/>
                <a:ea typeface="Arial"/>
                <a:cs typeface="Arial"/>
                <a:sym typeface="Arial"/>
              </a:rPr>
              <a:t>2013-2019:</a:t>
            </a:r>
            <a:endParaRPr sz="2100">
              <a:solidFill>
                <a:schemeClr val="dk1"/>
              </a:solidFill>
              <a:latin typeface="Arial"/>
              <a:ea typeface="Arial"/>
              <a:cs typeface="Arial"/>
              <a:sym typeface="Arial"/>
            </a:endParaRPr>
          </a:p>
          <a:p>
            <a:pPr marL="0" lvl="0" indent="0" algn="l" rtl="0">
              <a:spcBef>
                <a:spcPts val="0"/>
              </a:spcBef>
              <a:spcAft>
                <a:spcPts val="0"/>
              </a:spcAft>
              <a:buNone/>
            </a:pPr>
            <a:r>
              <a:rPr lang="en" sz="2100">
                <a:solidFill>
                  <a:schemeClr val="dk1"/>
                </a:solidFill>
                <a:latin typeface="Arial"/>
                <a:ea typeface="Arial"/>
                <a:cs typeface="Arial"/>
                <a:sym typeface="Arial"/>
              </a:rPr>
              <a:t>Value Growth Rate of 38.5% </a:t>
            </a:r>
            <a:r>
              <a:rPr lang="en" sz="2385" b="1">
                <a:solidFill>
                  <a:schemeClr val="dk1"/>
                </a:solidFill>
                <a:latin typeface="Arial"/>
                <a:ea typeface="Arial"/>
                <a:cs typeface="Arial"/>
                <a:sym typeface="Arial"/>
              </a:rPr>
              <a:t>[6.4% avg. per year</a:t>
            </a:r>
            <a:r>
              <a:rPr lang="en" sz="2100">
                <a:solidFill>
                  <a:schemeClr val="dk1"/>
                </a:solidFill>
                <a:latin typeface="Arial"/>
                <a:ea typeface="Arial"/>
                <a:cs typeface="Arial"/>
                <a:sym typeface="Arial"/>
              </a:rPr>
              <a:t>]</a:t>
            </a:r>
            <a:endParaRPr sz="2100">
              <a:solidFill>
                <a:schemeClr val="dk1"/>
              </a:solidFill>
              <a:latin typeface="Arial"/>
              <a:ea typeface="Arial"/>
              <a:cs typeface="Arial"/>
              <a:sym typeface="Arial"/>
            </a:endParaRPr>
          </a:p>
          <a:p>
            <a:pPr marL="0" lvl="0" indent="0" algn="l" rtl="0">
              <a:spcBef>
                <a:spcPts val="0"/>
              </a:spcBef>
              <a:spcAft>
                <a:spcPts val="0"/>
              </a:spcAft>
              <a:buNone/>
            </a:pPr>
            <a:endParaRPr sz="2100">
              <a:solidFill>
                <a:schemeClr val="dk1"/>
              </a:solidFill>
              <a:latin typeface="Arial"/>
              <a:ea typeface="Arial"/>
              <a:cs typeface="Arial"/>
              <a:sym typeface="Arial"/>
            </a:endParaRPr>
          </a:p>
          <a:p>
            <a:pPr marL="0" lvl="0" indent="0" algn="l" rtl="0">
              <a:spcBef>
                <a:spcPts val="0"/>
              </a:spcBef>
              <a:spcAft>
                <a:spcPts val="0"/>
              </a:spcAft>
              <a:buNone/>
            </a:pPr>
            <a:endParaRPr sz="2100">
              <a:solidFill>
                <a:schemeClr val="dk1"/>
              </a:solidFill>
              <a:latin typeface="Arial"/>
              <a:ea typeface="Arial"/>
              <a:cs typeface="Arial"/>
              <a:sym typeface="Arial"/>
            </a:endParaRPr>
          </a:p>
          <a:p>
            <a:pPr marL="0" lvl="0" indent="0" algn="l" rtl="0">
              <a:spcBef>
                <a:spcPts val="0"/>
              </a:spcBef>
              <a:spcAft>
                <a:spcPts val="0"/>
              </a:spcAft>
              <a:buNone/>
            </a:pPr>
            <a:endParaRPr sz="2100">
              <a:solidFill>
                <a:schemeClr val="dk1"/>
              </a:solidFill>
              <a:latin typeface="Arial"/>
              <a:ea typeface="Arial"/>
              <a:cs typeface="Arial"/>
              <a:sym typeface="Arial"/>
            </a:endParaRPr>
          </a:p>
          <a:p>
            <a:pPr marL="0" lvl="0" indent="0" algn="l" rtl="0">
              <a:spcBef>
                <a:spcPts val="0"/>
              </a:spcBef>
              <a:spcAft>
                <a:spcPts val="0"/>
              </a:spcAft>
              <a:buNone/>
            </a:pPr>
            <a:endParaRPr sz="2100">
              <a:solidFill>
                <a:schemeClr val="dk1"/>
              </a:solidFill>
              <a:latin typeface="Arial"/>
              <a:ea typeface="Arial"/>
              <a:cs typeface="Arial"/>
              <a:sym typeface="Arial"/>
            </a:endParaRPr>
          </a:p>
          <a:p>
            <a:pPr marL="0" lvl="0" indent="0" algn="l" rtl="0">
              <a:spcBef>
                <a:spcPts val="0"/>
              </a:spcBef>
              <a:spcAft>
                <a:spcPts val="0"/>
              </a:spcAft>
              <a:buNone/>
            </a:pPr>
            <a:endParaRPr sz="2100">
              <a:solidFill>
                <a:schemeClr val="dk1"/>
              </a:solidFill>
              <a:latin typeface="Arial"/>
              <a:ea typeface="Arial"/>
              <a:cs typeface="Arial"/>
              <a:sym typeface="Arial"/>
            </a:endParaRPr>
          </a:p>
          <a:p>
            <a:pPr marL="0" lvl="0" indent="0" algn="l" rtl="0">
              <a:spcBef>
                <a:spcPts val="0"/>
              </a:spcBef>
              <a:spcAft>
                <a:spcPts val="0"/>
              </a:spcAft>
              <a:buNone/>
            </a:pPr>
            <a:endParaRPr sz="2100">
              <a:solidFill>
                <a:schemeClr val="dk1"/>
              </a:solidFill>
              <a:latin typeface="Arial"/>
              <a:ea typeface="Arial"/>
              <a:cs typeface="Arial"/>
              <a:sym typeface="Arial"/>
            </a:endParaRPr>
          </a:p>
          <a:p>
            <a:pPr marL="0" lvl="0" indent="0" algn="l" rtl="0">
              <a:spcBef>
                <a:spcPts val="0"/>
              </a:spcBef>
              <a:spcAft>
                <a:spcPts val="0"/>
              </a:spcAft>
              <a:buNone/>
            </a:pPr>
            <a:endParaRPr sz="2100">
              <a:solidFill>
                <a:schemeClr val="dk1"/>
              </a:solidFill>
              <a:latin typeface="Arial"/>
              <a:ea typeface="Arial"/>
              <a:cs typeface="Arial"/>
              <a:sym typeface="Arial"/>
            </a:endParaRPr>
          </a:p>
          <a:p>
            <a:pPr marL="0" lvl="0" indent="0" algn="l" rtl="0">
              <a:spcBef>
                <a:spcPts val="0"/>
              </a:spcBef>
              <a:spcAft>
                <a:spcPts val="0"/>
              </a:spcAft>
              <a:buNone/>
            </a:pPr>
            <a:r>
              <a:rPr lang="en" sz="2100">
                <a:solidFill>
                  <a:schemeClr val="dk1"/>
                </a:solidFill>
                <a:latin typeface="Arial"/>
                <a:ea typeface="Arial"/>
                <a:cs typeface="Arial"/>
                <a:sym typeface="Arial"/>
              </a:rPr>
              <a:t>Source:</a:t>
            </a:r>
            <a:endParaRPr sz="2100">
              <a:solidFill>
                <a:schemeClr val="dk1"/>
              </a:solidFill>
              <a:latin typeface="Arial"/>
              <a:ea typeface="Arial"/>
              <a:cs typeface="Arial"/>
              <a:sym typeface="Arial"/>
            </a:endParaRPr>
          </a:p>
          <a:p>
            <a:pPr marL="0" lvl="0" indent="0" algn="l" rtl="0">
              <a:spcBef>
                <a:spcPts val="0"/>
              </a:spcBef>
              <a:spcAft>
                <a:spcPts val="0"/>
              </a:spcAft>
              <a:buNone/>
            </a:pPr>
            <a:r>
              <a:rPr lang="en" sz="16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Pittsburgh Penguins on the Forbes The Business of Hockey List</a:t>
            </a:r>
            <a:endParaRPr sz="2600">
              <a:solidFill>
                <a:schemeClr val="dk1"/>
              </a:solidFill>
              <a:latin typeface="Arial"/>
              <a:ea typeface="Arial"/>
              <a:cs typeface="Arial"/>
              <a:sym typeface="Arial"/>
            </a:endParaRPr>
          </a:p>
          <a:p>
            <a:pPr marL="0" lvl="0" indent="0" algn="l" rtl="0">
              <a:spcBef>
                <a:spcPts val="0"/>
              </a:spcBef>
              <a:spcAft>
                <a:spcPts val="1200"/>
              </a:spcAft>
              <a:buNone/>
            </a:pPr>
            <a:endParaRPr/>
          </a:p>
        </p:txBody>
      </p:sp>
      <p:sp>
        <p:nvSpPr>
          <p:cNvPr id="475" name="Google Shape;475;p62"/>
          <p:cNvSpPr txBox="1"/>
          <p:nvPr/>
        </p:nvSpPr>
        <p:spPr>
          <a:xfrm>
            <a:off x="4987531" y="4589025"/>
            <a:ext cx="4156500" cy="66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u="sng">
                <a:solidFill>
                  <a:schemeClr val="hlink"/>
                </a:solidFill>
                <a:hlinkClick r:id="rId6"/>
              </a:rPr>
              <a:t>h</a:t>
            </a:r>
            <a:r>
              <a:rPr lang="en" sz="1000" u="sng">
                <a:solidFill>
                  <a:schemeClr val="hlink"/>
                </a:solidFill>
                <a:hlinkClick r:id="rId6"/>
              </a:rPr>
              <a:t>ttps://www.statista.com/statistics/194977/nhl-franchise-value-of-the-pittsburgh-penguins-since-2006/</a:t>
            </a:r>
            <a:endParaRPr sz="1000"/>
          </a:p>
          <a:p>
            <a:pPr marL="0" lvl="0" indent="0" algn="l" rtl="0">
              <a:spcBef>
                <a:spcPts val="0"/>
              </a:spcBef>
              <a:spcAft>
                <a:spcPts val="0"/>
              </a:spcAft>
              <a:buNone/>
            </a:pPr>
            <a:endParaRPr sz="1000"/>
          </a:p>
        </p:txBody>
      </p:sp>
      <p:pic>
        <p:nvPicPr>
          <p:cNvPr id="476" name="Google Shape;476;p62"/>
          <p:cNvPicPr preferRelativeResize="0"/>
          <p:nvPr/>
        </p:nvPicPr>
        <p:blipFill>
          <a:blip r:embed="rId7">
            <a:alphaModFix/>
          </a:blip>
          <a:stretch>
            <a:fillRect/>
          </a:stretch>
        </p:blipFill>
        <p:spPr>
          <a:xfrm>
            <a:off x="4629125" y="638175"/>
            <a:ext cx="4514850" cy="36671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pic>
        <p:nvPicPr>
          <p:cNvPr id="481" name="Google Shape;481;p63"/>
          <p:cNvPicPr preferRelativeResize="0"/>
          <p:nvPr/>
        </p:nvPicPr>
        <p:blipFill>
          <a:blip r:embed="rId3">
            <a:alphaModFix/>
          </a:blip>
          <a:stretch>
            <a:fillRect/>
          </a:stretch>
        </p:blipFill>
        <p:spPr>
          <a:xfrm>
            <a:off x="0" y="0"/>
            <a:ext cx="4572000" cy="5143500"/>
          </a:xfrm>
          <a:prstGeom prst="rect">
            <a:avLst/>
          </a:prstGeom>
          <a:noFill/>
          <a:ln>
            <a:noFill/>
          </a:ln>
        </p:spPr>
      </p:pic>
      <p:pic>
        <p:nvPicPr>
          <p:cNvPr id="482" name="Google Shape;482;p63"/>
          <p:cNvPicPr preferRelativeResize="0"/>
          <p:nvPr/>
        </p:nvPicPr>
        <p:blipFill>
          <a:blip r:embed="rId4">
            <a:alphaModFix/>
          </a:blip>
          <a:stretch>
            <a:fillRect/>
          </a:stretch>
        </p:blipFill>
        <p:spPr>
          <a:xfrm>
            <a:off x="4572000" y="0"/>
            <a:ext cx="4572000" cy="51435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64"/>
          <p:cNvSpPr txBox="1">
            <a:spLocks noGrp="1"/>
          </p:cNvSpPr>
          <p:nvPr>
            <p:ph type="title"/>
          </p:nvPr>
        </p:nvSpPr>
        <p:spPr>
          <a:xfrm>
            <a:off x="0" y="0"/>
            <a:ext cx="2417400" cy="11952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sz="2177"/>
              <a:t>Stadium Value as a  Percentage of Total Team Value</a:t>
            </a:r>
            <a:endParaRPr sz="2177"/>
          </a:p>
        </p:txBody>
      </p:sp>
      <p:sp>
        <p:nvSpPr>
          <p:cNvPr id="488" name="Google Shape;488;p64"/>
          <p:cNvSpPr txBox="1">
            <a:spLocks noGrp="1"/>
          </p:cNvSpPr>
          <p:nvPr>
            <p:ph type="body" idx="1"/>
          </p:nvPr>
        </p:nvSpPr>
        <p:spPr>
          <a:xfrm>
            <a:off x="0" y="1195225"/>
            <a:ext cx="2667600" cy="3948300"/>
          </a:xfrm>
          <a:prstGeom prst="rect">
            <a:avLst/>
          </a:prstGeom>
        </p:spPr>
        <p:txBody>
          <a:bodyPr spcFirstLastPara="1" wrap="square" lIns="91425" tIns="91425" rIns="91425" bIns="91425" anchor="t" anchorCtr="0">
            <a:normAutofit fontScale="62500"/>
          </a:bodyPr>
          <a:lstStyle/>
          <a:p>
            <a:pPr marL="0" lvl="0" indent="0" algn="l" rtl="0">
              <a:spcBef>
                <a:spcPts val="0"/>
              </a:spcBef>
              <a:spcAft>
                <a:spcPts val="0"/>
              </a:spcAft>
              <a:buNone/>
            </a:pPr>
            <a:r>
              <a:rPr lang="en" sz="2645">
                <a:solidFill>
                  <a:schemeClr val="dk1"/>
                </a:solidFill>
                <a:latin typeface="Arial"/>
                <a:ea typeface="Arial"/>
                <a:cs typeface="Arial"/>
                <a:sym typeface="Arial"/>
              </a:rPr>
              <a:t>2016 stadium value=$177M</a:t>
            </a:r>
            <a:endParaRPr sz="2645">
              <a:solidFill>
                <a:schemeClr val="dk1"/>
              </a:solidFill>
              <a:latin typeface="Arial"/>
              <a:ea typeface="Arial"/>
              <a:cs typeface="Arial"/>
              <a:sym typeface="Arial"/>
            </a:endParaRPr>
          </a:p>
          <a:p>
            <a:pPr marL="0" lvl="0" indent="0" algn="l" rtl="0">
              <a:spcBef>
                <a:spcPts val="0"/>
              </a:spcBef>
              <a:spcAft>
                <a:spcPts val="0"/>
              </a:spcAft>
              <a:buNone/>
            </a:pPr>
            <a:r>
              <a:rPr lang="en" sz="2645">
                <a:solidFill>
                  <a:schemeClr val="dk1"/>
                </a:solidFill>
                <a:latin typeface="Arial"/>
                <a:ea typeface="Arial"/>
                <a:cs typeface="Arial"/>
                <a:sym typeface="Arial"/>
              </a:rPr>
              <a:t>Stadium Value%= 31.1%</a:t>
            </a:r>
            <a:endParaRPr sz="2645">
              <a:solidFill>
                <a:schemeClr val="dk1"/>
              </a:solidFill>
              <a:latin typeface="Arial"/>
              <a:ea typeface="Arial"/>
              <a:cs typeface="Arial"/>
              <a:sym typeface="Arial"/>
            </a:endParaRPr>
          </a:p>
          <a:p>
            <a:pPr marL="0" lvl="0" indent="0" algn="l" rtl="0">
              <a:spcBef>
                <a:spcPts val="0"/>
              </a:spcBef>
              <a:spcAft>
                <a:spcPts val="0"/>
              </a:spcAft>
              <a:buNone/>
            </a:pPr>
            <a:r>
              <a:rPr lang="en" sz="2100" u="sng">
                <a:solidFill>
                  <a:schemeClr val="hlink"/>
                </a:solidFill>
                <a:latin typeface="Arial"/>
                <a:ea typeface="Arial"/>
                <a:cs typeface="Arial"/>
                <a:sym typeface="Arial"/>
                <a:hlinkClick r:id="rId3"/>
              </a:rPr>
              <a:t>h</a:t>
            </a:r>
            <a:r>
              <a:rPr lang="en" sz="1918" u="sng">
                <a:solidFill>
                  <a:schemeClr val="hlink"/>
                </a:solidFill>
                <a:latin typeface="Arial"/>
                <a:ea typeface="Arial"/>
                <a:cs typeface="Arial"/>
                <a:sym typeface="Arial"/>
                <a:hlinkClick r:id="rId3"/>
              </a:rPr>
              <a:t>ttps://www.pensburgh.com/2016/11/30/13794530/forbes-values-penguins-at-570-million</a:t>
            </a:r>
            <a:endParaRPr sz="1918">
              <a:solidFill>
                <a:schemeClr val="dk1"/>
              </a:solidFill>
              <a:latin typeface="Arial"/>
              <a:ea typeface="Arial"/>
              <a:cs typeface="Arial"/>
              <a:sym typeface="Arial"/>
            </a:endParaRPr>
          </a:p>
          <a:p>
            <a:pPr marL="0" lvl="0" indent="0" algn="l" rtl="0">
              <a:spcBef>
                <a:spcPts val="0"/>
              </a:spcBef>
              <a:spcAft>
                <a:spcPts val="0"/>
              </a:spcAft>
              <a:buNone/>
            </a:pPr>
            <a:endParaRPr sz="2100">
              <a:solidFill>
                <a:schemeClr val="dk1"/>
              </a:solidFill>
              <a:latin typeface="Arial"/>
              <a:ea typeface="Arial"/>
              <a:cs typeface="Arial"/>
              <a:sym typeface="Arial"/>
            </a:endParaRPr>
          </a:p>
          <a:p>
            <a:pPr marL="0" lvl="0" indent="0" algn="l" rtl="0">
              <a:spcBef>
                <a:spcPts val="0"/>
              </a:spcBef>
              <a:spcAft>
                <a:spcPts val="0"/>
              </a:spcAft>
              <a:buNone/>
            </a:pPr>
            <a:endParaRPr sz="1700">
              <a:solidFill>
                <a:schemeClr val="dk1"/>
              </a:solidFill>
            </a:endParaRPr>
          </a:p>
          <a:p>
            <a:pPr marL="0" lvl="0" indent="0" algn="l" rtl="0">
              <a:spcBef>
                <a:spcPts val="1200"/>
              </a:spcBef>
              <a:spcAft>
                <a:spcPts val="0"/>
              </a:spcAft>
              <a:buNone/>
            </a:pPr>
            <a:r>
              <a:rPr lang="en" sz="2405">
                <a:solidFill>
                  <a:schemeClr val="dk1"/>
                </a:solidFill>
              </a:rPr>
              <a:t>2020 Stadium Value=$171M</a:t>
            </a:r>
            <a:endParaRPr sz="2405">
              <a:solidFill>
                <a:schemeClr val="dk1"/>
              </a:solidFill>
            </a:endParaRPr>
          </a:p>
          <a:p>
            <a:pPr marL="0" lvl="0" indent="0" algn="l" rtl="0">
              <a:spcBef>
                <a:spcPts val="1200"/>
              </a:spcBef>
              <a:spcAft>
                <a:spcPts val="0"/>
              </a:spcAft>
              <a:buNone/>
            </a:pPr>
            <a:r>
              <a:rPr lang="en" sz="2405">
                <a:solidFill>
                  <a:schemeClr val="dk1"/>
                </a:solidFill>
              </a:rPr>
              <a:t>Stadium Value%=26.3%</a:t>
            </a:r>
            <a:endParaRPr sz="2041">
              <a:solidFill>
                <a:schemeClr val="dk1"/>
              </a:solidFill>
            </a:endParaRPr>
          </a:p>
          <a:p>
            <a:pPr marL="0" lvl="0" indent="0" algn="l" rtl="0">
              <a:spcBef>
                <a:spcPts val="1200"/>
              </a:spcBef>
              <a:spcAft>
                <a:spcPts val="1200"/>
              </a:spcAft>
              <a:buNone/>
            </a:pPr>
            <a:r>
              <a:rPr lang="en" sz="1500" u="sng">
                <a:solidFill>
                  <a:schemeClr val="hlink"/>
                </a:solidFill>
                <a:hlinkClick r:id="rId4"/>
              </a:rPr>
              <a:t>https://www.forbes.com/teams/pittsburgh-penguins/?sh=54c4135f4cca</a:t>
            </a:r>
            <a:endParaRPr/>
          </a:p>
        </p:txBody>
      </p:sp>
      <p:pic>
        <p:nvPicPr>
          <p:cNvPr id="489" name="Google Shape;489;p64"/>
          <p:cNvPicPr preferRelativeResize="0"/>
          <p:nvPr/>
        </p:nvPicPr>
        <p:blipFill>
          <a:blip r:embed="rId5">
            <a:alphaModFix/>
          </a:blip>
          <a:stretch>
            <a:fillRect/>
          </a:stretch>
        </p:blipFill>
        <p:spPr>
          <a:xfrm>
            <a:off x="5344950" y="0"/>
            <a:ext cx="3799049" cy="2618750"/>
          </a:xfrm>
          <a:prstGeom prst="rect">
            <a:avLst/>
          </a:prstGeom>
          <a:noFill/>
          <a:ln>
            <a:noFill/>
          </a:ln>
        </p:spPr>
      </p:pic>
      <p:pic>
        <p:nvPicPr>
          <p:cNvPr id="490" name="Google Shape;490;p64"/>
          <p:cNvPicPr preferRelativeResize="0"/>
          <p:nvPr/>
        </p:nvPicPr>
        <p:blipFill>
          <a:blip r:embed="rId6">
            <a:alphaModFix/>
          </a:blip>
          <a:stretch>
            <a:fillRect/>
          </a:stretch>
        </p:blipFill>
        <p:spPr>
          <a:xfrm>
            <a:off x="2677200" y="0"/>
            <a:ext cx="2667750" cy="51435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65"/>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Summary for Question 2:</a:t>
            </a:r>
            <a:endParaRPr/>
          </a:p>
        </p:txBody>
      </p:sp>
      <p:sp>
        <p:nvSpPr>
          <p:cNvPr id="496" name="Google Shape;496;p65"/>
          <p:cNvSpPr txBox="1">
            <a:spLocks noGrp="1"/>
          </p:cNvSpPr>
          <p:nvPr>
            <p:ph type="body" idx="1"/>
          </p:nvPr>
        </p:nvSpPr>
        <p:spPr>
          <a:xfrm>
            <a:off x="311700" y="808275"/>
            <a:ext cx="8520600" cy="42249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en"/>
              <a:t>For the Pittsburgh Penguins, the value growth rate when moving to the new stadium was substantial, but the growth was intertwined  the introduction of new television contracts in the U.S. (2012) and Canada (2013).</a:t>
            </a:r>
            <a:endParaRPr/>
          </a:p>
          <a:p>
            <a:pPr marL="0" lvl="0" indent="0" algn="l" rtl="0">
              <a:spcBef>
                <a:spcPts val="1200"/>
              </a:spcBef>
              <a:spcAft>
                <a:spcPts val="0"/>
              </a:spcAft>
              <a:buNone/>
            </a:pPr>
            <a:r>
              <a:rPr lang="en"/>
              <a:t>The value of the stadium as a percentage of total value in 2006 before the move in 2010 was 24%.  After the move, the percentage ballooned to 31% in 2016 and fell again to 26 in 2020%.</a:t>
            </a:r>
            <a:endParaRPr/>
          </a:p>
          <a:p>
            <a:pPr marL="0" lvl="0" indent="0" algn="l" rtl="0">
              <a:spcBef>
                <a:spcPts val="1200"/>
              </a:spcBef>
              <a:spcAft>
                <a:spcPts val="0"/>
              </a:spcAft>
              <a:buNone/>
            </a:pPr>
            <a:r>
              <a:rPr lang="en"/>
              <a:t>For the Edmonton Oilers, the stadium value as a percentage of total value has remained steady at 29% in 2006 before the move and 2020 after the move. </a:t>
            </a:r>
            <a:endParaRPr/>
          </a:p>
          <a:p>
            <a:pPr marL="0" lvl="0" indent="0" algn="l" rtl="0">
              <a:spcBef>
                <a:spcPts val="1200"/>
              </a:spcBef>
              <a:spcAft>
                <a:spcPts val="1200"/>
              </a:spcAft>
              <a:buNone/>
            </a:pPr>
            <a:r>
              <a:rPr lang="en"/>
              <a:t>The new ownership group in Calgary can expect the new stadium value to account for approximately 30% of the initial valuation in their first year at the stadium.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66"/>
          <p:cNvSpPr txBox="1">
            <a:spLocks noGrp="1"/>
          </p:cNvSpPr>
          <p:nvPr>
            <p:ph type="title"/>
          </p:nvPr>
        </p:nvSpPr>
        <p:spPr>
          <a:xfrm>
            <a:off x="311700" y="65375"/>
            <a:ext cx="8520600" cy="804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Summary for Question 2 (cont.) Increment Expected when Moving to New Arena</a:t>
            </a:r>
            <a:endParaRPr/>
          </a:p>
        </p:txBody>
      </p:sp>
      <p:sp>
        <p:nvSpPr>
          <p:cNvPr id="502" name="Google Shape;502;p6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The Pittsburgh Pirates had an increase in value  12% in their first year of play in their new area.</a:t>
            </a:r>
            <a:endParaRPr/>
          </a:p>
          <a:p>
            <a:pPr marL="0" lvl="0" indent="0" algn="l" rtl="0">
              <a:spcBef>
                <a:spcPts val="1200"/>
              </a:spcBef>
              <a:spcAft>
                <a:spcPts val="0"/>
              </a:spcAft>
              <a:buNone/>
            </a:pPr>
            <a:r>
              <a:rPr lang="en"/>
              <a:t>The Edmonton Oilers had an increase of 17% in theirs.</a:t>
            </a:r>
            <a:endParaRPr/>
          </a:p>
          <a:p>
            <a:pPr marL="0" lvl="0" indent="0" algn="l" rtl="0">
              <a:spcBef>
                <a:spcPts val="1200"/>
              </a:spcBef>
              <a:spcAft>
                <a:spcPts val="1200"/>
              </a:spcAft>
              <a:buNone/>
            </a:pPr>
            <a:r>
              <a:rPr lang="en"/>
              <a:t>Calgary can expect an increase in ticket sales and merchandise in its first year that will increase their average earnings between 15 and 20 percent in their first year of operation in the new arena.</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99D9D9"/>
        </a:solidFill>
        <a:effectLst/>
      </p:bgPr>
    </p:bg>
    <p:spTree>
      <p:nvGrpSpPr>
        <p:cNvPr id="1" name="Shape 506"/>
        <p:cNvGrpSpPr/>
        <p:nvPr/>
      </p:nvGrpSpPr>
      <p:grpSpPr>
        <a:xfrm>
          <a:off x="0" y="0"/>
          <a:ext cx="0" cy="0"/>
          <a:chOff x="0" y="0"/>
          <a:chExt cx="0" cy="0"/>
        </a:xfrm>
      </p:grpSpPr>
      <p:sp>
        <p:nvSpPr>
          <p:cNvPr id="507" name="Google Shape;507;p6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lnSpc>
                <a:spcPct val="115000"/>
              </a:lnSpc>
              <a:spcBef>
                <a:spcPts val="1200"/>
              </a:spcBef>
              <a:spcAft>
                <a:spcPts val="1200"/>
              </a:spcAft>
              <a:buNone/>
            </a:pPr>
            <a:r>
              <a:rPr lang="en" sz="5250">
                <a:solidFill>
                  <a:schemeClr val="lt1"/>
                </a:solidFill>
                <a:latin typeface="Arial"/>
                <a:ea typeface="Arial"/>
                <a:cs typeface="Arial"/>
                <a:sym typeface="Arial"/>
              </a:rPr>
              <a:t>Question 3</a:t>
            </a:r>
            <a:endParaRPr sz="7800">
              <a:solidFill>
                <a:schemeClr val="lt1"/>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99D9D9"/>
        </a:solidFill>
        <a:effectLst/>
      </p:bgPr>
    </p:bg>
    <p:spTree>
      <p:nvGrpSpPr>
        <p:cNvPr id="1" name="Shape 511"/>
        <p:cNvGrpSpPr/>
        <p:nvPr/>
      </p:nvGrpSpPr>
      <p:grpSpPr>
        <a:xfrm>
          <a:off x="0" y="0"/>
          <a:ext cx="0" cy="0"/>
          <a:chOff x="0" y="0"/>
          <a:chExt cx="0" cy="0"/>
        </a:xfrm>
      </p:grpSpPr>
      <p:sp>
        <p:nvSpPr>
          <p:cNvPr id="512" name="Google Shape;512;p68"/>
          <p:cNvSpPr txBox="1">
            <a:spLocks noGrp="1"/>
          </p:cNvSpPr>
          <p:nvPr>
            <p:ph type="title"/>
          </p:nvPr>
        </p:nvSpPr>
        <p:spPr>
          <a:xfrm>
            <a:off x="311700" y="544625"/>
            <a:ext cx="8520600" cy="3927000"/>
          </a:xfrm>
          <a:prstGeom prst="rect">
            <a:avLst/>
          </a:prstGeom>
        </p:spPr>
        <p:txBody>
          <a:bodyPr spcFirstLastPara="1" wrap="square" lIns="91425" tIns="91425" rIns="91425" bIns="91425" anchor="ctr" anchorCtr="0">
            <a:noAutofit/>
          </a:bodyPr>
          <a:lstStyle/>
          <a:p>
            <a:pPr marL="0" lvl="0" indent="0" algn="l" rtl="0">
              <a:lnSpc>
                <a:spcPct val="115000"/>
              </a:lnSpc>
              <a:spcBef>
                <a:spcPts val="1200"/>
              </a:spcBef>
              <a:spcAft>
                <a:spcPts val="0"/>
              </a:spcAft>
              <a:buNone/>
            </a:pPr>
            <a:r>
              <a:rPr lang="en" sz="1550">
                <a:solidFill>
                  <a:schemeClr val="lt1"/>
                </a:solidFill>
                <a:latin typeface="Arial"/>
                <a:ea typeface="Arial"/>
                <a:cs typeface="Arial"/>
                <a:sym typeface="Arial"/>
              </a:rPr>
              <a:t>Jerry Bruckheimer and David Bonderman paid the National Hockey League (NHL) $650 million for the league’s 32nd franchise. The new team will play in Seattle, where the newly renovated arena will open for the 2021-22 season. There are rumors that the arena will also serve as a home to a franchise from the National Basketball Association (NBA) in the near future.</a:t>
            </a:r>
            <a:endParaRPr sz="1550">
              <a:solidFill>
                <a:schemeClr val="lt1"/>
              </a:solidFill>
              <a:latin typeface="Arial"/>
              <a:ea typeface="Arial"/>
              <a:cs typeface="Arial"/>
              <a:sym typeface="Arial"/>
            </a:endParaRPr>
          </a:p>
          <a:p>
            <a:pPr marL="0" lvl="0" indent="0" algn="l" rtl="0">
              <a:lnSpc>
                <a:spcPct val="115000"/>
              </a:lnSpc>
              <a:spcBef>
                <a:spcPts val="1200"/>
              </a:spcBef>
              <a:spcAft>
                <a:spcPts val="0"/>
              </a:spcAft>
              <a:buNone/>
            </a:pPr>
            <a:endParaRPr sz="1550">
              <a:solidFill>
                <a:schemeClr val="lt1"/>
              </a:solidFill>
              <a:latin typeface="Arial"/>
              <a:ea typeface="Arial"/>
              <a:cs typeface="Arial"/>
              <a:sym typeface="Arial"/>
            </a:endParaRPr>
          </a:p>
          <a:p>
            <a:pPr marL="0" lvl="0" indent="0" algn="l" rtl="0">
              <a:lnSpc>
                <a:spcPct val="115000"/>
              </a:lnSpc>
              <a:spcBef>
                <a:spcPts val="1200"/>
              </a:spcBef>
              <a:spcAft>
                <a:spcPts val="400"/>
              </a:spcAft>
              <a:buNone/>
            </a:pPr>
            <a:r>
              <a:rPr lang="en" sz="1550">
                <a:solidFill>
                  <a:schemeClr val="lt1"/>
                </a:solidFill>
                <a:latin typeface="Arial"/>
                <a:ea typeface="Arial"/>
                <a:cs typeface="Arial"/>
                <a:sym typeface="Arial"/>
              </a:rPr>
              <a:t>Q1: </a:t>
            </a:r>
            <a:r>
              <a:rPr lang="en" sz="1550" u="sng">
                <a:solidFill>
                  <a:schemeClr val="lt1"/>
                </a:solidFill>
                <a:latin typeface="Arial"/>
                <a:ea typeface="Arial"/>
                <a:cs typeface="Arial"/>
                <a:sym typeface="Arial"/>
              </a:rPr>
              <a:t>Under the assumption that the rumors are false</a:t>
            </a:r>
            <a:r>
              <a:rPr lang="en" sz="1550">
                <a:solidFill>
                  <a:schemeClr val="lt1"/>
                </a:solidFill>
                <a:latin typeface="Arial"/>
                <a:ea typeface="Arial"/>
                <a:cs typeface="Arial"/>
                <a:sym typeface="Arial"/>
              </a:rPr>
              <a:t>, and there </a:t>
            </a:r>
            <a:r>
              <a:rPr lang="en" sz="1550" u="sng">
                <a:solidFill>
                  <a:schemeClr val="lt1"/>
                </a:solidFill>
                <a:latin typeface="Arial"/>
                <a:ea typeface="Arial"/>
                <a:cs typeface="Arial"/>
                <a:sym typeface="Arial"/>
              </a:rPr>
              <a:t>will </a:t>
            </a:r>
            <a:r>
              <a:rPr lang="en" sz="1550" i="1" u="sng">
                <a:solidFill>
                  <a:schemeClr val="lt1"/>
                </a:solidFill>
                <a:latin typeface="Arial"/>
                <a:ea typeface="Arial"/>
                <a:cs typeface="Arial"/>
                <a:sym typeface="Arial"/>
              </a:rPr>
              <a:t>not</a:t>
            </a:r>
            <a:r>
              <a:rPr lang="en" sz="1550" u="sng">
                <a:solidFill>
                  <a:schemeClr val="lt1"/>
                </a:solidFill>
                <a:latin typeface="Arial"/>
                <a:ea typeface="Arial"/>
                <a:cs typeface="Arial"/>
                <a:sym typeface="Arial"/>
              </a:rPr>
              <a:t> be an NBA team</a:t>
            </a:r>
            <a:r>
              <a:rPr lang="en" sz="1550">
                <a:solidFill>
                  <a:schemeClr val="lt1"/>
                </a:solidFill>
                <a:latin typeface="Arial"/>
                <a:ea typeface="Arial"/>
                <a:cs typeface="Arial"/>
                <a:sym typeface="Arial"/>
              </a:rPr>
              <a:t> in the market, evaluate whether the NHL franchise will produce enough revenues to sustain a market value of at least $650 million.  What would you project the valuation of the team will be after a year in the new arena?</a:t>
            </a:r>
            <a:endParaRPr sz="1550">
              <a:solidFill>
                <a:schemeClr val="lt1"/>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99D9D9"/>
        </a:solidFill>
        <a:effectLst/>
      </p:bgPr>
    </p:bg>
    <p:spTree>
      <p:nvGrpSpPr>
        <p:cNvPr id="1" name="Shape 516"/>
        <p:cNvGrpSpPr/>
        <p:nvPr/>
      </p:nvGrpSpPr>
      <p:grpSpPr>
        <a:xfrm>
          <a:off x="0" y="0"/>
          <a:ext cx="0" cy="0"/>
          <a:chOff x="0" y="0"/>
          <a:chExt cx="0" cy="0"/>
        </a:xfrm>
      </p:grpSpPr>
      <p:sp>
        <p:nvSpPr>
          <p:cNvPr id="517" name="Google Shape;517;p69"/>
          <p:cNvSpPr txBox="1">
            <a:spLocks noGrp="1"/>
          </p:cNvSpPr>
          <p:nvPr>
            <p:ph type="title"/>
          </p:nvPr>
        </p:nvSpPr>
        <p:spPr>
          <a:xfrm>
            <a:off x="288550" y="450800"/>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400"/>
              </a:spcAft>
              <a:buNone/>
            </a:pPr>
            <a:r>
              <a:rPr lang="en" sz="2450">
                <a:solidFill>
                  <a:schemeClr val="lt1"/>
                </a:solidFill>
                <a:latin typeface="Arial"/>
                <a:ea typeface="Arial"/>
                <a:cs typeface="Arial"/>
                <a:sym typeface="Arial"/>
              </a:rPr>
              <a:t>Seattle-Tacoma-Bellevue MSA (Social Explorer, ACS 2019)</a:t>
            </a:r>
            <a:endParaRPr sz="2450">
              <a:solidFill>
                <a:schemeClr val="lt1"/>
              </a:solidFill>
              <a:latin typeface="Arial"/>
              <a:ea typeface="Arial"/>
              <a:cs typeface="Arial"/>
              <a:sym typeface="Arial"/>
            </a:endParaRPr>
          </a:p>
        </p:txBody>
      </p:sp>
      <p:sp>
        <p:nvSpPr>
          <p:cNvPr id="518" name="Google Shape;518;p6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Demographics</a:t>
            </a:r>
            <a:endParaRPr/>
          </a:p>
          <a:p>
            <a:pPr marL="457200" lvl="0" indent="-342900" algn="l" rtl="0">
              <a:spcBef>
                <a:spcPts val="1200"/>
              </a:spcBef>
              <a:spcAft>
                <a:spcPts val="0"/>
              </a:spcAft>
              <a:buSzPts val="1800"/>
              <a:buChar char="●"/>
            </a:pPr>
            <a:r>
              <a:rPr lang="en"/>
              <a:t>Population: 3,871,323 </a:t>
            </a:r>
            <a:endParaRPr/>
          </a:p>
          <a:p>
            <a:pPr marL="457200" lvl="0" indent="-342900" algn="l" rtl="0">
              <a:spcBef>
                <a:spcPts val="0"/>
              </a:spcBef>
              <a:spcAft>
                <a:spcPts val="0"/>
              </a:spcAft>
              <a:buSzPts val="1800"/>
              <a:buChar char="●"/>
            </a:pPr>
            <a:r>
              <a:rPr lang="en"/>
              <a:t>50.1% Male, 49.9 % Female</a:t>
            </a:r>
            <a:endParaRPr/>
          </a:p>
          <a:p>
            <a:pPr marL="457200" lvl="0" indent="-342900" algn="l" rtl="0">
              <a:spcBef>
                <a:spcPts val="0"/>
              </a:spcBef>
              <a:spcAft>
                <a:spcPts val="0"/>
              </a:spcAft>
              <a:buSzPts val="1800"/>
              <a:buChar char="●"/>
            </a:pPr>
            <a:r>
              <a:rPr lang="en"/>
              <a:t>Percentage of Population Age 18-44: 39.5%</a:t>
            </a:r>
            <a:endParaRPr/>
          </a:p>
          <a:p>
            <a:pPr marL="457200" lvl="0" indent="-342900" algn="l" rtl="0">
              <a:spcBef>
                <a:spcPts val="0"/>
              </a:spcBef>
              <a:spcAft>
                <a:spcPts val="0"/>
              </a:spcAft>
              <a:buSzPts val="1800"/>
              <a:buChar char="●"/>
            </a:pPr>
            <a:r>
              <a:rPr lang="en"/>
              <a:t>Percentage of Population with Highest Educational Attainment Bachelor’s Degree: 43%</a:t>
            </a:r>
            <a:endParaRPr/>
          </a:p>
          <a:p>
            <a:pPr marL="457200" lvl="0" indent="-342900" algn="l" rtl="0">
              <a:spcBef>
                <a:spcPts val="0"/>
              </a:spcBef>
              <a:spcAft>
                <a:spcPts val="0"/>
              </a:spcAft>
              <a:buSzPts val="1800"/>
              <a:buChar char="●"/>
            </a:pPr>
            <a:r>
              <a:rPr lang="en"/>
              <a:t>Percentage of Households Earning At Least $75,000: 56.7%</a:t>
            </a:r>
            <a:endParaRPr/>
          </a:p>
          <a:p>
            <a:pPr marL="457200" lvl="0" indent="-342900" algn="l" rtl="0">
              <a:spcBef>
                <a:spcPts val="0"/>
              </a:spcBef>
              <a:spcAft>
                <a:spcPts val="0"/>
              </a:spcAft>
              <a:buSzPts val="1800"/>
              <a:buChar char="●"/>
            </a:pPr>
            <a:r>
              <a:rPr lang="en"/>
              <a:t>Percentage of Population in Labor Force: 68.5%</a:t>
            </a:r>
            <a:endParaRPr/>
          </a:p>
          <a:p>
            <a:pPr marL="457200" lvl="0" indent="-342900" algn="l" rtl="0">
              <a:spcBef>
                <a:spcPts val="0"/>
              </a:spcBef>
              <a:spcAft>
                <a:spcPts val="0"/>
              </a:spcAft>
              <a:buSzPts val="1800"/>
              <a:buChar char="●"/>
            </a:pPr>
            <a:r>
              <a:rPr lang="en"/>
              <a:t>Seattle DMA: 1,854,810 TV Households (2019)</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99D9D9"/>
        </a:solidFill>
        <a:effectLst/>
      </p:bgPr>
    </p:bg>
    <p:spTree>
      <p:nvGrpSpPr>
        <p:cNvPr id="1" name="Shape 522"/>
        <p:cNvGrpSpPr/>
        <p:nvPr/>
      </p:nvGrpSpPr>
      <p:grpSpPr>
        <a:xfrm>
          <a:off x="0" y="0"/>
          <a:ext cx="0" cy="0"/>
          <a:chOff x="0" y="0"/>
          <a:chExt cx="0" cy="0"/>
        </a:xfrm>
      </p:grpSpPr>
      <p:sp>
        <p:nvSpPr>
          <p:cNvPr id="523" name="Google Shape;523;p7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400"/>
              </a:spcAft>
              <a:buNone/>
            </a:pPr>
            <a:r>
              <a:rPr lang="en" sz="2550">
                <a:solidFill>
                  <a:schemeClr val="lt1"/>
                </a:solidFill>
                <a:latin typeface="Arial"/>
                <a:ea typeface="Arial"/>
                <a:cs typeface="Arial"/>
                <a:sym typeface="Arial"/>
              </a:rPr>
              <a:t>Seattle MSA</a:t>
            </a:r>
            <a:endParaRPr sz="2550">
              <a:solidFill>
                <a:schemeClr val="lt1"/>
              </a:solidFill>
              <a:latin typeface="Arial"/>
              <a:ea typeface="Arial"/>
              <a:cs typeface="Arial"/>
              <a:sym typeface="Arial"/>
            </a:endParaRPr>
          </a:p>
        </p:txBody>
      </p:sp>
      <p:sp>
        <p:nvSpPr>
          <p:cNvPr id="524" name="Google Shape;524;p7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525" name="Google Shape;525;p70"/>
          <p:cNvPicPr preferRelativeResize="0"/>
          <p:nvPr/>
        </p:nvPicPr>
        <p:blipFill>
          <a:blip r:embed="rId3">
            <a:alphaModFix/>
          </a:blip>
          <a:stretch>
            <a:fillRect/>
          </a:stretch>
        </p:blipFill>
        <p:spPr>
          <a:xfrm>
            <a:off x="311700" y="1152475"/>
            <a:ext cx="3315901" cy="3416401"/>
          </a:xfrm>
          <a:prstGeom prst="rect">
            <a:avLst/>
          </a:prstGeom>
          <a:noFill/>
          <a:ln>
            <a:noFill/>
          </a:ln>
        </p:spPr>
      </p:pic>
      <p:pic>
        <p:nvPicPr>
          <p:cNvPr id="526" name="Google Shape;526;p70"/>
          <p:cNvPicPr preferRelativeResize="0"/>
          <p:nvPr/>
        </p:nvPicPr>
        <p:blipFill>
          <a:blip r:embed="rId4">
            <a:alphaModFix/>
          </a:blip>
          <a:stretch>
            <a:fillRect/>
          </a:stretch>
        </p:blipFill>
        <p:spPr>
          <a:xfrm>
            <a:off x="3627600" y="1366700"/>
            <a:ext cx="5204699" cy="2987961"/>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99D9D9"/>
        </a:solidFill>
        <a:effectLst/>
      </p:bgPr>
    </p:bg>
    <p:spTree>
      <p:nvGrpSpPr>
        <p:cNvPr id="1" name="Shape 530"/>
        <p:cNvGrpSpPr/>
        <p:nvPr/>
      </p:nvGrpSpPr>
      <p:grpSpPr>
        <a:xfrm>
          <a:off x="0" y="0"/>
          <a:ext cx="0" cy="0"/>
          <a:chOff x="0" y="0"/>
          <a:chExt cx="0" cy="0"/>
        </a:xfrm>
      </p:grpSpPr>
      <p:sp>
        <p:nvSpPr>
          <p:cNvPr id="531" name="Google Shape;531;p7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400"/>
              </a:spcAft>
              <a:buNone/>
            </a:pPr>
            <a:r>
              <a:rPr lang="en" sz="2550">
                <a:solidFill>
                  <a:schemeClr val="lt1"/>
                </a:solidFill>
                <a:latin typeface="Arial"/>
                <a:ea typeface="Arial"/>
                <a:cs typeface="Arial"/>
                <a:sym typeface="Arial"/>
              </a:rPr>
              <a:t>Climate Pledge Arena: Home of the Seattle Kraken</a:t>
            </a:r>
            <a:endParaRPr sz="2550">
              <a:solidFill>
                <a:schemeClr val="lt1"/>
              </a:solidFill>
              <a:latin typeface="Arial"/>
              <a:ea typeface="Arial"/>
              <a:cs typeface="Arial"/>
              <a:sym typeface="Arial"/>
            </a:endParaRPr>
          </a:p>
        </p:txBody>
      </p:sp>
      <p:sp>
        <p:nvSpPr>
          <p:cNvPr id="532" name="Google Shape;532;p71"/>
          <p:cNvSpPr txBox="1">
            <a:spLocks noGrp="1"/>
          </p:cNvSpPr>
          <p:nvPr>
            <p:ph type="body" idx="1"/>
          </p:nvPr>
        </p:nvSpPr>
        <p:spPr>
          <a:xfrm>
            <a:off x="311700" y="1152475"/>
            <a:ext cx="8520600" cy="3869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Will add 41 NHL home games plus playoffs to the market every year</a:t>
            </a:r>
            <a:endParaRPr/>
          </a:p>
          <a:p>
            <a:pPr marL="457200" lvl="0" indent="-342900" algn="l" rtl="0">
              <a:spcBef>
                <a:spcPts val="0"/>
              </a:spcBef>
              <a:spcAft>
                <a:spcPts val="0"/>
              </a:spcAft>
              <a:buSzPts val="1800"/>
              <a:buChar char="●"/>
            </a:pPr>
            <a:r>
              <a:rPr lang="en"/>
              <a:t>Capacity of 17,100 fans for hockey games</a:t>
            </a:r>
            <a:endParaRPr/>
          </a:p>
          <a:p>
            <a:pPr marL="457200" lvl="0" indent="-342900" algn="l" rtl="0">
              <a:spcBef>
                <a:spcPts val="0"/>
              </a:spcBef>
              <a:spcAft>
                <a:spcPts val="0"/>
              </a:spcAft>
              <a:buSzPts val="1800"/>
              <a:buChar char="●"/>
            </a:pPr>
            <a:r>
              <a:rPr lang="en"/>
              <a:t>701,100 more tickets added to market off games</a:t>
            </a:r>
            <a:endParaRPr/>
          </a:p>
          <a:p>
            <a:pPr marL="457200" lvl="0" indent="-342900" algn="l" rtl="0">
              <a:spcBef>
                <a:spcPts val="0"/>
              </a:spcBef>
              <a:spcAft>
                <a:spcPts val="0"/>
              </a:spcAft>
              <a:buSzPts val="1800"/>
              <a:buChar char="●"/>
            </a:pPr>
            <a:r>
              <a:rPr lang="en"/>
              <a:t>Entertainment events add to that total</a:t>
            </a:r>
            <a:endParaRPr/>
          </a:p>
        </p:txBody>
      </p:sp>
      <p:pic>
        <p:nvPicPr>
          <p:cNvPr id="533" name="Google Shape;533;p71"/>
          <p:cNvPicPr preferRelativeResize="0"/>
          <p:nvPr/>
        </p:nvPicPr>
        <p:blipFill>
          <a:blip r:embed="rId3">
            <a:alphaModFix/>
          </a:blip>
          <a:stretch>
            <a:fillRect/>
          </a:stretch>
        </p:blipFill>
        <p:spPr>
          <a:xfrm>
            <a:off x="493566" y="2571750"/>
            <a:ext cx="4252733" cy="2392176"/>
          </a:xfrm>
          <a:prstGeom prst="rect">
            <a:avLst/>
          </a:prstGeom>
          <a:noFill/>
          <a:ln>
            <a:noFill/>
          </a:ln>
        </p:spPr>
      </p:pic>
      <p:pic>
        <p:nvPicPr>
          <p:cNvPr id="534" name="Google Shape;534;p71"/>
          <p:cNvPicPr preferRelativeResize="0"/>
          <p:nvPr/>
        </p:nvPicPr>
        <p:blipFill>
          <a:blip r:embed="rId4">
            <a:alphaModFix/>
          </a:blip>
          <a:stretch>
            <a:fillRect/>
          </a:stretch>
        </p:blipFill>
        <p:spPr>
          <a:xfrm>
            <a:off x="4746300" y="2571750"/>
            <a:ext cx="3853169" cy="23921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8"/>
          <p:cNvSpPr txBox="1">
            <a:spLocks noGrp="1"/>
          </p:cNvSpPr>
          <p:nvPr>
            <p:ph type="title"/>
          </p:nvPr>
        </p:nvSpPr>
        <p:spPr>
          <a:xfrm>
            <a:off x="265500" y="724200"/>
            <a:ext cx="4306500" cy="2652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3800"/>
              <a:t>History/Timeline of the District</a:t>
            </a:r>
            <a:endParaRPr sz="3800"/>
          </a:p>
        </p:txBody>
      </p:sp>
      <p:sp>
        <p:nvSpPr>
          <p:cNvPr id="84" name="Google Shape;84;p18"/>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p>
            <a:pPr marL="457200" lvl="0" indent="-342900" algn="l" rtl="0">
              <a:spcBef>
                <a:spcPts val="0"/>
              </a:spcBef>
              <a:spcAft>
                <a:spcPts val="0"/>
              </a:spcAft>
              <a:buSzPts val="1800"/>
              <a:buChar char="●"/>
            </a:pPr>
            <a:r>
              <a:rPr lang="en"/>
              <a:t>1998- broke ground on the district</a:t>
            </a:r>
            <a:endParaRPr/>
          </a:p>
          <a:p>
            <a:pPr marL="457200" lvl="0" indent="-342900" algn="l" rtl="0">
              <a:spcBef>
                <a:spcPts val="0"/>
              </a:spcBef>
              <a:spcAft>
                <a:spcPts val="0"/>
              </a:spcAft>
              <a:buSzPts val="1800"/>
              <a:buChar char="●"/>
            </a:pPr>
            <a:r>
              <a:rPr lang="en"/>
              <a:t>2000- the Blue Jackets first competed at Nationwide</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99D9D9"/>
        </a:solidFill>
        <a:effectLst/>
      </p:bgPr>
    </p:bg>
    <p:spTree>
      <p:nvGrpSpPr>
        <p:cNvPr id="1" name="Shape 538"/>
        <p:cNvGrpSpPr/>
        <p:nvPr/>
      </p:nvGrpSpPr>
      <p:grpSpPr>
        <a:xfrm>
          <a:off x="0" y="0"/>
          <a:ext cx="0" cy="0"/>
          <a:chOff x="0" y="0"/>
          <a:chExt cx="0" cy="0"/>
        </a:xfrm>
      </p:grpSpPr>
      <p:sp>
        <p:nvSpPr>
          <p:cNvPr id="539" name="Google Shape;539;p7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400"/>
              </a:spcAft>
              <a:buNone/>
            </a:pPr>
            <a:r>
              <a:rPr lang="en" sz="2550">
                <a:solidFill>
                  <a:schemeClr val="lt1"/>
                </a:solidFill>
                <a:latin typeface="Arial"/>
                <a:ea typeface="Arial"/>
                <a:cs typeface="Arial"/>
                <a:sym typeface="Arial"/>
              </a:rPr>
              <a:t>Seattle’s Ticket Demand</a:t>
            </a:r>
            <a:endParaRPr sz="2550">
              <a:solidFill>
                <a:schemeClr val="lt1"/>
              </a:solidFill>
              <a:latin typeface="Arial"/>
              <a:ea typeface="Arial"/>
              <a:cs typeface="Arial"/>
              <a:sym typeface="Arial"/>
            </a:endParaRPr>
          </a:p>
        </p:txBody>
      </p:sp>
      <p:sp>
        <p:nvSpPr>
          <p:cNvPr id="540" name="Google Shape;540;p7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en"/>
              <a:t>Seattle Franchises/Sports Teams:</a:t>
            </a:r>
            <a:endParaRPr/>
          </a:p>
          <a:p>
            <a:pPr marL="457200" lvl="0" indent="-325755" algn="l" rtl="0">
              <a:spcBef>
                <a:spcPts val="1200"/>
              </a:spcBef>
              <a:spcAft>
                <a:spcPts val="0"/>
              </a:spcAft>
              <a:buSzPct val="100000"/>
              <a:buChar char="●"/>
            </a:pPr>
            <a:r>
              <a:rPr lang="en"/>
              <a:t>Seattle Seahawks - NFL - Total Tickets: 549,920</a:t>
            </a:r>
            <a:endParaRPr/>
          </a:p>
          <a:p>
            <a:pPr marL="457200" lvl="0" indent="-325755" algn="l" rtl="0">
              <a:spcBef>
                <a:spcPts val="0"/>
              </a:spcBef>
              <a:spcAft>
                <a:spcPts val="0"/>
              </a:spcAft>
              <a:buSzPct val="100000"/>
              <a:buChar char="●"/>
            </a:pPr>
            <a:r>
              <a:rPr lang="en"/>
              <a:t>Seattle Mariners - MLB - Total Tickets: 3,845,880</a:t>
            </a:r>
            <a:endParaRPr/>
          </a:p>
          <a:p>
            <a:pPr marL="457200" lvl="0" indent="-325755" algn="l" rtl="0">
              <a:spcBef>
                <a:spcPts val="0"/>
              </a:spcBef>
              <a:spcAft>
                <a:spcPts val="0"/>
              </a:spcAft>
              <a:buSzPct val="100000"/>
              <a:buChar char="●"/>
            </a:pPr>
            <a:r>
              <a:rPr lang="en"/>
              <a:t>Seattle Storm - WNBA - Total Tickets: 307,800</a:t>
            </a:r>
            <a:endParaRPr/>
          </a:p>
          <a:p>
            <a:pPr marL="457200" lvl="0" indent="-325755" algn="l" rtl="0">
              <a:spcBef>
                <a:spcPts val="0"/>
              </a:spcBef>
              <a:spcAft>
                <a:spcPts val="0"/>
              </a:spcAft>
              <a:buSzPct val="100000"/>
              <a:buChar char="●"/>
            </a:pPr>
            <a:r>
              <a:rPr lang="en"/>
              <a:t>Seattle Sounders - MLS - Total Tickets: 641,274</a:t>
            </a:r>
            <a:endParaRPr/>
          </a:p>
          <a:p>
            <a:pPr marL="457200" lvl="0" indent="-325755" algn="l" rtl="0">
              <a:spcBef>
                <a:spcPts val="0"/>
              </a:spcBef>
              <a:spcAft>
                <a:spcPts val="0"/>
              </a:spcAft>
              <a:buSzPct val="100000"/>
              <a:buChar char="●"/>
            </a:pPr>
            <a:r>
              <a:rPr lang="en"/>
              <a:t>Washington Huskies - NCAA Football - Total Tickets: 350,000</a:t>
            </a:r>
            <a:endParaRPr/>
          </a:p>
          <a:p>
            <a:pPr marL="457200" lvl="0" indent="-325755" algn="l" rtl="0">
              <a:spcBef>
                <a:spcPts val="0"/>
              </a:spcBef>
              <a:spcAft>
                <a:spcPts val="0"/>
              </a:spcAft>
              <a:buSzPct val="100000"/>
              <a:buChar char="●"/>
            </a:pPr>
            <a:r>
              <a:rPr lang="en"/>
              <a:t>Washington Huskies - NCAA Basketball - Total Tickets: 200,000</a:t>
            </a:r>
            <a:endParaRPr/>
          </a:p>
          <a:p>
            <a:pPr marL="457200" lvl="0" indent="-325755" algn="l" rtl="0">
              <a:spcBef>
                <a:spcPts val="0"/>
              </a:spcBef>
              <a:spcAft>
                <a:spcPts val="0"/>
              </a:spcAft>
              <a:buSzPct val="100000"/>
              <a:buChar char="●"/>
            </a:pPr>
            <a:r>
              <a:rPr lang="en"/>
              <a:t>Seattle U - NCAA - Total Tickets: 20,000</a:t>
            </a:r>
            <a:endParaRPr/>
          </a:p>
          <a:p>
            <a:pPr marL="457200" lvl="0" indent="-325755" algn="l" rtl="0">
              <a:spcBef>
                <a:spcPts val="0"/>
              </a:spcBef>
              <a:spcAft>
                <a:spcPts val="0"/>
              </a:spcAft>
              <a:buSzPct val="100000"/>
              <a:buChar char="●"/>
            </a:pPr>
            <a:r>
              <a:rPr lang="en"/>
              <a:t>Seattle Kraken - NHL - 701,100</a:t>
            </a:r>
            <a:endParaRPr/>
          </a:p>
          <a:p>
            <a:pPr marL="0" lvl="0" indent="0" algn="l" rtl="0">
              <a:spcBef>
                <a:spcPts val="1200"/>
              </a:spcBef>
              <a:spcAft>
                <a:spcPts val="0"/>
              </a:spcAft>
              <a:buNone/>
            </a:pPr>
            <a:r>
              <a:rPr lang="en"/>
              <a:t>Supply &amp; Demand:</a:t>
            </a:r>
            <a:endParaRPr/>
          </a:p>
          <a:p>
            <a:pPr marL="457200" lvl="0" indent="-325755" algn="l" rtl="0">
              <a:spcBef>
                <a:spcPts val="1200"/>
              </a:spcBef>
              <a:spcAft>
                <a:spcPts val="0"/>
              </a:spcAft>
              <a:buSzPct val="100000"/>
              <a:buChar char="●"/>
            </a:pPr>
            <a:r>
              <a:rPr lang="en"/>
              <a:t>Total Tickets Available Major Pro Sports/NCAA: 7,000,000</a:t>
            </a:r>
            <a:endParaRPr/>
          </a:p>
          <a:p>
            <a:pPr marL="457200" lvl="0" indent="-325755" algn="l" rtl="0">
              <a:spcBef>
                <a:spcPts val="0"/>
              </a:spcBef>
              <a:spcAft>
                <a:spcPts val="0"/>
              </a:spcAft>
              <a:buSzPct val="100000"/>
              <a:buChar char="●"/>
            </a:pPr>
            <a:r>
              <a:rPr lang="en"/>
              <a:t>Per Capita Sales Required: 1.8</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99D9D9"/>
        </a:solidFill>
        <a:effectLst/>
      </p:bgPr>
    </p:bg>
    <p:spTree>
      <p:nvGrpSpPr>
        <p:cNvPr id="1" name="Shape 544"/>
        <p:cNvGrpSpPr/>
        <p:nvPr/>
      </p:nvGrpSpPr>
      <p:grpSpPr>
        <a:xfrm>
          <a:off x="0" y="0"/>
          <a:ext cx="0" cy="0"/>
          <a:chOff x="0" y="0"/>
          <a:chExt cx="0" cy="0"/>
        </a:xfrm>
      </p:grpSpPr>
      <p:sp>
        <p:nvSpPr>
          <p:cNvPr id="545" name="Google Shape;545;p7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400"/>
              </a:spcAft>
              <a:buNone/>
            </a:pPr>
            <a:r>
              <a:rPr lang="en" sz="2550">
                <a:solidFill>
                  <a:schemeClr val="lt1"/>
                </a:solidFill>
                <a:latin typeface="Arial"/>
                <a:ea typeface="Arial"/>
                <a:cs typeface="Arial"/>
                <a:sym typeface="Arial"/>
              </a:rPr>
              <a:t>NHL Franchise Values</a:t>
            </a:r>
            <a:endParaRPr sz="2550">
              <a:solidFill>
                <a:schemeClr val="lt1"/>
              </a:solidFill>
              <a:latin typeface="Arial"/>
              <a:ea typeface="Arial"/>
              <a:cs typeface="Arial"/>
              <a:sym typeface="Arial"/>
            </a:endParaRPr>
          </a:p>
        </p:txBody>
      </p:sp>
      <p:sp>
        <p:nvSpPr>
          <p:cNvPr id="546" name="Google Shape;546;p7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547" name="Google Shape;547;p73"/>
          <p:cNvPicPr preferRelativeResize="0"/>
          <p:nvPr/>
        </p:nvPicPr>
        <p:blipFill>
          <a:blip r:embed="rId3">
            <a:alphaModFix/>
          </a:blip>
          <a:stretch>
            <a:fillRect/>
          </a:stretch>
        </p:blipFill>
        <p:spPr>
          <a:xfrm>
            <a:off x="311703" y="1152475"/>
            <a:ext cx="6892113" cy="34164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99D9D9"/>
        </a:solidFill>
        <a:effectLst/>
      </p:bgPr>
    </p:bg>
    <p:spTree>
      <p:nvGrpSpPr>
        <p:cNvPr id="1" name="Shape 551"/>
        <p:cNvGrpSpPr/>
        <p:nvPr/>
      </p:nvGrpSpPr>
      <p:grpSpPr>
        <a:xfrm>
          <a:off x="0" y="0"/>
          <a:ext cx="0" cy="0"/>
          <a:chOff x="0" y="0"/>
          <a:chExt cx="0" cy="0"/>
        </a:xfrm>
      </p:grpSpPr>
      <p:sp>
        <p:nvSpPr>
          <p:cNvPr id="552" name="Google Shape;552;p7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400"/>
              </a:spcAft>
              <a:buNone/>
            </a:pPr>
            <a:r>
              <a:rPr lang="en" sz="2550">
                <a:solidFill>
                  <a:schemeClr val="lt1"/>
                </a:solidFill>
                <a:latin typeface="Arial"/>
                <a:ea typeface="Arial"/>
                <a:cs typeface="Arial"/>
                <a:sym typeface="Arial"/>
              </a:rPr>
              <a:t>NHL Franchise Values</a:t>
            </a:r>
            <a:endParaRPr sz="2550">
              <a:solidFill>
                <a:schemeClr val="lt1"/>
              </a:solidFill>
              <a:latin typeface="Arial"/>
              <a:ea typeface="Arial"/>
              <a:cs typeface="Arial"/>
              <a:sym typeface="Arial"/>
            </a:endParaRPr>
          </a:p>
        </p:txBody>
      </p:sp>
      <p:sp>
        <p:nvSpPr>
          <p:cNvPr id="553" name="Google Shape;553;p7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554" name="Google Shape;554;p74"/>
          <p:cNvPicPr preferRelativeResize="0"/>
          <p:nvPr/>
        </p:nvPicPr>
        <p:blipFill>
          <a:blip r:embed="rId3">
            <a:alphaModFix/>
          </a:blip>
          <a:stretch>
            <a:fillRect/>
          </a:stretch>
        </p:blipFill>
        <p:spPr>
          <a:xfrm>
            <a:off x="311700" y="1152478"/>
            <a:ext cx="7518444" cy="34164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99D9D9"/>
        </a:solidFill>
        <a:effectLst/>
      </p:bgPr>
    </p:bg>
    <p:spTree>
      <p:nvGrpSpPr>
        <p:cNvPr id="1" name="Shape 558"/>
        <p:cNvGrpSpPr/>
        <p:nvPr/>
      </p:nvGrpSpPr>
      <p:grpSpPr>
        <a:xfrm>
          <a:off x="0" y="0"/>
          <a:ext cx="0" cy="0"/>
          <a:chOff x="0" y="0"/>
          <a:chExt cx="0" cy="0"/>
        </a:xfrm>
      </p:grpSpPr>
      <p:sp>
        <p:nvSpPr>
          <p:cNvPr id="559" name="Google Shape;559;p7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400"/>
              </a:spcAft>
              <a:buNone/>
            </a:pPr>
            <a:r>
              <a:rPr lang="en" sz="2550">
                <a:solidFill>
                  <a:schemeClr val="lt1"/>
                </a:solidFill>
                <a:latin typeface="Arial"/>
                <a:ea typeface="Arial"/>
                <a:cs typeface="Arial"/>
                <a:sym typeface="Arial"/>
              </a:rPr>
              <a:t>NHL Franchise Values</a:t>
            </a:r>
            <a:endParaRPr sz="2550">
              <a:solidFill>
                <a:schemeClr val="lt1"/>
              </a:solidFill>
              <a:latin typeface="Arial"/>
              <a:ea typeface="Arial"/>
              <a:cs typeface="Arial"/>
              <a:sym typeface="Arial"/>
            </a:endParaRPr>
          </a:p>
        </p:txBody>
      </p:sp>
      <p:sp>
        <p:nvSpPr>
          <p:cNvPr id="560" name="Google Shape;560;p7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561" name="Google Shape;561;p75"/>
          <p:cNvPicPr preferRelativeResize="0"/>
          <p:nvPr/>
        </p:nvPicPr>
        <p:blipFill>
          <a:blip r:embed="rId3">
            <a:alphaModFix/>
          </a:blip>
          <a:stretch>
            <a:fillRect/>
          </a:stretch>
        </p:blipFill>
        <p:spPr>
          <a:xfrm>
            <a:off x="311700" y="1152478"/>
            <a:ext cx="6497153" cy="34164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99D9D9"/>
        </a:solidFill>
        <a:effectLst/>
      </p:bgPr>
    </p:bg>
    <p:spTree>
      <p:nvGrpSpPr>
        <p:cNvPr id="1" name="Shape 565"/>
        <p:cNvGrpSpPr/>
        <p:nvPr/>
      </p:nvGrpSpPr>
      <p:grpSpPr>
        <a:xfrm>
          <a:off x="0" y="0"/>
          <a:ext cx="0" cy="0"/>
          <a:chOff x="0" y="0"/>
          <a:chExt cx="0" cy="0"/>
        </a:xfrm>
      </p:grpSpPr>
      <p:sp>
        <p:nvSpPr>
          <p:cNvPr id="566" name="Google Shape;566;p7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400"/>
              </a:spcAft>
              <a:buNone/>
            </a:pPr>
            <a:r>
              <a:rPr lang="en" sz="2550">
                <a:solidFill>
                  <a:schemeClr val="lt1"/>
                </a:solidFill>
                <a:latin typeface="Arial"/>
                <a:ea typeface="Arial"/>
                <a:cs typeface="Arial"/>
                <a:sym typeface="Arial"/>
              </a:rPr>
              <a:t>Regressions</a:t>
            </a:r>
            <a:endParaRPr sz="2550">
              <a:solidFill>
                <a:schemeClr val="lt1"/>
              </a:solidFill>
              <a:latin typeface="Arial"/>
              <a:ea typeface="Arial"/>
              <a:cs typeface="Arial"/>
              <a:sym typeface="Arial"/>
            </a:endParaRPr>
          </a:p>
        </p:txBody>
      </p:sp>
      <p:sp>
        <p:nvSpPr>
          <p:cNvPr id="567" name="Google Shape;567;p7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62500" lnSpcReduction="20000"/>
          </a:bodyPr>
          <a:lstStyle/>
          <a:p>
            <a:pPr marL="0" lvl="0" indent="0" algn="l" rtl="0">
              <a:spcBef>
                <a:spcPts val="0"/>
              </a:spcBef>
              <a:spcAft>
                <a:spcPts val="0"/>
              </a:spcAft>
              <a:buNone/>
            </a:pPr>
            <a:r>
              <a:rPr lang="en" sz="1650"/>
              <a:t>Franchise Value vs MSA Population</a:t>
            </a:r>
            <a:endParaRPr sz="1650"/>
          </a:p>
          <a:p>
            <a:pPr marL="0" lvl="0" indent="0" algn="l" rtl="0">
              <a:spcBef>
                <a:spcPts val="1200"/>
              </a:spcBef>
              <a:spcAft>
                <a:spcPts val="0"/>
              </a:spcAft>
              <a:buNone/>
            </a:pPr>
            <a:r>
              <a:rPr lang="en" sz="1650"/>
              <a:t>Y = 32.379x + 5*10^8</a:t>
            </a:r>
            <a:endParaRPr sz="1650"/>
          </a:p>
          <a:p>
            <a:pPr marL="0" lvl="0" indent="0" algn="l" rtl="0">
              <a:spcBef>
                <a:spcPts val="1200"/>
              </a:spcBef>
              <a:spcAft>
                <a:spcPts val="0"/>
              </a:spcAft>
              <a:buNone/>
            </a:pPr>
            <a:r>
              <a:rPr lang="en" sz="1650"/>
              <a:t>If Y = $650,000,000 , X = 4,632,632 People</a:t>
            </a:r>
            <a:endParaRPr sz="1650"/>
          </a:p>
          <a:p>
            <a:pPr marL="0" lvl="0" indent="0" algn="l" rtl="0">
              <a:spcBef>
                <a:spcPts val="1200"/>
              </a:spcBef>
              <a:spcAft>
                <a:spcPts val="0"/>
              </a:spcAft>
              <a:buNone/>
            </a:pPr>
            <a:endParaRPr sz="1650"/>
          </a:p>
          <a:p>
            <a:pPr marL="0" lvl="0" indent="0" algn="l" rtl="0">
              <a:spcBef>
                <a:spcPts val="1200"/>
              </a:spcBef>
              <a:spcAft>
                <a:spcPts val="0"/>
              </a:spcAft>
              <a:buNone/>
            </a:pPr>
            <a:r>
              <a:rPr lang="en" sz="1650"/>
              <a:t>Franchise Value vs Attendance</a:t>
            </a:r>
            <a:endParaRPr sz="1650"/>
          </a:p>
          <a:p>
            <a:pPr marL="0" lvl="0" indent="0" algn="l" rtl="0">
              <a:spcBef>
                <a:spcPts val="1200"/>
              </a:spcBef>
              <a:spcAft>
                <a:spcPts val="0"/>
              </a:spcAft>
              <a:buNone/>
            </a:pPr>
            <a:r>
              <a:rPr lang="en" sz="1650"/>
              <a:t>Y = 78,254x - 7*10^8</a:t>
            </a:r>
            <a:endParaRPr sz="1650"/>
          </a:p>
          <a:p>
            <a:pPr marL="0" lvl="0" indent="0" algn="l" rtl="0">
              <a:spcBef>
                <a:spcPts val="1200"/>
              </a:spcBef>
              <a:spcAft>
                <a:spcPts val="0"/>
              </a:spcAft>
              <a:buNone/>
            </a:pPr>
            <a:r>
              <a:rPr lang="en" sz="1650"/>
              <a:t>If Y = $650,000,000 , X = 17,252 Fans per Game</a:t>
            </a:r>
            <a:endParaRPr sz="1650"/>
          </a:p>
          <a:p>
            <a:pPr marL="0" lvl="0" indent="0" algn="l" rtl="0">
              <a:spcBef>
                <a:spcPts val="1200"/>
              </a:spcBef>
              <a:spcAft>
                <a:spcPts val="0"/>
              </a:spcAft>
              <a:buNone/>
            </a:pPr>
            <a:endParaRPr sz="1650"/>
          </a:p>
          <a:p>
            <a:pPr marL="0" lvl="0" indent="0" algn="l" rtl="0">
              <a:spcBef>
                <a:spcPts val="1200"/>
              </a:spcBef>
              <a:spcAft>
                <a:spcPts val="0"/>
              </a:spcAft>
              <a:buNone/>
            </a:pPr>
            <a:r>
              <a:rPr lang="en" sz="1650"/>
              <a:t>Franchise Value vs Nielsen TV Households</a:t>
            </a:r>
            <a:endParaRPr sz="1650"/>
          </a:p>
          <a:p>
            <a:pPr marL="0" lvl="0" indent="0" algn="l" rtl="0">
              <a:spcBef>
                <a:spcPts val="1200"/>
              </a:spcBef>
              <a:spcAft>
                <a:spcPts val="0"/>
              </a:spcAft>
              <a:buNone/>
            </a:pPr>
            <a:r>
              <a:rPr lang="en"/>
              <a:t>Y = 67.061x + 4*10^8</a:t>
            </a:r>
            <a:endParaRPr/>
          </a:p>
          <a:p>
            <a:pPr marL="0" lvl="0" indent="0" algn="l" rtl="0">
              <a:spcBef>
                <a:spcPts val="1200"/>
              </a:spcBef>
              <a:spcAft>
                <a:spcPts val="1200"/>
              </a:spcAft>
              <a:buNone/>
            </a:pPr>
            <a:r>
              <a:rPr lang="en"/>
              <a:t>If Y = $650,000,000 , X = 3,727,949 TV Households</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99D9D9"/>
        </a:solidFill>
        <a:effectLst/>
      </p:bgPr>
    </p:bg>
    <p:spTree>
      <p:nvGrpSpPr>
        <p:cNvPr id="1" name="Shape 571"/>
        <p:cNvGrpSpPr/>
        <p:nvPr/>
      </p:nvGrpSpPr>
      <p:grpSpPr>
        <a:xfrm>
          <a:off x="0" y="0"/>
          <a:ext cx="0" cy="0"/>
          <a:chOff x="0" y="0"/>
          <a:chExt cx="0" cy="0"/>
        </a:xfrm>
      </p:grpSpPr>
      <p:sp>
        <p:nvSpPr>
          <p:cNvPr id="572" name="Google Shape;572;p7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400"/>
              </a:spcAft>
              <a:buNone/>
            </a:pPr>
            <a:r>
              <a:rPr lang="en" sz="2550">
                <a:solidFill>
                  <a:schemeClr val="lt1"/>
                </a:solidFill>
                <a:latin typeface="Arial"/>
                <a:ea typeface="Arial"/>
                <a:cs typeface="Arial"/>
                <a:sym typeface="Arial"/>
              </a:rPr>
              <a:t>Comparable MSA’s</a:t>
            </a:r>
            <a:endParaRPr sz="2550">
              <a:solidFill>
                <a:schemeClr val="lt1"/>
              </a:solidFill>
              <a:latin typeface="Arial"/>
              <a:ea typeface="Arial"/>
              <a:cs typeface="Arial"/>
              <a:sym typeface="Arial"/>
            </a:endParaRPr>
          </a:p>
        </p:txBody>
      </p:sp>
      <p:sp>
        <p:nvSpPr>
          <p:cNvPr id="573" name="Google Shape;573;p77"/>
          <p:cNvSpPr txBox="1">
            <a:spLocks noGrp="1"/>
          </p:cNvSpPr>
          <p:nvPr>
            <p:ph type="body" idx="1"/>
          </p:nvPr>
        </p:nvSpPr>
        <p:spPr>
          <a:xfrm>
            <a:off x="311700" y="1152475"/>
            <a:ext cx="4435800" cy="3416400"/>
          </a:xfrm>
          <a:prstGeom prst="rect">
            <a:avLst/>
          </a:prstGeom>
        </p:spPr>
        <p:txBody>
          <a:bodyPr spcFirstLastPara="1" wrap="square" lIns="91425" tIns="91425" rIns="91425" bIns="91425" anchor="t" anchorCtr="0">
            <a:normAutofit fontScale="40000" lnSpcReduction="20000"/>
          </a:bodyPr>
          <a:lstStyle/>
          <a:p>
            <a:pPr marL="0" lvl="0" indent="0" algn="l" rtl="0">
              <a:spcBef>
                <a:spcPts val="0"/>
              </a:spcBef>
              <a:spcAft>
                <a:spcPts val="0"/>
              </a:spcAft>
              <a:buNone/>
            </a:pPr>
            <a:r>
              <a:rPr lang="en" sz="3100"/>
              <a:t>Seattle</a:t>
            </a:r>
            <a:endParaRPr sz="3100"/>
          </a:p>
          <a:p>
            <a:pPr marL="457200" lvl="0" indent="-307340" algn="l" rtl="0">
              <a:spcBef>
                <a:spcPts val="1200"/>
              </a:spcBef>
              <a:spcAft>
                <a:spcPts val="0"/>
              </a:spcAft>
              <a:buSzPct val="100000"/>
              <a:buChar char="●"/>
            </a:pPr>
            <a:r>
              <a:rPr lang="en" sz="3100"/>
              <a:t>Expansion Fee: $650 Million</a:t>
            </a:r>
            <a:endParaRPr sz="3100"/>
          </a:p>
          <a:p>
            <a:pPr marL="457200" lvl="0" indent="-307340" algn="l" rtl="0">
              <a:spcBef>
                <a:spcPts val="0"/>
              </a:spcBef>
              <a:spcAft>
                <a:spcPts val="0"/>
              </a:spcAft>
              <a:buSzPct val="100000"/>
              <a:buChar char="●"/>
            </a:pPr>
            <a:r>
              <a:rPr lang="en" sz="3100"/>
              <a:t>MSA Population: 3,871,323</a:t>
            </a:r>
            <a:endParaRPr sz="3100"/>
          </a:p>
          <a:p>
            <a:pPr marL="457200" lvl="0" indent="-307340" algn="l" rtl="0">
              <a:spcBef>
                <a:spcPts val="0"/>
              </a:spcBef>
              <a:spcAft>
                <a:spcPts val="0"/>
              </a:spcAft>
              <a:buSzPct val="100000"/>
              <a:buChar char="●"/>
            </a:pPr>
            <a:r>
              <a:rPr lang="en" sz="3100"/>
              <a:t>Nielsen TV Households: 1, 854,810</a:t>
            </a:r>
            <a:endParaRPr sz="3100"/>
          </a:p>
          <a:p>
            <a:pPr marL="457200" lvl="0" indent="-307340" algn="l" rtl="0">
              <a:spcBef>
                <a:spcPts val="0"/>
              </a:spcBef>
              <a:spcAft>
                <a:spcPts val="0"/>
              </a:spcAft>
              <a:buSzPct val="100000"/>
              <a:buChar char="●"/>
            </a:pPr>
            <a:r>
              <a:rPr lang="en" sz="3100"/>
              <a:t>Climate Pledge Capacity: 17,100</a:t>
            </a:r>
            <a:endParaRPr sz="3100"/>
          </a:p>
          <a:p>
            <a:pPr marL="457200" lvl="0" indent="-307340" algn="l" rtl="0">
              <a:spcBef>
                <a:spcPts val="0"/>
              </a:spcBef>
              <a:spcAft>
                <a:spcPts val="0"/>
              </a:spcAft>
              <a:buSzPct val="100000"/>
              <a:buChar char="●"/>
            </a:pPr>
            <a:r>
              <a:rPr lang="en" sz="3100"/>
              <a:t>% of Households with Income Greater than $75,000: 56.7%</a:t>
            </a:r>
            <a:endParaRPr sz="3100"/>
          </a:p>
          <a:p>
            <a:pPr marL="0" lvl="0" indent="0" algn="l" rtl="0">
              <a:spcBef>
                <a:spcPts val="1200"/>
              </a:spcBef>
              <a:spcAft>
                <a:spcPts val="0"/>
              </a:spcAft>
              <a:buNone/>
            </a:pPr>
            <a:r>
              <a:rPr lang="en" sz="3100"/>
              <a:t>Pittsburgh</a:t>
            </a:r>
            <a:endParaRPr sz="3100"/>
          </a:p>
          <a:p>
            <a:pPr marL="457200" lvl="0" indent="-307340" algn="l" rtl="0">
              <a:spcBef>
                <a:spcPts val="1200"/>
              </a:spcBef>
              <a:spcAft>
                <a:spcPts val="0"/>
              </a:spcAft>
              <a:buSzPct val="100000"/>
              <a:buChar char="●"/>
            </a:pPr>
            <a:r>
              <a:rPr lang="en" sz="3100"/>
              <a:t>Franchise Value: $665 Million</a:t>
            </a:r>
            <a:endParaRPr sz="3100"/>
          </a:p>
          <a:p>
            <a:pPr marL="457200" lvl="0" indent="-307340" algn="l" rtl="0">
              <a:spcBef>
                <a:spcPts val="0"/>
              </a:spcBef>
              <a:spcAft>
                <a:spcPts val="0"/>
              </a:spcAft>
              <a:buSzPct val="100000"/>
              <a:buChar char="●"/>
            </a:pPr>
            <a:r>
              <a:rPr lang="en" sz="3100"/>
              <a:t>MSA Population: 2,331,447</a:t>
            </a:r>
            <a:endParaRPr sz="3100"/>
          </a:p>
          <a:p>
            <a:pPr marL="457200" lvl="0" indent="-307340" algn="l" rtl="0">
              <a:spcBef>
                <a:spcPts val="0"/>
              </a:spcBef>
              <a:spcAft>
                <a:spcPts val="0"/>
              </a:spcAft>
              <a:buSzPct val="100000"/>
              <a:buChar char="●"/>
            </a:pPr>
            <a:r>
              <a:rPr lang="en" sz="3100"/>
              <a:t>Nielsen TV Households: 1,108,780</a:t>
            </a:r>
            <a:endParaRPr sz="3100"/>
          </a:p>
          <a:p>
            <a:pPr marL="457200" lvl="0" indent="-307340" algn="l" rtl="0">
              <a:spcBef>
                <a:spcPts val="0"/>
              </a:spcBef>
              <a:spcAft>
                <a:spcPts val="0"/>
              </a:spcAft>
              <a:buSzPct val="100000"/>
              <a:buChar char="●"/>
            </a:pPr>
            <a:r>
              <a:rPr lang="en" sz="3100"/>
              <a:t>Average Attendance: 18,537</a:t>
            </a:r>
            <a:endParaRPr sz="3100"/>
          </a:p>
          <a:p>
            <a:pPr marL="457200" lvl="0" indent="-307340" algn="l" rtl="0">
              <a:spcBef>
                <a:spcPts val="0"/>
              </a:spcBef>
              <a:spcAft>
                <a:spcPts val="0"/>
              </a:spcAft>
              <a:buSzPct val="100000"/>
              <a:buChar char="●"/>
            </a:pPr>
            <a:r>
              <a:rPr lang="en" sz="3100">
                <a:solidFill>
                  <a:schemeClr val="dk1"/>
                </a:solidFill>
              </a:rPr>
              <a:t>% of Households with Income Greater than $75,000: 42.2 %</a:t>
            </a:r>
            <a:endParaRPr sz="3100"/>
          </a:p>
          <a:p>
            <a:pPr marL="0" lvl="0" indent="0" algn="l" rtl="0">
              <a:spcBef>
                <a:spcPts val="1200"/>
              </a:spcBef>
              <a:spcAft>
                <a:spcPts val="1200"/>
              </a:spcAft>
              <a:buNone/>
            </a:pPr>
            <a:endParaRPr/>
          </a:p>
        </p:txBody>
      </p:sp>
      <p:sp>
        <p:nvSpPr>
          <p:cNvPr id="574" name="Google Shape;574;p7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en">
                <a:solidFill>
                  <a:schemeClr val="dk1"/>
                </a:solidFill>
              </a:rPr>
              <a:t>Tampa</a:t>
            </a:r>
            <a:endParaRPr>
              <a:solidFill>
                <a:schemeClr val="dk1"/>
              </a:solidFill>
            </a:endParaRPr>
          </a:p>
          <a:p>
            <a:pPr marL="457200" lvl="0" indent="-304165" algn="l" rtl="0">
              <a:spcBef>
                <a:spcPts val="1200"/>
              </a:spcBef>
              <a:spcAft>
                <a:spcPts val="0"/>
              </a:spcAft>
              <a:buClr>
                <a:schemeClr val="dk1"/>
              </a:buClr>
              <a:buSzPct val="100000"/>
              <a:buChar char="●"/>
            </a:pPr>
            <a:r>
              <a:rPr lang="en">
                <a:solidFill>
                  <a:schemeClr val="dk1"/>
                </a:solidFill>
              </a:rPr>
              <a:t>Franchise Value: $470,000,000</a:t>
            </a:r>
            <a:endParaRPr>
              <a:solidFill>
                <a:schemeClr val="dk1"/>
              </a:solidFill>
            </a:endParaRPr>
          </a:p>
          <a:p>
            <a:pPr marL="457200" lvl="0" indent="-304165" algn="l" rtl="0">
              <a:spcBef>
                <a:spcPts val="0"/>
              </a:spcBef>
              <a:spcAft>
                <a:spcPts val="0"/>
              </a:spcAft>
              <a:buClr>
                <a:schemeClr val="dk1"/>
              </a:buClr>
              <a:buSzPct val="100000"/>
              <a:buChar char="●"/>
            </a:pPr>
            <a:r>
              <a:rPr lang="en">
                <a:solidFill>
                  <a:schemeClr val="dk1"/>
                </a:solidFill>
              </a:rPr>
              <a:t>MSA Population: 3,097,859</a:t>
            </a:r>
            <a:endParaRPr>
              <a:solidFill>
                <a:schemeClr val="dk1"/>
              </a:solidFill>
            </a:endParaRPr>
          </a:p>
          <a:p>
            <a:pPr marL="457200" lvl="0" indent="-304165" algn="l" rtl="0">
              <a:spcBef>
                <a:spcPts val="0"/>
              </a:spcBef>
              <a:spcAft>
                <a:spcPts val="0"/>
              </a:spcAft>
              <a:buClr>
                <a:schemeClr val="dk1"/>
              </a:buClr>
              <a:buSzPct val="100000"/>
              <a:buChar char="●"/>
            </a:pPr>
            <a:r>
              <a:rPr lang="en">
                <a:solidFill>
                  <a:schemeClr val="dk1"/>
                </a:solidFill>
              </a:rPr>
              <a:t>Nielsen TV Households: 1,875,420</a:t>
            </a:r>
            <a:endParaRPr>
              <a:solidFill>
                <a:schemeClr val="dk1"/>
              </a:solidFill>
            </a:endParaRPr>
          </a:p>
          <a:p>
            <a:pPr marL="457200" lvl="0" indent="-304165" algn="l" rtl="0">
              <a:spcBef>
                <a:spcPts val="0"/>
              </a:spcBef>
              <a:spcAft>
                <a:spcPts val="0"/>
              </a:spcAft>
              <a:buClr>
                <a:schemeClr val="dk1"/>
              </a:buClr>
              <a:buSzPct val="100000"/>
              <a:buChar char="●"/>
            </a:pPr>
            <a:r>
              <a:rPr lang="en">
                <a:solidFill>
                  <a:schemeClr val="dk1"/>
                </a:solidFill>
              </a:rPr>
              <a:t>Average Attendance: 18,922</a:t>
            </a:r>
            <a:endParaRPr>
              <a:solidFill>
                <a:schemeClr val="dk1"/>
              </a:solidFill>
            </a:endParaRPr>
          </a:p>
          <a:p>
            <a:pPr marL="457200" lvl="0" indent="-304165" algn="l" rtl="0">
              <a:spcBef>
                <a:spcPts val="0"/>
              </a:spcBef>
              <a:spcAft>
                <a:spcPts val="0"/>
              </a:spcAft>
              <a:buClr>
                <a:schemeClr val="dk1"/>
              </a:buClr>
              <a:buSzPct val="100000"/>
              <a:buChar char="●"/>
            </a:pPr>
            <a:r>
              <a:rPr lang="en">
                <a:solidFill>
                  <a:schemeClr val="dk1"/>
                </a:solidFill>
              </a:rPr>
              <a:t>% of Households with Income Greater than $75,000: 36.7%</a:t>
            </a:r>
            <a:endParaRPr>
              <a:solidFill>
                <a:schemeClr val="dk1"/>
              </a:solidFill>
            </a:endParaRPr>
          </a:p>
          <a:p>
            <a:pPr marL="0" lvl="0" indent="0" algn="l" rtl="0">
              <a:spcBef>
                <a:spcPts val="1200"/>
              </a:spcBef>
              <a:spcAft>
                <a:spcPts val="0"/>
              </a:spcAft>
              <a:buNone/>
            </a:pPr>
            <a:r>
              <a:rPr lang="en">
                <a:solidFill>
                  <a:schemeClr val="dk1"/>
                </a:solidFill>
              </a:rPr>
              <a:t>Las Vegas</a:t>
            </a:r>
            <a:endParaRPr>
              <a:solidFill>
                <a:schemeClr val="dk1"/>
              </a:solidFill>
            </a:endParaRPr>
          </a:p>
          <a:p>
            <a:pPr marL="457200" lvl="0" indent="-304165" algn="l" rtl="0">
              <a:spcBef>
                <a:spcPts val="1200"/>
              </a:spcBef>
              <a:spcAft>
                <a:spcPts val="0"/>
              </a:spcAft>
              <a:buClr>
                <a:schemeClr val="dk1"/>
              </a:buClr>
              <a:buSzPct val="100000"/>
              <a:buChar char="●"/>
            </a:pPr>
            <a:r>
              <a:rPr lang="en">
                <a:solidFill>
                  <a:schemeClr val="dk1"/>
                </a:solidFill>
              </a:rPr>
              <a:t>Franchise Value: $580 Million</a:t>
            </a:r>
            <a:endParaRPr>
              <a:solidFill>
                <a:schemeClr val="dk1"/>
              </a:solidFill>
            </a:endParaRPr>
          </a:p>
          <a:p>
            <a:pPr marL="457200" lvl="0" indent="-304165" algn="l" rtl="0">
              <a:spcBef>
                <a:spcPts val="0"/>
              </a:spcBef>
              <a:spcAft>
                <a:spcPts val="0"/>
              </a:spcAft>
              <a:buClr>
                <a:schemeClr val="dk1"/>
              </a:buClr>
              <a:buSzPct val="100000"/>
              <a:buChar char="●"/>
            </a:pPr>
            <a:r>
              <a:rPr lang="en">
                <a:solidFill>
                  <a:schemeClr val="dk1"/>
                </a:solidFill>
              </a:rPr>
              <a:t>MSA Population: 2,182,004</a:t>
            </a:r>
            <a:endParaRPr>
              <a:solidFill>
                <a:schemeClr val="dk1"/>
              </a:solidFill>
            </a:endParaRPr>
          </a:p>
          <a:p>
            <a:pPr marL="457200" lvl="0" indent="-304165" algn="l" rtl="0">
              <a:spcBef>
                <a:spcPts val="0"/>
              </a:spcBef>
              <a:spcAft>
                <a:spcPts val="0"/>
              </a:spcAft>
              <a:buClr>
                <a:schemeClr val="dk1"/>
              </a:buClr>
              <a:buSzPct val="100000"/>
              <a:buChar char="●"/>
            </a:pPr>
            <a:r>
              <a:rPr lang="en">
                <a:solidFill>
                  <a:schemeClr val="dk1"/>
                </a:solidFill>
              </a:rPr>
              <a:t>Nielsen TV Households: 766,500</a:t>
            </a:r>
            <a:endParaRPr>
              <a:solidFill>
                <a:schemeClr val="dk1"/>
              </a:solidFill>
            </a:endParaRPr>
          </a:p>
          <a:p>
            <a:pPr marL="457200" lvl="0" indent="-304165" algn="l" rtl="0">
              <a:spcBef>
                <a:spcPts val="0"/>
              </a:spcBef>
              <a:spcAft>
                <a:spcPts val="0"/>
              </a:spcAft>
              <a:buClr>
                <a:schemeClr val="dk1"/>
              </a:buClr>
              <a:buSzPct val="100000"/>
              <a:buChar char="●"/>
            </a:pPr>
            <a:r>
              <a:rPr lang="en">
                <a:solidFill>
                  <a:schemeClr val="dk1"/>
                </a:solidFill>
              </a:rPr>
              <a:t>Average Attendance: 18,310</a:t>
            </a:r>
            <a:endParaRPr>
              <a:solidFill>
                <a:schemeClr val="dk1"/>
              </a:solidFill>
            </a:endParaRPr>
          </a:p>
          <a:p>
            <a:pPr marL="457200" lvl="0" indent="-304165" algn="l" rtl="0">
              <a:spcBef>
                <a:spcPts val="0"/>
              </a:spcBef>
              <a:spcAft>
                <a:spcPts val="0"/>
              </a:spcAft>
              <a:buClr>
                <a:schemeClr val="dk1"/>
              </a:buClr>
              <a:buSzPct val="100000"/>
              <a:buChar char="●"/>
            </a:pPr>
            <a:r>
              <a:rPr lang="en">
                <a:solidFill>
                  <a:schemeClr val="dk1"/>
                </a:solidFill>
              </a:rPr>
              <a:t>% of Households with Income Greater than $75,000: 41.3%</a:t>
            </a:r>
            <a:endParaRPr>
              <a:solidFill>
                <a:schemeClr val="dk1"/>
              </a:solidFill>
            </a:endParaRPr>
          </a:p>
          <a:p>
            <a:pPr marL="457200" lvl="0" indent="-304165" algn="l" rtl="0">
              <a:spcBef>
                <a:spcPts val="0"/>
              </a:spcBef>
              <a:spcAft>
                <a:spcPts val="0"/>
              </a:spcAft>
              <a:buClr>
                <a:schemeClr val="dk1"/>
              </a:buClr>
              <a:buSzPct val="100000"/>
              <a:buChar char="●"/>
            </a:pPr>
            <a:r>
              <a:rPr lang="en">
                <a:solidFill>
                  <a:schemeClr val="dk1"/>
                </a:solidFill>
              </a:rPr>
              <a:t>Initial Expansion Fee: $531 Million (2019 $)</a:t>
            </a:r>
            <a:endParaRPr>
              <a:solidFill>
                <a:schemeClr val="dk1"/>
              </a:solidFill>
            </a:endParaRPr>
          </a:p>
        </p:txBody>
      </p:sp>
      <p:sp>
        <p:nvSpPr>
          <p:cNvPr id="575" name="Google Shape;575;p77"/>
          <p:cNvSpPr txBox="1"/>
          <p:nvPr/>
        </p:nvSpPr>
        <p:spPr>
          <a:xfrm>
            <a:off x="5499925" y="4698150"/>
            <a:ext cx="3286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Montserrat Medium"/>
                <a:ea typeface="Montserrat Medium"/>
                <a:cs typeface="Montserrat Medium"/>
                <a:sym typeface="Montserrat Medium"/>
              </a:rPr>
              <a:t>2019 Forbes/Nielsen Values</a:t>
            </a:r>
            <a:endParaRPr>
              <a:latin typeface="Montserrat Medium"/>
              <a:ea typeface="Montserrat Medium"/>
              <a:cs typeface="Montserrat Medium"/>
              <a:sym typeface="Montserrat Medium"/>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99D9D9"/>
        </a:solidFill>
        <a:effectLst/>
      </p:bgPr>
    </p:bg>
    <p:spTree>
      <p:nvGrpSpPr>
        <p:cNvPr id="1" name="Shape 579"/>
        <p:cNvGrpSpPr/>
        <p:nvPr/>
      </p:nvGrpSpPr>
      <p:grpSpPr>
        <a:xfrm>
          <a:off x="0" y="0"/>
          <a:ext cx="0" cy="0"/>
          <a:chOff x="0" y="0"/>
          <a:chExt cx="0" cy="0"/>
        </a:xfrm>
      </p:grpSpPr>
      <p:sp>
        <p:nvSpPr>
          <p:cNvPr id="580" name="Google Shape;580;p7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400"/>
              </a:spcAft>
              <a:buNone/>
            </a:pPr>
            <a:r>
              <a:rPr lang="en" sz="2550">
                <a:solidFill>
                  <a:schemeClr val="lt1"/>
                </a:solidFill>
                <a:latin typeface="Arial"/>
                <a:ea typeface="Arial"/>
                <a:cs typeface="Arial"/>
                <a:sym typeface="Arial"/>
              </a:rPr>
              <a:t>Comparable MSA’s: Forbes 2020 Valuations</a:t>
            </a:r>
            <a:endParaRPr sz="2550">
              <a:solidFill>
                <a:schemeClr val="lt1"/>
              </a:solidFill>
              <a:latin typeface="Arial"/>
              <a:ea typeface="Arial"/>
              <a:cs typeface="Arial"/>
              <a:sym typeface="Arial"/>
            </a:endParaRPr>
          </a:p>
        </p:txBody>
      </p:sp>
      <p:sp>
        <p:nvSpPr>
          <p:cNvPr id="581" name="Google Shape;581;p78"/>
          <p:cNvSpPr txBox="1">
            <a:spLocks noGrp="1"/>
          </p:cNvSpPr>
          <p:nvPr>
            <p:ph type="body" idx="1"/>
          </p:nvPr>
        </p:nvSpPr>
        <p:spPr>
          <a:xfrm>
            <a:off x="311700" y="1152475"/>
            <a:ext cx="4835400" cy="3416400"/>
          </a:xfrm>
          <a:prstGeom prst="rect">
            <a:avLst/>
          </a:prstGeom>
        </p:spPr>
        <p:txBody>
          <a:bodyPr spcFirstLastPara="1" wrap="square" lIns="91425" tIns="91425" rIns="91425" bIns="91425" anchor="t" anchorCtr="0">
            <a:normAutofit fontScale="32500" lnSpcReduction="20000"/>
          </a:bodyPr>
          <a:lstStyle/>
          <a:p>
            <a:pPr marL="0" lvl="0" indent="0" algn="l" rtl="0">
              <a:spcBef>
                <a:spcPts val="0"/>
              </a:spcBef>
              <a:spcAft>
                <a:spcPts val="0"/>
              </a:spcAft>
              <a:buNone/>
            </a:pPr>
            <a:r>
              <a:rPr lang="en" sz="3650"/>
              <a:t>Seattle</a:t>
            </a:r>
            <a:endParaRPr sz="3650"/>
          </a:p>
          <a:p>
            <a:pPr marL="457200" lvl="0" indent="-303926" algn="l" rtl="0">
              <a:spcBef>
                <a:spcPts val="1200"/>
              </a:spcBef>
              <a:spcAft>
                <a:spcPts val="0"/>
              </a:spcAft>
              <a:buSzPct val="100000"/>
              <a:buChar char="●"/>
            </a:pPr>
            <a:r>
              <a:rPr lang="en" sz="3650"/>
              <a:t>Sport: $100-120 Million</a:t>
            </a:r>
            <a:endParaRPr sz="3650"/>
          </a:p>
          <a:p>
            <a:pPr marL="457200" lvl="0" indent="-303926" algn="l" rtl="0">
              <a:spcBef>
                <a:spcPts val="0"/>
              </a:spcBef>
              <a:spcAft>
                <a:spcPts val="0"/>
              </a:spcAft>
              <a:buSzPct val="100000"/>
              <a:buChar char="●"/>
            </a:pPr>
            <a:r>
              <a:rPr lang="en" sz="3650"/>
              <a:t>Stadium: Newly Renovated, Clean Energy</a:t>
            </a:r>
            <a:endParaRPr sz="3650"/>
          </a:p>
          <a:p>
            <a:pPr marL="457200" lvl="0" indent="-303926" algn="l" rtl="0">
              <a:spcBef>
                <a:spcPts val="0"/>
              </a:spcBef>
              <a:spcAft>
                <a:spcPts val="0"/>
              </a:spcAft>
              <a:buSzPct val="100000"/>
              <a:buChar char="●"/>
            </a:pPr>
            <a:r>
              <a:rPr lang="en" sz="3650"/>
              <a:t>Market: Excitement for a new team</a:t>
            </a:r>
            <a:endParaRPr sz="3650"/>
          </a:p>
          <a:p>
            <a:pPr marL="457200" lvl="0" indent="-303926" algn="l" rtl="0">
              <a:spcBef>
                <a:spcPts val="0"/>
              </a:spcBef>
              <a:spcAft>
                <a:spcPts val="0"/>
              </a:spcAft>
              <a:buSzPct val="100000"/>
              <a:buChar char="●"/>
            </a:pPr>
            <a:r>
              <a:rPr lang="en" sz="3650"/>
              <a:t>Brand: Similar to Vegas as Expansion</a:t>
            </a:r>
            <a:endParaRPr sz="3650"/>
          </a:p>
          <a:p>
            <a:pPr marL="457200" lvl="0" indent="-303926" algn="l" rtl="0">
              <a:spcBef>
                <a:spcPts val="0"/>
              </a:spcBef>
              <a:spcAft>
                <a:spcPts val="0"/>
              </a:spcAft>
              <a:buSzPct val="100000"/>
              <a:buChar char="●"/>
            </a:pPr>
            <a:r>
              <a:rPr lang="en" sz="3650"/>
              <a:t>Cost to Build: $1 Billion</a:t>
            </a:r>
            <a:endParaRPr sz="3650"/>
          </a:p>
          <a:p>
            <a:pPr marL="457200" lvl="0" indent="-303926" algn="l" rtl="0">
              <a:spcBef>
                <a:spcPts val="0"/>
              </a:spcBef>
              <a:spcAft>
                <a:spcPts val="0"/>
              </a:spcAft>
              <a:buSzPct val="100000"/>
              <a:buChar char="●"/>
            </a:pPr>
            <a:r>
              <a:rPr lang="en" sz="3650"/>
              <a:t>Average Ticket: High earnings, willingness to pay</a:t>
            </a:r>
            <a:endParaRPr sz="3650"/>
          </a:p>
          <a:p>
            <a:pPr marL="0" lvl="0" indent="0" algn="l" rtl="0">
              <a:spcBef>
                <a:spcPts val="1200"/>
              </a:spcBef>
              <a:spcAft>
                <a:spcPts val="0"/>
              </a:spcAft>
              <a:buNone/>
            </a:pPr>
            <a:r>
              <a:rPr lang="en" sz="3650"/>
              <a:t>Pittsburgh</a:t>
            </a:r>
            <a:endParaRPr sz="3650"/>
          </a:p>
          <a:p>
            <a:pPr marL="457200" lvl="0" indent="-303926" algn="l" rtl="0">
              <a:spcBef>
                <a:spcPts val="1200"/>
              </a:spcBef>
              <a:spcAft>
                <a:spcPts val="0"/>
              </a:spcAft>
              <a:buClr>
                <a:schemeClr val="dk1"/>
              </a:buClr>
              <a:buSzPct val="100000"/>
              <a:buChar char="●"/>
            </a:pPr>
            <a:r>
              <a:rPr lang="en" sz="3650">
                <a:solidFill>
                  <a:schemeClr val="dk1"/>
                </a:solidFill>
              </a:rPr>
              <a:t>Sport: $110 Million</a:t>
            </a:r>
            <a:endParaRPr sz="3650">
              <a:solidFill>
                <a:schemeClr val="dk1"/>
              </a:solidFill>
            </a:endParaRPr>
          </a:p>
          <a:p>
            <a:pPr marL="457200" lvl="0" indent="-303926" algn="l" rtl="0">
              <a:spcBef>
                <a:spcPts val="0"/>
              </a:spcBef>
              <a:spcAft>
                <a:spcPts val="0"/>
              </a:spcAft>
              <a:buClr>
                <a:schemeClr val="dk1"/>
              </a:buClr>
              <a:buSzPct val="100000"/>
              <a:buChar char="●"/>
            </a:pPr>
            <a:r>
              <a:rPr lang="en" sz="3650">
                <a:solidFill>
                  <a:schemeClr val="dk1"/>
                </a:solidFill>
              </a:rPr>
              <a:t>Stadium: $171 Million</a:t>
            </a:r>
            <a:endParaRPr sz="3650">
              <a:solidFill>
                <a:schemeClr val="dk1"/>
              </a:solidFill>
            </a:endParaRPr>
          </a:p>
          <a:p>
            <a:pPr marL="457200" lvl="0" indent="-303926" algn="l" rtl="0">
              <a:spcBef>
                <a:spcPts val="0"/>
              </a:spcBef>
              <a:spcAft>
                <a:spcPts val="0"/>
              </a:spcAft>
              <a:buClr>
                <a:schemeClr val="dk1"/>
              </a:buClr>
              <a:buSzPct val="100000"/>
              <a:buChar char="●"/>
            </a:pPr>
            <a:r>
              <a:rPr lang="en" sz="3650">
                <a:solidFill>
                  <a:schemeClr val="dk1"/>
                </a:solidFill>
              </a:rPr>
              <a:t>Market: $276 Million</a:t>
            </a:r>
            <a:endParaRPr sz="3650">
              <a:solidFill>
                <a:schemeClr val="dk1"/>
              </a:solidFill>
            </a:endParaRPr>
          </a:p>
          <a:p>
            <a:pPr marL="457200" lvl="0" indent="-303926" algn="l" rtl="0">
              <a:spcBef>
                <a:spcPts val="0"/>
              </a:spcBef>
              <a:spcAft>
                <a:spcPts val="0"/>
              </a:spcAft>
              <a:buClr>
                <a:schemeClr val="dk1"/>
              </a:buClr>
              <a:buSzPct val="100000"/>
              <a:buChar char="●"/>
            </a:pPr>
            <a:r>
              <a:rPr lang="en" sz="3650">
                <a:solidFill>
                  <a:schemeClr val="dk1"/>
                </a:solidFill>
              </a:rPr>
              <a:t>Brand: $93 Million</a:t>
            </a:r>
            <a:endParaRPr sz="3650">
              <a:solidFill>
                <a:schemeClr val="dk1"/>
              </a:solidFill>
            </a:endParaRPr>
          </a:p>
          <a:p>
            <a:pPr marL="457200" lvl="0" indent="-303926" algn="l" rtl="0">
              <a:spcBef>
                <a:spcPts val="0"/>
              </a:spcBef>
              <a:spcAft>
                <a:spcPts val="0"/>
              </a:spcAft>
              <a:buClr>
                <a:schemeClr val="dk1"/>
              </a:buClr>
              <a:buSzPct val="100000"/>
              <a:buChar char="●"/>
            </a:pPr>
            <a:r>
              <a:rPr lang="en" sz="3650">
                <a:solidFill>
                  <a:schemeClr val="dk1"/>
                </a:solidFill>
              </a:rPr>
              <a:t>Cost to Build Arena: $321 Million </a:t>
            </a:r>
            <a:endParaRPr sz="3650">
              <a:solidFill>
                <a:schemeClr val="dk1"/>
              </a:solidFill>
            </a:endParaRPr>
          </a:p>
          <a:p>
            <a:pPr marL="457200" lvl="0" indent="-303926" algn="l" rtl="0">
              <a:spcBef>
                <a:spcPts val="0"/>
              </a:spcBef>
              <a:spcAft>
                <a:spcPts val="0"/>
              </a:spcAft>
              <a:buClr>
                <a:schemeClr val="dk1"/>
              </a:buClr>
              <a:buSzPct val="100000"/>
              <a:buChar char="●"/>
            </a:pPr>
            <a:r>
              <a:rPr lang="en" sz="3650">
                <a:solidFill>
                  <a:schemeClr val="dk1"/>
                </a:solidFill>
              </a:rPr>
              <a:t>Average Ticket: $87</a:t>
            </a:r>
            <a:endParaRPr sz="3650"/>
          </a:p>
          <a:p>
            <a:pPr marL="0" lvl="0" indent="0" algn="l" rtl="0">
              <a:spcBef>
                <a:spcPts val="1200"/>
              </a:spcBef>
              <a:spcAft>
                <a:spcPts val="1200"/>
              </a:spcAft>
              <a:buNone/>
            </a:pPr>
            <a:endParaRPr/>
          </a:p>
        </p:txBody>
      </p:sp>
      <p:sp>
        <p:nvSpPr>
          <p:cNvPr id="582" name="Google Shape;582;p78"/>
          <p:cNvSpPr txBox="1">
            <a:spLocks noGrp="1"/>
          </p:cNvSpPr>
          <p:nvPr>
            <p:ph type="body" idx="2"/>
          </p:nvPr>
        </p:nvSpPr>
        <p:spPr>
          <a:xfrm>
            <a:off x="5399400" y="1152475"/>
            <a:ext cx="3178500" cy="3416400"/>
          </a:xfrm>
          <a:prstGeom prst="rect">
            <a:avLst/>
          </a:prstGeom>
        </p:spPr>
        <p:txBody>
          <a:bodyPr spcFirstLastPara="1" wrap="square" lIns="91425" tIns="91425" rIns="91425" bIns="91425" anchor="t" anchorCtr="0">
            <a:normAutofit fontScale="47500" lnSpcReduction="10000"/>
          </a:bodyPr>
          <a:lstStyle/>
          <a:p>
            <a:pPr marL="0" lvl="0" indent="0" algn="l" rtl="0">
              <a:spcBef>
                <a:spcPts val="0"/>
              </a:spcBef>
              <a:spcAft>
                <a:spcPts val="0"/>
              </a:spcAft>
              <a:buNone/>
            </a:pPr>
            <a:r>
              <a:rPr lang="en" sz="2500">
                <a:solidFill>
                  <a:schemeClr val="dk1"/>
                </a:solidFill>
              </a:rPr>
              <a:t>Tampa</a:t>
            </a:r>
            <a:endParaRPr sz="2500">
              <a:solidFill>
                <a:schemeClr val="dk1"/>
              </a:solidFill>
            </a:endParaRPr>
          </a:p>
          <a:p>
            <a:pPr marL="457200" lvl="0" indent="-304006" algn="l" rtl="0">
              <a:spcBef>
                <a:spcPts val="1200"/>
              </a:spcBef>
              <a:spcAft>
                <a:spcPts val="0"/>
              </a:spcAft>
              <a:buClr>
                <a:schemeClr val="dk1"/>
              </a:buClr>
              <a:buSzPct val="100000"/>
              <a:buChar char="●"/>
            </a:pPr>
            <a:r>
              <a:rPr lang="en" sz="2500">
                <a:solidFill>
                  <a:schemeClr val="dk1"/>
                </a:solidFill>
              </a:rPr>
              <a:t>Sport: $120 Million</a:t>
            </a:r>
            <a:endParaRPr sz="2500">
              <a:solidFill>
                <a:schemeClr val="dk1"/>
              </a:solidFill>
            </a:endParaRPr>
          </a:p>
          <a:p>
            <a:pPr marL="457200" lvl="0" indent="-304006" algn="l" rtl="0">
              <a:spcBef>
                <a:spcPts val="0"/>
              </a:spcBef>
              <a:spcAft>
                <a:spcPts val="0"/>
              </a:spcAft>
              <a:buClr>
                <a:schemeClr val="dk1"/>
              </a:buClr>
              <a:buSzPct val="100000"/>
              <a:buChar char="●"/>
            </a:pPr>
            <a:r>
              <a:rPr lang="en" sz="2500">
                <a:solidFill>
                  <a:schemeClr val="dk1"/>
                </a:solidFill>
              </a:rPr>
              <a:t>Stadium: $133 Million</a:t>
            </a:r>
            <a:endParaRPr sz="2500">
              <a:solidFill>
                <a:schemeClr val="dk1"/>
              </a:solidFill>
            </a:endParaRPr>
          </a:p>
          <a:p>
            <a:pPr marL="457200" lvl="0" indent="-304006" algn="l" rtl="0">
              <a:spcBef>
                <a:spcPts val="0"/>
              </a:spcBef>
              <a:spcAft>
                <a:spcPts val="0"/>
              </a:spcAft>
              <a:buClr>
                <a:schemeClr val="dk1"/>
              </a:buClr>
              <a:buSzPct val="100000"/>
              <a:buChar char="●"/>
            </a:pPr>
            <a:r>
              <a:rPr lang="en" sz="2500">
                <a:solidFill>
                  <a:schemeClr val="dk1"/>
                </a:solidFill>
              </a:rPr>
              <a:t>Market: $165 Million</a:t>
            </a:r>
            <a:endParaRPr sz="2500">
              <a:solidFill>
                <a:schemeClr val="dk1"/>
              </a:solidFill>
            </a:endParaRPr>
          </a:p>
          <a:p>
            <a:pPr marL="457200" lvl="0" indent="-304006" algn="l" rtl="0">
              <a:spcBef>
                <a:spcPts val="0"/>
              </a:spcBef>
              <a:spcAft>
                <a:spcPts val="0"/>
              </a:spcAft>
              <a:buClr>
                <a:schemeClr val="dk1"/>
              </a:buClr>
              <a:buSzPct val="100000"/>
              <a:buChar char="●"/>
            </a:pPr>
            <a:r>
              <a:rPr lang="en" sz="2500">
                <a:solidFill>
                  <a:schemeClr val="dk1"/>
                </a:solidFill>
              </a:rPr>
              <a:t>Brand: $53 Million</a:t>
            </a:r>
            <a:endParaRPr sz="2500">
              <a:solidFill>
                <a:schemeClr val="dk1"/>
              </a:solidFill>
            </a:endParaRPr>
          </a:p>
          <a:p>
            <a:pPr marL="457200" lvl="0" indent="-304006" algn="l" rtl="0">
              <a:spcBef>
                <a:spcPts val="0"/>
              </a:spcBef>
              <a:spcAft>
                <a:spcPts val="0"/>
              </a:spcAft>
              <a:buClr>
                <a:schemeClr val="dk1"/>
              </a:buClr>
              <a:buSzPct val="100000"/>
              <a:buChar char="●"/>
            </a:pPr>
            <a:r>
              <a:rPr lang="en" sz="2500">
                <a:solidFill>
                  <a:schemeClr val="dk1"/>
                </a:solidFill>
              </a:rPr>
              <a:t>Cost to Build: $139 Million</a:t>
            </a:r>
            <a:endParaRPr sz="2500">
              <a:solidFill>
                <a:schemeClr val="dk1"/>
              </a:solidFill>
            </a:endParaRPr>
          </a:p>
          <a:p>
            <a:pPr marL="457200" lvl="0" indent="-304006" algn="l" rtl="0">
              <a:spcBef>
                <a:spcPts val="0"/>
              </a:spcBef>
              <a:spcAft>
                <a:spcPts val="0"/>
              </a:spcAft>
              <a:buClr>
                <a:schemeClr val="dk1"/>
              </a:buClr>
              <a:buSzPct val="100000"/>
              <a:buChar char="●"/>
            </a:pPr>
            <a:r>
              <a:rPr lang="en" sz="2500">
                <a:solidFill>
                  <a:schemeClr val="dk1"/>
                </a:solidFill>
              </a:rPr>
              <a:t>Average Ticket: $64</a:t>
            </a:r>
            <a:endParaRPr sz="2500">
              <a:solidFill>
                <a:schemeClr val="dk1"/>
              </a:solidFill>
            </a:endParaRPr>
          </a:p>
          <a:p>
            <a:pPr marL="0" lvl="0" indent="0" algn="l" rtl="0">
              <a:spcBef>
                <a:spcPts val="1200"/>
              </a:spcBef>
              <a:spcAft>
                <a:spcPts val="0"/>
              </a:spcAft>
              <a:buNone/>
            </a:pPr>
            <a:r>
              <a:rPr lang="en" sz="2500">
                <a:solidFill>
                  <a:schemeClr val="dk1"/>
                </a:solidFill>
              </a:rPr>
              <a:t>Las Vegas</a:t>
            </a:r>
            <a:endParaRPr sz="2500">
              <a:solidFill>
                <a:schemeClr val="dk1"/>
              </a:solidFill>
            </a:endParaRPr>
          </a:p>
          <a:p>
            <a:pPr marL="457200" lvl="0" indent="-304006" algn="l" rtl="0">
              <a:spcBef>
                <a:spcPts val="1200"/>
              </a:spcBef>
              <a:spcAft>
                <a:spcPts val="0"/>
              </a:spcAft>
              <a:buClr>
                <a:schemeClr val="dk1"/>
              </a:buClr>
              <a:buSzPct val="100000"/>
              <a:buChar char="●"/>
            </a:pPr>
            <a:r>
              <a:rPr lang="en" sz="2500">
                <a:solidFill>
                  <a:schemeClr val="dk1"/>
                </a:solidFill>
              </a:rPr>
              <a:t>Sport: $98 Million</a:t>
            </a:r>
            <a:endParaRPr sz="2500">
              <a:solidFill>
                <a:schemeClr val="dk1"/>
              </a:solidFill>
            </a:endParaRPr>
          </a:p>
          <a:p>
            <a:pPr marL="457200" lvl="0" indent="-304006" algn="l" rtl="0">
              <a:spcBef>
                <a:spcPts val="0"/>
              </a:spcBef>
              <a:spcAft>
                <a:spcPts val="0"/>
              </a:spcAft>
              <a:buClr>
                <a:schemeClr val="dk1"/>
              </a:buClr>
              <a:buSzPct val="100000"/>
              <a:buChar char="●"/>
            </a:pPr>
            <a:r>
              <a:rPr lang="en" sz="2500">
                <a:solidFill>
                  <a:schemeClr val="dk1"/>
                </a:solidFill>
              </a:rPr>
              <a:t>Stadium: $150 Million</a:t>
            </a:r>
            <a:endParaRPr sz="2500">
              <a:solidFill>
                <a:schemeClr val="dk1"/>
              </a:solidFill>
            </a:endParaRPr>
          </a:p>
          <a:p>
            <a:pPr marL="457200" lvl="0" indent="-304006" algn="l" rtl="0">
              <a:spcBef>
                <a:spcPts val="0"/>
              </a:spcBef>
              <a:spcAft>
                <a:spcPts val="0"/>
              </a:spcAft>
              <a:buClr>
                <a:schemeClr val="dk1"/>
              </a:buClr>
              <a:buSzPct val="100000"/>
              <a:buChar char="●"/>
            </a:pPr>
            <a:r>
              <a:rPr lang="en" sz="2500">
                <a:solidFill>
                  <a:schemeClr val="dk1"/>
                </a:solidFill>
              </a:rPr>
              <a:t>Market: $238 Million</a:t>
            </a:r>
            <a:endParaRPr sz="2500">
              <a:solidFill>
                <a:schemeClr val="dk1"/>
              </a:solidFill>
            </a:endParaRPr>
          </a:p>
          <a:p>
            <a:pPr marL="457200" lvl="0" indent="-304006" algn="l" rtl="0">
              <a:spcBef>
                <a:spcPts val="0"/>
              </a:spcBef>
              <a:spcAft>
                <a:spcPts val="0"/>
              </a:spcAft>
              <a:buClr>
                <a:schemeClr val="dk1"/>
              </a:buClr>
              <a:buSzPct val="100000"/>
              <a:buChar char="●"/>
            </a:pPr>
            <a:r>
              <a:rPr lang="en" sz="2500">
                <a:solidFill>
                  <a:schemeClr val="dk1"/>
                </a:solidFill>
              </a:rPr>
              <a:t>Brand: $84 Million</a:t>
            </a:r>
            <a:endParaRPr sz="2500">
              <a:solidFill>
                <a:schemeClr val="dk1"/>
              </a:solidFill>
            </a:endParaRPr>
          </a:p>
          <a:p>
            <a:pPr marL="457200" lvl="0" indent="-304006" algn="l" rtl="0">
              <a:spcBef>
                <a:spcPts val="0"/>
              </a:spcBef>
              <a:spcAft>
                <a:spcPts val="0"/>
              </a:spcAft>
              <a:buClr>
                <a:schemeClr val="dk1"/>
              </a:buClr>
              <a:buSzPct val="100000"/>
              <a:buChar char="●"/>
            </a:pPr>
            <a:r>
              <a:rPr lang="en" sz="2500">
                <a:solidFill>
                  <a:schemeClr val="dk1"/>
                </a:solidFill>
              </a:rPr>
              <a:t>Cost to Build: $375 Million</a:t>
            </a:r>
            <a:endParaRPr sz="2500">
              <a:solidFill>
                <a:schemeClr val="dk1"/>
              </a:solidFill>
            </a:endParaRPr>
          </a:p>
          <a:p>
            <a:pPr marL="457200" lvl="0" indent="-322103" algn="l" rtl="0">
              <a:spcBef>
                <a:spcPts val="0"/>
              </a:spcBef>
              <a:spcAft>
                <a:spcPts val="0"/>
              </a:spcAft>
              <a:buClr>
                <a:schemeClr val="dk1"/>
              </a:buClr>
              <a:buSzPct val="124000"/>
              <a:buChar char="●"/>
            </a:pPr>
            <a:r>
              <a:rPr lang="en" sz="2500">
                <a:solidFill>
                  <a:schemeClr val="dk1"/>
                </a:solidFill>
              </a:rPr>
              <a:t>Average Ticket</a:t>
            </a:r>
            <a:r>
              <a:rPr lang="en" sz="3100">
                <a:solidFill>
                  <a:schemeClr val="dk1"/>
                </a:solidFill>
              </a:rPr>
              <a:t>: </a:t>
            </a:r>
            <a:r>
              <a:rPr lang="en" sz="2500">
                <a:solidFill>
                  <a:schemeClr val="dk1"/>
                </a:solidFill>
              </a:rPr>
              <a:t>$102</a:t>
            </a:r>
            <a:endParaRPr sz="2500">
              <a:solidFill>
                <a:schemeClr val="dk1"/>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99D9D9"/>
        </a:solidFill>
        <a:effectLst/>
      </p:bgPr>
    </p:bg>
    <p:spTree>
      <p:nvGrpSpPr>
        <p:cNvPr id="1" name="Shape 586"/>
        <p:cNvGrpSpPr/>
        <p:nvPr/>
      </p:nvGrpSpPr>
      <p:grpSpPr>
        <a:xfrm>
          <a:off x="0" y="0"/>
          <a:ext cx="0" cy="0"/>
          <a:chOff x="0" y="0"/>
          <a:chExt cx="0" cy="0"/>
        </a:xfrm>
      </p:grpSpPr>
      <p:sp>
        <p:nvSpPr>
          <p:cNvPr id="587" name="Google Shape;587;p7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400"/>
              </a:spcAft>
              <a:buNone/>
            </a:pPr>
            <a:r>
              <a:rPr lang="en" sz="2550">
                <a:solidFill>
                  <a:schemeClr val="lt1"/>
                </a:solidFill>
                <a:latin typeface="Arial"/>
                <a:ea typeface="Arial"/>
                <a:cs typeface="Arial"/>
                <a:sym typeface="Arial"/>
              </a:rPr>
              <a:t>Seattle’s Projected Value</a:t>
            </a:r>
            <a:endParaRPr sz="2550">
              <a:solidFill>
                <a:schemeClr val="lt1"/>
              </a:solidFill>
              <a:latin typeface="Arial"/>
              <a:ea typeface="Arial"/>
              <a:cs typeface="Arial"/>
              <a:sym typeface="Arial"/>
            </a:endParaRPr>
          </a:p>
        </p:txBody>
      </p:sp>
      <p:sp>
        <p:nvSpPr>
          <p:cNvPr id="588" name="Google Shape;588;p7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
              <a:t>The Seattle Kraken will exceed the value of their $650 Million expansion fee. The Seattle market is not overly saturated with tickets and there is demand for Kraken tickets as the franchise has already sold out of season tickets. </a:t>
            </a:r>
            <a:endParaRPr/>
          </a:p>
          <a:p>
            <a:pPr marL="0" lvl="0" indent="0" algn="l" rtl="0">
              <a:spcBef>
                <a:spcPts val="1200"/>
              </a:spcBef>
              <a:spcAft>
                <a:spcPts val="0"/>
              </a:spcAft>
              <a:buNone/>
            </a:pPr>
            <a:r>
              <a:rPr lang="en"/>
              <a:t>Seattle is a larger market than Pittsburgh and will be able to charge higher average ticket prices with such a valuable arena. Seattle compares to Tampa in population and media statistics but will have a more valuable market and arena. Over 56% of households in the Seattle MSA earn over $75,000 meaning that the region is built to handle added ticket demand. </a:t>
            </a:r>
            <a:endParaRPr/>
          </a:p>
          <a:p>
            <a:pPr marL="0" lvl="0" indent="0" algn="l" rtl="0">
              <a:spcBef>
                <a:spcPts val="1200"/>
              </a:spcBef>
              <a:spcAft>
                <a:spcPts val="1200"/>
              </a:spcAft>
              <a:buNone/>
            </a:pPr>
            <a:r>
              <a:rPr lang="en"/>
              <a:t>Similar to Las Vegas’ ability to surpass their expansion fee, Seattle will be able to surpass a franchise valuation of $650 Million and arrive closer to $700 Million with the Climate Pledge Arena. </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E06666"/>
        </a:solidFill>
        <a:effectLst/>
      </p:bgPr>
    </p:bg>
    <p:spTree>
      <p:nvGrpSpPr>
        <p:cNvPr id="1" name="Shape 592"/>
        <p:cNvGrpSpPr/>
        <p:nvPr/>
      </p:nvGrpSpPr>
      <p:grpSpPr>
        <a:xfrm>
          <a:off x="0" y="0"/>
          <a:ext cx="0" cy="0"/>
          <a:chOff x="0" y="0"/>
          <a:chExt cx="0" cy="0"/>
        </a:xfrm>
      </p:grpSpPr>
      <p:sp>
        <p:nvSpPr>
          <p:cNvPr id="593" name="Google Shape;593;p80"/>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l" rtl="0">
              <a:lnSpc>
                <a:spcPct val="115000"/>
              </a:lnSpc>
              <a:spcBef>
                <a:spcPts val="1200"/>
              </a:spcBef>
              <a:spcAft>
                <a:spcPts val="400"/>
              </a:spcAft>
              <a:buNone/>
            </a:pPr>
            <a:r>
              <a:rPr lang="en" sz="2500" b="1">
                <a:solidFill>
                  <a:srgbClr val="FFFFFF"/>
                </a:solidFill>
                <a:latin typeface="Arial"/>
                <a:ea typeface="Arial"/>
                <a:cs typeface="Arial"/>
                <a:sym typeface="Arial"/>
              </a:rPr>
              <a:t>Q2: The owners of the Houston Rockets has touted the greater Houston market as the next one for an NHL franchise.  If you worked for the NHL, what would you project as an appropriate expansion fee for a franchise in that market?</a:t>
            </a:r>
            <a:endParaRPr sz="2500">
              <a:solidFill>
                <a:srgbClr val="FFFFFF"/>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E06666"/>
        </a:solidFill>
        <a:effectLst/>
      </p:bgPr>
    </p:bg>
    <p:spTree>
      <p:nvGrpSpPr>
        <p:cNvPr id="1" name="Shape 597"/>
        <p:cNvGrpSpPr/>
        <p:nvPr/>
      </p:nvGrpSpPr>
      <p:grpSpPr>
        <a:xfrm>
          <a:off x="0" y="0"/>
          <a:ext cx="0" cy="0"/>
          <a:chOff x="0" y="0"/>
          <a:chExt cx="0" cy="0"/>
        </a:xfrm>
      </p:grpSpPr>
      <p:sp>
        <p:nvSpPr>
          <p:cNvPr id="598" name="Google Shape;598;p8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Houston MSA </a:t>
            </a:r>
            <a:endParaRPr/>
          </a:p>
        </p:txBody>
      </p:sp>
      <p:sp>
        <p:nvSpPr>
          <p:cNvPr id="599" name="Google Shape;599;p8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Demographics</a:t>
            </a:r>
            <a:endParaRPr/>
          </a:p>
          <a:p>
            <a:pPr marL="457200" lvl="0" indent="-342900" algn="l" rtl="0">
              <a:spcBef>
                <a:spcPts val="1200"/>
              </a:spcBef>
              <a:spcAft>
                <a:spcPts val="0"/>
              </a:spcAft>
              <a:buClr>
                <a:schemeClr val="dk1"/>
              </a:buClr>
              <a:buSzPts val="1800"/>
              <a:buChar char="●"/>
            </a:pPr>
            <a:r>
              <a:rPr lang="en">
                <a:solidFill>
                  <a:schemeClr val="dk1"/>
                </a:solidFill>
              </a:rPr>
              <a:t>Population: 6,884,138</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49.6% Male, 50.4 % Female</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Percentage of Population Age 18-44: 38.6%</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Percentage of Population with Highest Educational Attainment Bachelor’s Degree: 32.8%</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Percentage of Households Earning At Least $75,000: 45.8%</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Percentage of Population in Labor Force: 66.7%</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Nielsen TV Households: 2,423,360 TV Households (2019)</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sp>
        <p:nvSpPr>
          <p:cNvPr id="89" name="Google Shape;89;p19"/>
          <p:cNvSpPr txBox="1">
            <a:spLocks noGrp="1"/>
          </p:cNvSpPr>
          <p:nvPr>
            <p:ph type="title"/>
          </p:nvPr>
        </p:nvSpPr>
        <p:spPr>
          <a:xfrm>
            <a:off x="336450" y="1423950"/>
            <a:ext cx="8471100" cy="2295600"/>
          </a:xfrm>
          <a:prstGeom prst="rect">
            <a:avLst/>
          </a:prstGeom>
          <a:solidFill>
            <a:srgbClr val="D9D9D9">
              <a:alpha val="77650"/>
            </a:srgbClr>
          </a:solidFill>
        </p:spPr>
        <p:txBody>
          <a:bodyPr spcFirstLastPara="1" wrap="square" lIns="91425" tIns="91425" rIns="91425" bIns="91425" anchor="ctr" anchorCtr="0">
            <a:normAutofit/>
          </a:bodyPr>
          <a:lstStyle/>
          <a:p>
            <a:pPr marL="0" lvl="0" indent="0" algn="ctr" rtl="0">
              <a:spcBef>
                <a:spcPts val="0"/>
              </a:spcBef>
              <a:spcAft>
                <a:spcPts val="0"/>
              </a:spcAft>
              <a:buSzPts val="990"/>
              <a:buNone/>
            </a:pPr>
            <a:r>
              <a:rPr lang="en" sz="3000">
                <a:solidFill>
                  <a:srgbClr val="CC0000"/>
                </a:solidFill>
              </a:rPr>
              <a:t>Primary Concern 1:</a:t>
            </a:r>
            <a:endParaRPr sz="3000">
              <a:solidFill>
                <a:srgbClr val="CC0000"/>
              </a:solidFill>
            </a:endParaRPr>
          </a:p>
          <a:p>
            <a:pPr marL="0" lvl="0" indent="0" algn="l" rtl="0">
              <a:spcBef>
                <a:spcPts val="0"/>
              </a:spcBef>
              <a:spcAft>
                <a:spcPts val="0"/>
              </a:spcAft>
              <a:buSzPts val="990"/>
              <a:buNone/>
            </a:pPr>
            <a:r>
              <a:rPr lang="en" sz="3000">
                <a:solidFill>
                  <a:srgbClr val="1155CC"/>
                </a:solidFill>
              </a:rPr>
              <a:t>Did the growth of the Arena District outpace the growth of the Franklin County, OH? </a:t>
            </a:r>
            <a:endParaRPr sz="3000">
              <a:solidFill>
                <a:srgbClr val="1155CC"/>
              </a:solidFill>
            </a:endParaRPr>
          </a:p>
        </p:txBody>
      </p:sp>
      <p:pic>
        <p:nvPicPr>
          <p:cNvPr id="90" name="Google Shape;90;p19"/>
          <p:cNvPicPr preferRelativeResize="0"/>
          <p:nvPr/>
        </p:nvPicPr>
        <p:blipFill>
          <a:blip r:embed="rId4">
            <a:alphaModFix/>
          </a:blip>
          <a:stretch>
            <a:fillRect/>
          </a:stretch>
        </p:blipFill>
        <p:spPr>
          <a:xfrm>
            <a:off x="7389825" y="219875"/>
            <a:ext cx="1612899" cy="806449"/>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E06666"/>
        </a:solidFill>
        <a:effectLst/>
      </p:bgPr>
    </p:bg>
    <p:spTree>
      <p:nvGrpSpPr>
        <p:cNvPr id="1" name="Shape 603"/>
        <p:cNvGrpSpPr/>
        <p:nvPr/>
      </p:nvGrpSpPr>
      <p:grpSpPr>
        <a:xfrm>
          <a:off x="0" y="0"/>
          <a:ext cx="0" cy="0"/>
          <a:chOff x="0" y="0"/>
          <a:chExt cx="0" cy="0"/>
        </a:xfrm>
      </p:grpSpPr>
      <p:sp>
        <p:nvSpPr>
          <p:cNvPr id="604" name="Google Shape;604;p8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Houston MSA - Location</a:t>
            </a:r>
            <a:endParaRPr/>
          </a:p>
        </p:txBody>
      </p:sp>
      <p:sp>
        <p:nvSpPr>
          <p:cNvPr id="605" name="Google Shape;605;p8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606" name="Google Shape;606;p82"/>
          <p:cNvPicPr preferRelativeResize="0"/>
          <p:nvPr/>
        </p:nvPicPr>
        <p:blipFill>
          <a:blip r:embed="rId3">
            <a:alphaModFix/>
          </a:blip>
          <a:stretch>
            <a:fillRect/>
          </a:stretch>
        </p:blipFill>
        <p:spPr>
          <a:xfrm>
            <a:off x="4016215" y="1152475"/>
            <a:ext cx="4816085" cy="3143399"/>
          </a:xfrm>
          <a:prstGeom prst="rect">
            <a:avLst/>
          </a:prstGeom>
          <a:noFill/>
          <a:ln>
            <a:noFill/>
          </a:ln>
        </p:spPr>
      </p:pic>
      <p:pic>
        <p:nvPicPr>
          <p:cNvPr id="607" name="Google Shape;607;p82"/>
          <p:cNvPicPr preferRelativeResize="0"/>
          <p:nvPr/>
        </p:nvPicPr>
        <p:blipFill>
          <a:blip r:embed="rId4">
            <a:alphaModFix/>
          </a:blip>
          <a:stretch>
            <a:fillRect/>
          </a:stretch>
        </p:blipFill>
        <p:spPr>
          <a:xfrm>
            <a:off x="311700" y="1152475"/>
            <a:ext cx="3763424" cy="3143406"/>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E06666"/>
        </a:solidFill>
        <a:effectLst/>
      </p:bgPr>
    </p:bg>
    <p:spTree>
      <p:nvGrpSpPr>
        <p:cNvPr id="1" name="Shape 611"/>
        <p:cNvGrpSpPr/>
        <p:nvPr/>
      </p:nvGrpSpPr>
      <p:grpSpPr>
        <a:xfrm>
          <a:off x="0" y="0"/>
          <a:ext cx="0" cy="0"/>
          <a:chOff x="0" y="0"/>
          <a:chExt cx="0" cy="0"/>
        </a:xfrm>
      </p:grpSpPr>
      <p:sp>
        <p:nvSpPr>
          <p:cNvPr id="612" name="Google Shape;612;p8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Toyota Center - Placemaking</a:t>
            </a:r>
            <a:endParaRPr/>
          </a:p>
        </p:txBody>
      </p:sp>
      <p:sp>
        <p:nvSpPr>
          <p:cNvPr id="613" name="Google Shape;613;p8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614" name="Google Shape;614;p83"/>
          <p:cNvPicPr preferRelativeResize="0"/>
          <p:nvPr/>
        </p:nvPicPr>
        <p:blipFill>
          <a:blip r:embed="rId3">
            <a:alphaModFix/>
          </a:blip>
          <a:stretch>
            <a:fillRect/>
          </a:stretch>
        </p:blipFill>
        <p:spPr>
          <a:xfrm>
            <a:off x="311700" y="1129300"/>
            <a:ext cx="5844066" cy="3288275"/>
          </a:xfrm>
          <a:prstGeom prst="rect">
            <a:avLst/>
          </a:prstGeom>
          <a:noFill/>
          <a:ln>
            <a:noFill/>
          </a:ln>
        </p:spPr>
      </p:pic>
      <p:pic>
        <p:nvPicPr>
          <p:cNvPr id="615" name="Google Shape;615;p83"/>
          <p:cNvPicPr preferRelativeResize="0"/>
          <p:nvPr/>
        </p:nvPicPr>
        <p:blipFill>
          <a:blip r:embed="rId4">
            <a:alphaModFix/>
          </a:blip>
          <a:stretch>
            <a:fillRect/>
          </a:stretch>
        </p:blipFill>
        <p:spPr>
          <a:xfrm>
            <a:off x="6155775" y="1129300"/>
            <a:ext cx="2448825" cy="1428478"/>
          </a:xfrm>
          <a:prstGeom prst="rect">
            <a:avLst/>
          </a:prstGeom>
          <a:noFill/>
          <a:ln>
            <a:noFill/>
          </a:ln>
        </p:spPr>
      </p:pic>
      <p:pic>
        <p:nvPicPr>
          <p:cNvPr id="616" name="Google Shape;616;p83"/>
          <p:cNvPicPr preferRelativeResize="0"/>
          <p:nvPr/>
        </p:nvPicPr>
        <p:blipFill>
          <a:blip r:embed="rId5">
            <a:alphaModFix/>
          </a:blip>
          <a:stretch>
            <a:fillRect/>
          </a:stretch>
        </p:blipFill>
        <p:spPr>
          <a:xfrm>
            <a:off x="6155775" y="2571742"/>
            <a:ext cx="2448827" cy="1836632"/>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E06666"/>
        </a:solidFill>
        <a:effectLst/>
      </p:bgPr>
    </p:bg>
    <p:spTree>
      <p:nvGrpSpPr>
        <p:cNvPr id="1" name="Shape 620"/>
        <p:cNvGrpSpPr/>
        <p:nvPr/>
      </p:nvGrpSpPr>
      <p:grpSpPr>
        <a:xfrm>
          <a:off x="0" y="0"/>
          <a:ext cx="0" cy="0"/>
          <a:chOff x="0" y="0"/>
          <a:chExt cx="0" cy="0"/>
        </a:xfrm>
      </p:grpSpPr>
      <p:sp>
        <p:nvSpPr>
          <p:cNvPr id="621" name="Google Shape;621;p8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Houston &amp; Seattle</a:t>
            </a:r>
            <a:endParaRPr/>
          </a:p>
        </p:txBody>
      </p:sp>
      <p:sp>
        <p:nvSpPr>
          <p:cNvPr id="622" name="Google Shape;622;p84"/>
          <p:cNvSpPr txBox="1">
            <a:spLocks noGrp="1"/>
          </p:cNvSpPr>
          <p:nvPr>
            <p:ph type="body" idx="1"/>
          </p:nvPr>
        </p:nvSpPr>
        <p:spPr>
          <a:xfrm>
            <a:off x="334875" y="1152475"/>
            <a:ext cx="44067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562">
                <a:solidFill>
                  <a:schemeClr val="dk1"/>
                </a:solidFill>
              </a:rPr>
              <a:t>Seattle</a:t>
            </a:r>
            <a:endParaRPr sz="1562">
              <a:solidFill>
                <a:schemeClr val="dk1"/>
              </a:solidFill>
            </a:endParaRPr>
          </a:p>
          <a:p>
            <a:pPr marL="457200" lvl="0" indent="-327809" algn="l" rtl="0">
              <a:spcBef>
                <a:spcPts val="1200"/>
              </a:spcBef>
              <a:spcAft>
                <a:spcPts val="0"/>
              </a:spcAft>
              <a:buClr>
                <a:schemeClr val="dk1"/>
              </a:buClr>
              <a:buSzPts val="1562"/>
              <a:buChar char="●"/>
            </a:pPr>
            <a:r>
              <a:rPr lang="en" sz="1562">
                <a:solidFill>
                  <a:schemeClr val="dk1"/>
                </a:solidFill>
              </a:rPr>
              <a:t>Expansion Fee: $650 Million</a:t>
            </a:r>
            <a:endParaRPr sz="1562">
              <a:solidFill>
                <a:schemeClr val="dk1"/>
              </a:solidFill>
            </a:endParaRPr>
          </a:p>
          <a:p>
            <a:pPr marL="457200" lvl="0" indent="-327809" algn="l" rtl="0">
              <a:spcBef>
                <a:spcPts val="0"/>
              </a:spcBef>
              <a:spcAft>
                <a:spcPts val="0"/>
              </a:spcAft>
              <a:buClr>
                <a:schemeClr val="dk1"/>
              </a:buClr>
              <a:buSzPts val="1562"/>
              <a:buChar char="●"/>
            </a:pPr>
            <a:r>
              <a:rPr lang="en" sz="1562">
                <a:solidFill>
                  <a:schemeClr val="dk1"/>
                </a:solidFill>
              </a:rPr>
              <a:t>MSA Population: 3,871,323</a:t>
            </a:r>
            <a:endParaRPr sz="1562">
              <a:solidFill>
                <a:schemeClr val="dk1"/>
              </a:solidFill>
            </a:endParaRPr>
          </a:p>
          <a:p>
            <a:pPr marL="457200" lvl="0" indent="-327809" algn="l" rtl="0">
              <a:spcBef>
                <a:spcPts val="0"/>
              </a:spcBef>
              <a:spcAft>
                <a:spcPts val="0"/>
              </a:spcAft>
              <a:buClr>
                <a:schemeClr val="dk1"/>
              </a:buClr>
              <a:buSzPts val="1562"/>
              <a:buChar char="●"/>
            </a:pPr>
            <a:r>
              <a:rPr lang="en" sz="1562">
                <a:solidFill>
                  <a:schemeClr val="dk1"/>
                </a:solidFill>
              </a:rPr>
              <a:t>Nielsen TV Households: 1, 854,810</a:t>
            </a:r>
            <a:endParaRPr sz="1562">
              <a:solidFill>
                <a:schemeClr val="dk1"/>
              </a:solidFill>
            </a:endParaRPr>
          </a:p>
          <a:p>
            <a:pPr marL="457200" lvl="0" indent="-327809" algn="l" rtl="0">
              <a:spcBef>
                <a:spcPts val="0"/>
              </a:spcBef>
              <a:spcAft>
                <a:spcPts val="0"/>
              </a:spcAft>
              <a:buClr>
                <a:schemeClr val="dk1"/>
              </a:buClr>
              <a:buSzPts val="1562"/>
              <a:buChar char="●"/>
            </a:pPr>
            <a:r>
              <a:rPr lang="en" sz="1562">
                <a:solidFill>
                  <a:schemeClr val="dk1"/>
                </a:solidFill>
              </a:rPr>
              <a:t>Climate Pledge Capacity: 17,100</a:t>
            </a:r>
            <a:endParaRPr sz="1562">
              <a:solidFill>
                <a:schemeClr val="dk1"/>
              </a:solidFill>
            </a:endParaRPr>
          </a:p>
          <a:p>
            <a:pPr marL="457200" lvl="0" indent="-327809" algn="l" rtl="0">
              <a:spcBef>
                <a:spcPts val="0"/>
              </a:spcBef>
              <a:spcAft>
                <a:spcPts val="0"/>
              </a:spcAft>
              <a:buClr>
                <a:schemeClr val="dk1"/>
              </a:buClr>
              <a:buSzPts val="1562"/>
              <a:buChar char="●"/>
            </a:pPr>
            <a:r>
              <a:rPr lang="en" sz="1562">
                <a:solidFill>
                  <a:schemeClr val="dk1"/>
                </a:solidFill>
              </a:rPr>
              <a:t>% of Households with Income Greater than $75,000: 56.7%</a:t>
            </a:r>
            <a:endParaRPr sz="1562">
              <a:solidFill>
                <a:schemeClr val="dk1"/>
              </a:solidFill>
            </a:endParaRPr>
          </a:p>
          <a:p>
            <a:pPr marL="0" lvl="0" indent="0" algn="l" rtl="0">
              <a:spcBef>
                <a:spcPts val="1200"/>
              </a:spcBef>
              <a:spcAft>
                <a:spcPts val="1200"/>
              </a:spcAft>
              <a:buNone/>
            </a:pPr>
            <a:endParaRPr/>
          </a:p>
        </p:txBody>
      </p:sp>
      <p:sp>
        <p:nvSpPr>
          <p:cNvPr id="623" name="Google Shape;623;p84"/>
          <p:cNvSpPr txBox="1">
            <a:spLocks noGrp="1"/>
          </p:cNvSpPr>
          <p:nvPr>
            <p:ph type="body" idx="2"/>
          </p:nvPr>
        </p:nvSpPr>
        <p:spPr>
          <a:xfrm>
            <a:off x="4803450" y="1152475"/>
            <a:ext cx="41085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550"/>
              <a:t>Houston</a:t>
            </a:r>
            <a:endParaRPr sz="1550"/>
          </a:p>
          <a:p>
            <a:pPr marL="457200" lvl="0" indent="-327025" algn="l" rtl="0">
              <a:spcBef>
                <a:spcPts val="1200"/>
              </a:spcBef>
              <a:spcAft>
                <a:spcPts val="0"/>
              </a:spcAft>
              <a:buSzPts val="1550"/>
              <a:buChar char="●"/>
            </a:pPr>
            <a:r>
              <a:rPr lang="en" sz="1550"/>
              <a:t>Houston Rockets 8th most Valuable NBA Team at $2.5 Billion</a:t>
            </a:r>
            <a:endParaRPr sz="1550"/>
          </a:p>
          <a:p>
            <a:pPr marL="457200" lvl="0" indent="-327025" algn="l" rtl="0">
              <a:spcBef>
                <a:spcPts val="0"/>
              </a:spcBef>
              <a:spcAft>
                <a:spcPts val="0"/>
              </a:spcAft>
              <a:buSzPts val="1550"/>
              <a:buChar char="●"/>
            </a:pPr>
            <a:r>
              <a:rPr lang="en" sz="1550"/>
              <a:t>MSA Population: 6,884,138</a:t>
            </a:r>
            <a:endParaRPr sz="1550"/>
          </a:p>
          <a:p>
            <a:pPr marL="457200" lvl="0" indent="-327025" algn="l" rtl="0">
              <a:spcBef>
                <a:spcPts val="0"/>
              </a:spcBef>
              <a:spcAft>
                <a:spcPts val="0"/>
              </a:spcAft>
              <a:buSzPts val="1550"/>
              <a:buChar char="●"/>
            </a:pPr>
            <a:r>
              <a:rPr lang="en" sz="1550"/>
              <a:t>Nielsen TV Households: 2,423,360</a:t>
            </a:r>
            <a:endParaRPr sz="1550"/>
          </a:p>
          <a:p>
            <a:pPr marL="457200" lvl="0" indent="-327025" algn="l" rtl="0">
              <a:spcBef>
                <a:spcPts val="0"/>
              </a:spcBef>
              <a:spcAft>
                <a:spcPts val="0"/>
              </a:spcAft>
              <a:buSzPts val="1550"/>
              <a:buChar char="●"/>
            </a:pPr>
            <a:r>
              <a:rPr lang="en" sz="1550"/>
              <a:t>Toyota Center Capacity: 18,055</a:t>
            </a:r>
            <a:endParaRPr sz="1550"/>
          </a:p>
          <a:p>
            <a:pPr marL="457200" lvl="0" indent="-327025" algn="l" rtl="0">
              <a:spcBef>
                <a:spcPts val="0"/>
              </a:spcBef>
              <a:spcAft>
                <a:spcPts val="0"/>
              </a:spcAft>
              <a:buSzPts val="1550"/>
              <a:buChar char="●"/>
            </a:pPr>
            <a:r>
              <a:rPr lang="en" sz="1550"/>
              <a:t>% of Households with Income Greater than $75,000: 45.8%</a:t>
            </a:r>
            <a:endParaRPr sz="155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E06666"/>
        </a:solidFill>
        <a:effectLst/>
      </p:bgPr>
    </p:bg>
    <p:spTree>
      <p:nvGrpSpPr>
        <p:cNvPr id="1" name="Shape 627"/>
        <p:cNvGrpSpPr/>
        <p:nvPr/>
      </p:nvGrpSpPr>
      <p:grpSpPr>
        <a:xfrm>
          <a:off x="0" y="0"/>
          <a:ext cx="0" cy="0"/>
          <a:chOff x="0" y="0"/>
          <a:chExt cx="0" cy="0"/>
        </a:xfrm>
      </p:grpSpPr>
      <p:sp>
        <p:nvSpPr>
          <p:cNvPr id="628" name="Google Shape;628;p8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Houston’s Ticket Demand</a:t>
            </a:r>
            <a:endParaRPr/>
          </a:p>
        </p:txBody>
      </p:sp>
      <p:sp>
        <p:nvSpPr>
          <p:cNvPr id="629" name="Google Shape;629;p8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70000" lnSpcReduction="20000"/>
          </a:bodyPr>
          <a:lstStyle/>
          <a:p>
            <a:pPr marL="0" lvl="0" indent="0" algn="l" rtl="0">
              <a:spcBef>
                <a:spcPts val="0"/>
              </a:spcBef>
              <a:spcAft>
                <a:spcPts val="0"/>
              </a:spcAft>
              <a:buNone/>
            </a:pPr>
            <a:r>
              <a:rPr lang="en"/>
              <a:t>Major Houston Franchises/Sports Team</a:t>
            </a:r>
            <a:endParaRPr/>
          </a:p>
          <a:p>
            <a:pPr marL="457200" lvl="0" indent="-308610" algn="l" rtl="0">
              <a:spcBef>
                <a:spcPts val="1200"/>
              </a:spcBef>
              <a:spcAft>
                <a:spcPts val="0"/>
              </a:spcAft>
              <a:buSzPct val="100000"/>
              <a:buChar char="●"/>
            </a:pPr>
            <a:r>
              <a:rPr lang="en"/>
              <a:t>Houston Texans - NFL - 577,760</a:t>
            </a:r>
            <a:endParaRPr/>
          </a:p>
          <a:p>
            <a:pPr marL="457200" lvl="0" indent="-308610" algn="l" rtl="0">
              <a:spcBef>
                <a:spcPts val="0"/>
              </a:spcBef>
              <a:spcAft>
                <a:spcPts val="0"/>
              </a:spcAft>
              <a:buSzPct val="100000"/>
              <a:buChar char="●"/>
            </a:pPr>
            <a:r>
              <a:rPr lang="en"/>
              <a:t>Houston Rockets - NBA - 740,255</a:t>
            </a:r>
            <a:endParaRPr/>
          </a:p>
          <a:p>
            <a:pPr marL="457200" lvl="0" indent="-308610" algn="l" rtl="0">
              <a:spcBef>
                <a:spcPts val="0"/>
              </a:spcBef>
              <a:spcAft>
                <a:spcPts val="0"/>
              </a:spcAft>
              <a:buSzPct val="100000"/>
              <a:buChar char="●"/>
            </a:pPr>
            <a:r>
              <a:rPr lang="en"/>
              <a:t>Houston Astros - MLB - </a:t>
            </a:r>
            <a:r>
              <a:rPr lang="en">
                <a:solidFill>
                  <a:schemeClr val="dk1"/>
                </a:solidFill>
              </a:rPr>
              <a:t>3,334,608</a:t>
            </a:r>
            <a:endParaRPr/>
          </a:p>
          <a:p>
            <a:pPr marL="457200" lvl="0" indent="-308610" algn="l" rtl="0">
              <a:spcBef>
                <a:spcPts val="0"/>
              </a:spcBef>
              <a:spcAft>
                <a:spcPts val="0"/>
              </a:spcAft>
              <a:buSzPct val="100000"/>
              <a:buChar char="●"/>
            </a:pPr>
            <a:r>
              <a:rPr lang="en"/>
              <a:t>Houston Dynamo - MLS - 374,663</a:t>
            </a:r>
            <a:endParaRPr/>
          </a:p>
          <a:p>
            <a:pPr marL="457200" lvl="0" indent="-308610" algn="l" rtl="0">
              <a:spcBef>
                <a:spcPts val="0"/>
              </a:spcBef>
              <a:spcAft>
                <a:spcPts val="0"/>
              </a:spcAft>
              <a:buSzPct val="100000"/>
              <a:buChar char="●"/>
            </a:pPr>
            <a:r>
              <a:rPr lang="en"/>
              <a:t>Houston Cougars - NCAA Basketball - 142,000</a:t>
            </a:r>
            <a:endParaRPr/>
          </a:p>
          <a:p>
            <a:pPr marL="457200" lvl="0" indent="-308610" algn="l" rtl="0">
              <a:spcBef>
                <a:spcPts val="0"/>
              </a:spcBef>
              <a:spcAft>
                <a:spcPts val="0"/>
              </a:spcAft>
              <a:buSzPct val="100000"/>
              <a:buChar char="●"/>
            </a:pPr>
            <a:r>
              <a:rPr lang="en"/>
              <a:t>Houston Cougars - NCAA Football - 200,000</a:t>
            </a:r>
            <a:endParaRPr/>
          </a:p>
          <a:p>
            <a:pPr marL="457200" lvl="0" indent="-308610" algn="l" rtl="0">
              <a:spcBef>
                <a:spcPts val="0"/>
              </a:spcBef>
              <a:spcAft>
                <a:spcPts val="0"/>
              </a:spcAft>
              <a:buSzPct val="100000"/>
              <a:buChar char="●"/>
            </a:pPr>
            <a:r>
              <a:rPr lang="en"/>
              <a:t>Rice Owls - NCAA Basketball - 104,160</a:t>
            </a:r>
            <a:endParaRPr/>
          </a:p>
          <a:p>
            <a:pPr marL="457200" lvl="0" indent="-308610" algn="l" rtl="0">
              <a:spcBef>
                <a:spcPts val="0"/>
              </a:spcBef>
              <a:spcAft>
                <a:spcPts val="0"/>
              </a:spcAft>
              <a:buSzPct val="100000"/>
              <a:buChar char="●"/>
            </a:pPr>
            <a:r>
              <a:rPr lang="en"/>
              <a:t>Rice Owls - NCAA Football - 235,000</a:t>
            </a:r>
            <a:endParaRPr/>
          </a:p>
          <a:p>
            <a:pPr marL="457200" lvl="0" indent="-308610" algn="l" rtl="0">
              <a:spcBef>
                <a:spcPts val="0"/>
              </a:spcBef>
              <a:spcAft>
                <a:spcPts val="0"/>
              </a:spcAft>
              <a:buSzPct val="100000"/>
              <a:buChar char="●"/>
            </a:pPr>
            <a:r>
              <a:rPr lang="en"/>
              <a:t>Houston Dash - NWSL - 84,000</a:t>
            </a:r>
            <a:endParaRPr/>
          </a:p>
          <a:p>
            <a:pPr marL="457200" lvl="0" indent="-308610" algn="l" rtl="0">
              <a:spcBef>
                <a:spcPts val="0"/>
              </a:spcBef>
              <a:spcAft>
                <a:spcPts val="0"/>
              </a:spcAft>
              <a:buSzPct val="100000"/>
              <a:buChar char="●"/>
            </a:pPr>
            <a:r>
              <a:rPr lang="en"/>
              <a:t>Rodeo - 2,000,000</a:t>
            </a:r>
            <a:endParaRPr/>
          </a:p>
          <a:p>
            <a:pPr marL="0" lvl="0" indent="0" algn="l" rtl="0">
              <a:spcBef>
                <a:spcPts val="1200"/>
              </a:spcBef>
              <a:spcAft>
                <a:spcPts val="0"/>
              </a:spcAft>
              <a:buNone/>
            </a:pPr>
            <a:r>
              <a:rPr lang="en"/>
              <a:t>Supply &amp; Demand: </a:t>
            </a:r>
            <a:endParaRPr/>
          </a:p>
          <a:p>
            <a:pPr marL="0" lvl="0" indent="0" algn="l" rtl="0">
              <a:spcBef>
                <a:spcPts val="1200"/>
              </a:spcBef>
              <a:spcAft>
                <a:spcPts val="0"/>
              </a:spcAft>
              <a:buNone/>
            </a:pPr>
            <a:r>
              <a:rPr lang="en"/>
              <a:t>Total Tickets Available: </a:t>
            </a:r>
            <a:r>
              <a:rPr lang="en">
                <a:solidFill>
                  <a:schemeClr val="dk1"/>
                </a:solidFill>
              </a:rPr>
              <a:t>8,000,000</a:t>
            </a:r>
            <a:endParaRPr>
              <a:solidFill>
                <a:schemeClr val="dk1"/>
              </a:solidFill>
            </a:endParaRPr>
          </a:p>
          <a:p>
            <a:pPr marL="0" lvl="0" indent="0" algn="l" rtl="0">
              <a:spcBef>
                <a:spcPts val="1200"/>
              </a:spcBef>
              <a:spcAft>
                <a:spcPts val="1200"/>
              </a:spcAft>
              <a:buNone/>
            </a:pPr>
            <a:r>
              <a:rPr lang="en"/>
              <a:t>Per Capita Sales Required: 1.16</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E06666"/>
        </a:solidFill>
        <a:effectLst/>
      </p:bgPr>
    </p:bg>
    <p:spTree>
      <p:nvGrpSpPr>
        <p:cNvPr id="1" name="Shape 633"/>
        <p:cNvGrpSpPr/>
        <p:nvPr/>
      </p:nvGrpSpPr>
      <p:grpSpPr>
        <a:xfrm>
          <a:off x="0" y="0"/>
          <a:ext cx="0" cy="0"/>
          <a:chOff x="0" y="0"/>
          <a:chExt cx="0" cy="0"/>
        </a:xfrm>
      </p:grpSpPr>
      <p:sp>
        <p:nvSpPr>
          <p:cNvPr id="634" name="Google Shape;634;p8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Dallas Stars Forbes 2020 Valuation</a:t>
            </a:r>
            <a:endParaRPr/>
          </a:p>
        </p:txBody>
      </p:sp>
      <p:sp>
        <p:nvSpPr>
          <p:cNvPr id="635" name="Google Shape;635;p8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MSA Population: 7,320,663</a:t>
            </a:r>
            <a:endParaRPr/>
          </a:p>
          <a:p>
            <a:pPr marL="457200" lvl="0" indent="-342900" algn="l" rtl="0">
              <a:spcBef>
                <a:spcPts val="0"/>
              </a:spcBef>
              <a:spcAft>
                <a:spcPts val="0"/>
              </a:spcAft>
              <a:buSzPts val="1800"/>
              <a:buChar char="●"/>
            </a:pPr>
            <a:r>
              <a:rPr lang="en"/>
              <a:t>Nielsen TV Households: 2,622,070</a:t>
            </a:r>
            <a:endParaRPr/>
          </a:p>
          <a:p>
            <a:pPr marL="457200" lvl="0" indent="-342900" algn="l" rtl="0">
              <a:spcBef>
                <a:spcPts val="0"/>
              </a:spcBef>
              <a:spcAft>
                <a:spcPts val="0"/>
              </a:spcAft>
              <a:buSzPts val="1800"/>
              <a:buChar char="●"/>
            </a:pPr>
            <a:r>
              <a:rPr lang="en"/>
              <a:t>Franchise Valuation: $575 Million</a:t>
            </a:r>
            <a:endParaRPr/>
          </a:p>
          <a:p>
            <a:pPr marL="457200" lvl="0" indent="-342900" algn="l" rtl="0">
              <a:spcBef>
                <a:spcPts val="0"/>
              </a:spcBef>
              <a:spcAft>
                <a:spcPts val="0"/>
              </a:spcAft>
              <a:buSzPts val="1800"/>
              <a:buChar char="●"/>
            </a:pPr>
            <a:r>
              <a:rPr lang="en"/>
              <a:t>Sport: $108 Million</a:t>
            </a:r>
            <a:endParaRPr/>
          </a:p>
          <a:p>
            <a:pPr marL="457200" lvl="0" indent="-342900" algn="l" rtl="0">
              <a:spcBef>
                <a:spcPts val="0"/>
              </a:spcBef>
              <a:spcAft>
                <a:spcPts val="0"/>
              </a:spcAft>
              <a:buSzPts val="1800"/>
              <a:buChar char="●"/>
            </a:pPr>
            <a:r>
              <a:rPr lang="en"/>
              <a:t>Market: $249 Million</a:t>
            </a:r>
            <a:endParaRPr/>
          </a:p>
          <a:p>
            <a:pPr marL="457200" lvl="0" indent="-342900" algn="l" rtl="0">
              <a:spcBef>
                <a:spcPts val="0"/>
              </a:spcBef>
              <a:spcAft>
                <a:spcPts val="0"/>
              </a:spcAft>
              <a:buSzPts val="1800"/>
              <a:buChar char="●"/>
            </a:pPr>
            <a:r>
              <a:rPr lang="en"/>
              <a:t>Stadium: $145 Million</a:t>
            </a:r>
            <a:endParaRPr/>
          </a:p>
          <a:p>
            <a:pPr marL="457200" lvl="0" indent="-342900" algn="l" rtl="0">
              <a:spcBef>
                <a:spcPts val="0"/>
              </a:spcBef>
              <a:spcAft>
                <a:spcPts val="0"/>
              </a:spcAft>
              <a:buSzPts val="1800"/>
              <a:buChar char="●"/>
            </a:pPr>
            <a:r>
              <a:rPr lang="en"/>
              <a:t>Brand: $73 Million</a:t>
            </a:r>
            <a:endParaRPr/>
          </a:p>
          <a:p>
            <a:pPr marL="457200" lvl="0" indent="-342900" algn="l" rtl="0">
              <a:spcBef>
                <a:spcPts val="0"/>
              </a:spcBef>
              <a:spcAft>
                <a:spcPts val="0"/>
              </a:spcAft>
              <a:buSzPts val="1800"/>
              <a:buChar char="●"/>
            </a:pPr>
            <a:r>
              <a:rPr lang="en"/>
              <a:t>Cost to Build Arena: $420 Million</a:t>
            </a:r>
            <a:endParaRPr/>
          </a:p>
          <a:p>
            <a:pPr marL="457200" lvl="0" indent="-342900" algn="l" rtl="0">
              <a:spcBef>
                <a:spcPts val="0"/>
              </a:spcBef>
              <a:spcAft>
                <a:spcPts val="0"/>
              </a:spcAft>
              <a:buSzPts val="1800"/>
              <a:buChar char="●"/>
            </a:pPr>
            <a:r>
              <a:rPr lang="en"/>
              <a:t>Average Ticket: $60</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E06666"/>
        </a:solidFill>
        <a:effectLst/>
      </p:bgPr>
    </p:bg>
    <p:spTree>
      <p:nvGrpSpPr>
        <p:cNvPr id="1" name="Shape 639"/>
        <p:cNvGrpSpPr/>
        <p:nvPr/>
      </p:nvGrpSpPr>
      <p:grpSpPr>
        <a:xfrm>
          <a:off x="0" y="0"/>
          <a:ext cx="0" cy="0"/>
          <a:chOff x="0" y="0"/>
          <a:chExt cx="0" cy="0"/>
        </a:xfrm>
      </p:grpSpPr>
      <p:sp>
        <p:nvSpPr>
          <p:cNvPr id="640" name="Google Shape;640;p8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NHL Media Deals</a:t>
            </a:r>
            <a:endParaRPr/>
          </a:p>
        </p:txBody>
      </p:sp>
      <p:sp>
        <p:nvSpPr>
          <p:cNvPr id="641" name="Google Shape;641;p8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Newly rumored $400 Million per year deal with ESPN</a:t>
            </a:r>
            <a:endParaRPr/>
          </a:p>
          <a:p>
            <a:pPr marL="457200" lvl="0" indent="-342900" algn="l" rtl="0">
              <a:spcBef>
                <a:spcPts val="0"/>
              </a:spcBef>
              <a:spcAft>
                <a:spcPts val="0"/>
              </a:spcAft>
              <a:buSzPts val="1800"/>
              <a:buChar char="●"/>
            </a:pPr>
            <a:r>
              <a:rPr lang="en"/>
              <a:t>$500 Million deal with Rogers in Canada</a:t>
            </a:r>
            <a:endParaRPr/>
          </a:p>
          <a:p>
            <a:pPr marL="457200" lvl="0" indent="-342900" algn="l" rtl="0">
              <a:spcBef>
                <a:spcPts val="0"/>
              </a:spcBef>
              <a:spcAft>
                <a:spcPts val="0"/>
              </a:spcAft>
              <a:buSzPts val="1800"/>
              <a:buChar char="●"/>
            </a:pPr>
            <a:r>
              <a:rPr lang="en"/>
              <a:t>Local TV deals</a:t>
            </a:r>
            <a:endParaRPr/>
          </a:p>
          <a:p>
            <a:pPr marL="0" lvl="0" indent="0" algn="l" rtl="0">
              <a:spcBef>
                <a:spcPts val="1200"/>
              </a:spcBef>
              <a:spcAft>
                <a:spcPts val="0"/>
              </a:spcAft>
              <a:buNone/>
            </a:pPr>
            <a:endParaRPr/>
          </a:p>
          <a:p>
            <a:pPr marL="0" lvl="0" indent="0" algn="l" rtl="0">
              <a:spcBef>
                <a:spcPts val="1200"/>
              </a:spcBef>
              <a:spcAft>
                <a:spcPts val="1200"/>
              </a:spcAft>
              <a:buNone/>
            </a:pPr>
            <a:r>
              <a:rPr lang="en"/>
              <a:t>NHL Franchises will share $900 Million per year from these two media contracts alone when the ESPN deal begins. Adding Seattle changes each team’s cut from $29 Million per year to $28.125 Million. Adding a 33rd franchise would cut each team to $27.273 Million as well as take away from a team like Dallas’ local media deal. </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E06666"/>
        </a:solidFill>
        <a:effectLst/>
      </p:bgPr>
    </p:bg>
    <p:spTree>
      <p:nvGrpSpPr>
        <p:cNvPr id="1" name="Shape 645"/>
        <p:cNvGrpSpPr/>
        <p:nvPr/>
      </p:nvGrpSpPr>
      <p:grpSpPr>
        <a:xfrm>
          <a:off x="0" y="0"/>
          <a:ext cx="0" cy="0"/>
          <a:chOff x="0" y="0"/>
          <a:chExt cx="0" cy="0"/>
        </a:xfrm>
      </p:grpSpPr>
      <p:sp>
        <p:nvSpPr>
          <p:cNvPr id="646" name="Google Shape;646;p8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400"/>
              </a:spcAft>
              <a:buNone/>
            </a:pPr>
            <a:r>
              <a:rPr lang="en" sz="2550">
                <a:solidFill>
                  <a:srgbClr val="FFFFFF"/>
                </a:solidFill>
              </a:rPr>
              <a:t>Regressions</a:t>
            </a:r>
            <a:endParaRPr sz="2550">
              <a:solidFill>
                <a:srgbClr val="FFFFFF"/>
              </a:solidFill>
            </a:endParaRPr>
          </a:p>
        </p:txBody>
      </p:sp>
      <p:sp>
        <p:nvSpPr>
          <p:cNvPr id="647" name="Google Shape;647;p8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62500" lnSpcReduction="20000"/>
          </a:bodyPr>
          <a:lstStyle/>
          <a:p>
            <a:pPr marL="0" lvl="0" indent="0" algn="l" rtl="0">
              <a:spcBef>
                <a:spcPts val="0"/>
              </a:spcBef>
              <a:spcAft>
                <a:spcPts val="0"/>
              </a:spcAft>
              <a:buNone/>
            </a:pPr>
            <a:r>
              <a:rPr lang="en" sz="1650"/>
              <a:t>Franchise Value vs MSA Population</a:t>
            </a:r>
            <a:endParaRPr sz="1650"/>
          </a:p>
          <a:p>
            <a:pPr marL="0" lvl="0" indent="0" algn="l" rtl="0">
              <a:spcBef>
                <a:spcPts val="1200"/>
              </a:spcBef>
              <a:spcAft>
                <a:spcPts val="0"/>
              </a:spcAft>
              <a:buNone/>
            </a:pPr>
            <a:r>
              <a:rPr lang="en" sz="1650"/>
              <a:t>Y = 32.379x + 5*10^8</a:t>
            </a:r>
            <a:endParaRPr sz="1650"/>
          </a:p>
          <a:p>
            <a:pPr marL="0" lvl="0" indent="0" algn="l" rtl="0">
              <a:spcBef>
                <a:spcPts val="1200"/>
              </a:spcBef>
              <a:spcAft>
                <a:spcPts val="0"/>
              </a:spcAft>
              <a:buNone/>
            </a:pPr>
            <a:r>
              <a:rPr lang="en" sz="1650"/>
              <a:t>If X = </a:t>
            </a:r>
            <a:r>
              <a:rPr lang="en">
                <a:solidFill>
                  <a:schemeClr val="dk1"/>
                </a:solidFill>
              </a:rPr>
              <a:t>6,884,138 , Y = $722,901,504</a:t>
            </a:r>
            <a:endParaRPr sz="1650"/>
          </a:p>
          <a:p>
            <a:pPr marL="0" lvl="0" indent="0" algn="l" rtl="0">
              <a:spcBef>
                <a:spcPts val="1200"/>
              </a:spcBef>
              <a:spcAft>
                <a:spcPts val="0"/>
              </a:spcAft>
              <a:buNone/>
            </a:pPr>
            <a:endParaRPr sz="1650"/>
          </a:p>
          <a:p>
            <a:pPr marL="0" lvl="0" indent="0" algn="l" rtl="0">
              <a:spcBef>
                <a:spcPts val="1200"/>
              </a:spcBef>
              <a:spcAft>
                <a:spcPts val="0"/>
              </a:spcAft>
              <a:buNone/>
            </a:pPr>
            <a:r>
              <a:rPr lang="en" sz="1650"/>
              <a:t>Franchise Value vs Attendance</a:t>
            </a:r>
            <a:endParaRPr sz="1650"/>
          </a:p>
          <a:p>
            <a:pPr marL="0" lvl="0" indent="0" algn="l" rtl="0">
              <a:spcBef>
                <a:spcPts val="1200"/>
              </a:spcBef>
              <a:spcAft>
                <a:spcPts val="0"/>
              </a:spcAft>
              <a:buNone/>
            </a:pPr>
            <a:r>
              <a:rPr lang="en" sz="1650"/>
              <a:t>Y = 78,254x - 7*10^8</a:t>
            </a:r>
            <a:endParaRPr sz="1650"/>
          </a:p>
          <a:p>
            <a:pPr marL="0" lvl="0" indent="0" algn="l" rtl="0">
              <a:spcBef>
                <a:spcPts val="1200"/>
              </a:spcBef>
              <a:spcAft>
                <a:spcPts val="0"/>
              </a:spcAft>
              <a:buNone/>
            </a:pPr>
            <a:r>
              <a:rPr lang="en" sz="1650"/>
              <a:t>If X = </a:t>
            </a:r>
            <a:r>
              <a:rPr lang="en" sz="1550">
                <a:solidFill>
                  <a:schemeClr val="dk1"/>
                </a:solidFill>
              </a:rPr>
              <a:t>18,055, Y = $712,875,970</a:t>
            </a:r>
            <a:endParaRPr sz="1650"/>
          </a:p>
          <a:p>
            <a:pPr marL="0" lvl="0" indent="0" algn="l" rtl="0">
              <a:spcBef>
                <a:spcPts val="1200"/>
              </a:spcBef>
              <a:spcAft>
                <a:spcPts val="0"/>
              </a:spcAft>
              <a:buNone/>
            </a:pPr>
            <a:endParaRPr sz="1650"/>
          </a:p>
          <a:p>
            <a:pPr marL="0" lvl="0" indent="0" algn="l" rtl="0">
              <a:spcBef>
                <a:spcPts val="1200"/>
              </a:spcBef>
              <a:spcAft>
                <a:spcPts val="0"/>
              </a:spcAft>
              <a:buNone/>
            </a:pPr>
            <a:r>
              <a:rPr lang="en" sz="1650"/>
              <a:t>Franchise Value vs Nielsen TV Households</a:t>
            </a:r>
            <a:endParaRPr sz="1650"/>
          </a:p>
          <a:p>
            <a:pPr marL="0" lvl="0" indent="0" algn="l" rtl="0">
              <a:spcBef>
                <a:spcPts val="1200"/>
              </a:spcBef>
              <a:spcAft>
                <a:spcPts val="0"/>
              </a:spcAft>
              <a:buNone/>
            </a:pPr>
            <a:r>
              <a:rPr lang="en"/>
              <a:t>Y = 67.061x + 4*10^8</a:t>
            </a:r>
            <a:endParaRPr/>
          </a:p>
          <a:p>
            <a:pPr marL="0" lvl="0" indent="0" algn="l" rtl="0">
              <a:spcBef>
                <a:spcPts val="1200"/>
              </a:spcBef>
              <a:spcAft>
                <a:spcPts val="1200"/>
              </a:spcAft>
              <a:buNone/>
            </a:pPr>
            <a:r>
              <a:rPr lang="en"/>
              <a:t>If X = </a:t>
            </a:r>
            <a:r>
              <a:rPr lang="en" sz="1550">
                <a:solidFill>
                  <a:schemeClr val="dk1"/>
                </a:solidFill>
              </a:rPr>
              <a:t>2,423,360, Y = 562,512,945</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E06666"/>
        </a:solidFill>
        <a:effectLst/>
      </p:bgPr>
    </p:bg>
    <p:spTree>
      <p:nvGrpSpPr>
        <p:cNvPr id="1" name="Shape 651"/>
        <p:cNvGrpSpPr/>
        <p:nvPr/>
      </p:nvGrpSpPr>
      <p:grpSpPr>
        <a:xfrm>
          <a:off x="0" y="0"/>
          <a:ext cx="0" cy="0"/>
          <a:chOff x="0" y="0"/>
          <a:chExt cx="0" cy="0"/>
        </a:xfrm>
      </p:grpSpPr>
      <p:sp>
        <p:nvSpPr>
          <p:cNvPr id="652" name="Google Shape;652;p8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Houston Expected Expansion Fee</a:t>
            </a:r>
            <a:endParaRPr/>
          </a:p>
        </p:txBody>
      </p:sp>
      <p:sp>
        <p:nvSpPr>
          <p:cNvPr id="653" name="Google Shape;653;p8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85000" lnSpcReduction="10000"/>
          </a:bodyPr>
          <a:lstStyle/>
          <a:p>
            <a:pPr marL="0" lvl="0" indent="0" algn="l" rtl="0">
              <a:spcBef>
                <a:spcPts val="0"/>
              </a:spcBef>
              <a:spcAft>
                <a:spcPts val="0"/>
              </a:spcAft>
              <a:buNone/>
            </a:pPr>
            <a:r>
              <a:rPr lang="en"/>
              <a:t>Houston would face a steep expansion fee with the large population, media market, ready arena, and valued standings in other leagues such as the NBA. The Stars stand as the 12th most valuable team in the NHL and knowing that Houston would encroach on their territory in Texas, especially in media rights, the expansion fee would have to help cover any losses to other franchises. Each team would also be sacrificing home games on their schedule by adding another franchise into the scheduling format, which causes varied levels of lost individual team revenue.</a:t>
            </a:r>
            <a:endParaRPr/>
          </a:p>
          <a:p>
            <a:pPr marL="0" lvl="0" indent="0" algn="l" rtl="0">
              <a:spcBef>
                <a:spcPts val="1200"/>
              </a:spcBef>
              <a:spcAft>
                <a:spcPts val="1200"/>
              </a:spcAft>
              <a:buNone/>
            </a:pPr>
            <a:r>
              <a:rPr lang="en"/>
              <a:t>The Seattle expansion fee was raised $120 Million from the fee Las Vegas paid when adjusted for inflation, I would project a similar increase for Houston to join which could stand anywhere from $725-750 Million. This expansion fee would cost around the 8-10 range of most valuable NHL franchises, which equates with Houston’s standing as a major market in professional sports and the United States.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0"/>
          <p:cNvSpPr txBox="1">
            <a:spLocks noGrp="1"/>
          </p:cNvSpPr>
          <p:nvPr>
            <p:ph type="title"/>
          </p:nvPr>
        </p:nvSpPr>
        <p:spPr>
          <a:xfrm>
            <a:off x="134925" y="64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1820"/>
              <a:t>Total Population and Growth (ACS, 2000, 2010)</a:t>
            </a:r>
            <a:endParaRPr sz="1820"/>
          </a:p>
        </p:txBody>
      </p:sp>
      <p:sp>
        <p:nvSpPr>
          <p:cNvPr id="96" name="Google Shape;96;p20"/>
          <p:cNvSpPr txBox="1"/>
          <p:nvPr/>
        </p:nvSpPr>
        <p:spPr>
          <a:xfrm>
            <a:off x="4087800" y="457925"/>
            <a:ext cx="3349800" cy="369300"/>
          </a:xfrm>
          <a:prstGeom prst="rect">
            <a:avLst/>
          </a:prstGeom>
          <a:solidFill>
            <a:srgbClr val="6FA8D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ontserrat Medium"/>
                <a:ea typeface="Montserrat Medium"/>
                <a:cs typeface="Montserrat Medium"/>
                <a:sym typeface="Montserrat Medium"/>
              </a:rPr>
              <a:t>Franklin County, OH</a:t>
            </a:r>
            <a:endParaRPr sz="1200">
              <a:latin typeface="Montserrat Medium"/>
              <a:ea typeface="Montserrat Medium"/>
              <a:cs typeface="Montserrat Medium"/>
              <a:sym typeface="Montserrat Medium"/>
            </a:endParaRPr>
          </a:p>
        </p:txBody>
      </p:sp>
      <p:sp>
        <p:nvSpPr>
          <p:cNvPr id="97" name="Google Shape;97;p20"/>
          <p:cNvSpPr txBox="1"/>
          <p:nvPr/>
        </p:nvSpPr>
        <p:spPr>
          <a:xfrm>
            <a:off x="0" y="457925"/>
            <a:ext cx="3516600" cy="369300"/>
          </a:xfrm>
          <a:prstGeom prst="rect">
            <a:avLst/>
          </a:prstGeom>
          <a:solidFill>
            <a:srgbClr val="6FA8D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ontserrat Medium"/>
                <a:ea typeface="Montserrat Medium"/>
                <a:cs typeface="Montserrat Medium"/>
                <a:sym typeface="Montserrat Medium"/>
              </a:rPr>
              <a:t>Arena District</a:t>
            </a:r>
            <a:endParaRPr sz="1200">
              <a:latin typeface="Montserrat Medium"/>
              <a:ea typeface="Montserrat Medium"/>
              <a:cs typeface="Montserrat Medium"/>
              <a:sym typeface="Montserrat Medium"/>
            </a:endParaRPr>
          </a:p>
        </p:txBody>
      </p:sp>
      <p:sp>
        <p:nvSpPr>
          <p:cNvPr id="98" name="Google Shape;98;p20"/>
          <p:cNvSpPr txBox="1"/>
          <p:nvPr/>
        </p:nvSpPr>
        <p:spPr>
          <a:xfrm>
            <a:off x="85850" y="858600"/>
            <a:ext cx="3349800" cy="646500"/>
          </a:xfrm>
          <a:prstGeom prst="rect">
            <a:avLst/>
          </a:prstGeom>
          <a:noFill/>
          <a:ln>
            <a:noFill/>
          </a:ln>
        </p:spPr>
        <p:txBody>
          <a:bodyPr spcFirstLastPara="1" wrap="square" lIns="91425" tIns="91425" rIns="91425" bIns="91425" anchor="t" anchorCtr="0">
            <a:spAutoFit/>
          </a:bodyPr>
          <a:lstStyle/>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2000: 2,179	</a:t>
            </a:r>
            <a:endParaRPr sz="1000">
              <a:solidFill>
                <a:srgbClr val="FFFFFF"/>
              </a:solidFill>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2010: 3,105 </a:t>
            </a:r>
            <a:r>
              <a:rPr lang="en" sz="1000">
                <a:highlight>
                  <a:srgbClr val="00FF00"/>
                </a:highlight>
                <a:latin typeface="Montserrat Medium"/>
                <a:ea typeface="Montserrat Medium"/>
                <a:cs typeface="Montserrat Medium"/>
                <a:sym typeface="Montserrat Medium"/>
              </a:rPr>
              <a:t>(+926)</a:t>
            </a:r>
            <a:r>
              <a:rPr lang="en" sz="1000">
                <a:solidFill>
                  <a:srgbClr val="FFFFFF"/>
                </a:solidFill>
                <a:highlight>
                  <a:srgbClr val="6AA84F"/>
                </a:highlight>
                <a:latin typeface="Montserrat Medium"/>
                <a:ea typeface="Montserrat Medium"/>
                <a:cs typeface="Montserrat Medium"/>
                <a:sym typeface="Montserrat Medium"/>
              </a:rPr>
              <a:t>	</a:t>
            </a:r>
            <a:endParaRPr sz="1000">
              <a:solidFill>
                <a:srgbClr val="FFFFFF"/>
              </a:solidFill>
              <a:highlight>
                <a:srgbClr val="6AA84F"/>
              </a:highlight>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Total Growth Rate: 42.5%, AAGR: 4.25%</a:t>
            </a:r>
            <a:endParaRPr sz="1000">
              <a:solidFill>
                <a:srgbClr val="FFFFFF"/>
              </a:solidFill>
              <a:latin typeface="Montserrat Medium"/>
              <a:ea typeface="Montserrat Medium"/>
              <a:cs typeface="Montserrat Medium"/>
              <a:sym typeface="Montserrat Medium"/>
            </a:endParaRPr>
          </a:p>
        </p:txBody>
      </p:sp>
      <p:sp>
        <p:nvSpPr>
          <p:cNvPr id="99" name="Google Shape;99;p20"/>
          <p:cNvSpPr txBox="1"/>
          <p:nvPr/>
        </p:nvSpPr>
        <p:spPr>
          <a:xfrm>
            <a:off x="83400" y="4323100"/>
            <a:ext cx="3349800" cy="3387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endParaRPr sz="1000">
              <a:solidFill>
                <a:srgbClr val="FFFFFF"/>
              </a:solidFill>
              <a:latin typeface="Montserrat Medium"/>
              <a:ea typeface="Montserrat Medium"/>
              <a:cs typeface="Montserrat Medium"/>
              <a:sym typeface="Montserrat Medium"/>
            </a:endParaRPr>
          </a:p>
        </p:txBody>
      </p:sp>
      <p:sp>
        <p:nvSpPr>
          <p:cNvPr id="100" name="Google Shape;100;p20"/>
          <p:cNvSpPr txBox="1"/>
          <p:nvPr/>
        </p:nvSpPr>
        <p:spPr>
          <a:xfrm>
            <a:off x="4087800" y="898175"/>
            <a:ext cx="3349800" cy="646500"/>
          </a:xfrm>
          <a:prstGeom prst="rect">
            <a:avLst/>
          </a:prstGeom>
          <a:noFill/>
          <a:ln>
            <a:noFill/>
          </a:ln>
        </p:spPr>
        <p:txBody>
          <a:bodyPr spcFirstLastPara="1" wrap="square" lIns="91425" tIns="91425" rIns="91425" bIns="91425" anchor="t" anchorCtr="0">
            <a:spAutoFit/>
          </a:bodyPr>
          <a:lstStyle/>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2000: 1,068,978	</a:t>
            </a:r>
            <a:endParaRPr sz="1000">
              <a:solidFill>
                <a:srgbClr val="FFFFFF"/>
              </a:solidFill>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2010: 1,163,414 </a:t>
            </a:r>
            <a:r>
              <a:rPr lang="en" sz="1000">
                <a:highlight>
                  <a:srgbClr val="00FF00"/>
                </a:highlight>
                <a:latin typeface="Montserrat Medium"/>
                <a:ea typeface="Montserrat Medium"/>
                <a:cs typeface="Montserrat Medium"/>
                <a:sym typeface="Montserrat Medium"/>
              </a:rPr>
              <a:t>(+94,436)</a:t>
            </a:r>
            <a:r>
              <a:rPr lang="en" sz="1000">
                <a:solidFill>
                  <a:srgbClr val="FFFFFF"/>
                </a:solidFill>
                <a:highlight>
                  <a:srgbClr val="6AA84F"/>
                </a:highlight>
                <a:latin typeface="Montserrat Medium"/>
                <a:ea typeface="Montserrat Medium"/>
                <a:cs typeface="Montserrat Medium"/>
                <a:sym typeface="Montserrat Medium"/>
              </a:rPr>
              <a:t>	</a:t>
            </a:r>
            <a:endParaRPr sz="1000">
              <a:solidFill>
                <a:srgbClr val="FFFFFF"/>
              </a:solidFill>
              <a:highlight>
                <a:srgbClr val="6AA84F"/>
              </a:highlight>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Total Growth Rate: 8.83%, AAGR: 0.88%</a:t>
            </a:r>
            <a:endParaRPr sz="1000">
              <a:solidFill>
                <a:srgbClr val="FFFFFF"/>
              </a:solidFill>
              <a:latin typeface="Montserrat Medium"/>
              <a:ea typeface="Montserrat Medium"/>
              <a:cs typeface="Montserrat Medium"/>
              <a:sym typeface="Montserrat Medium"/>
            </a:endParaRPr>
          </a:p>
        </p:txBody>
      </p:sp>
      <p:sp>
        <p:nvSpPr>
          <p:cNvPr id="101" name="Google Shape;101;p20"/>
          <p:cNvSpPr/>
          <p:nvPr/>
        </p:nvSpPr>
        <p:spPr>
          <a:xfrm>
            <a:off x="818675" y="1764125"/>
            <a:ext cx="1199700" cy="982200"/>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2" name="Google Shape;102;p20"/>
          <p:cNvCxnSpPr/>
          <p:nvPr/>
        </p:nvCxnSpPr>
        <p:spPr>
          <a:xfrm flipH="1">
            <a:off x="3885425" y="531825"/>
            <a:ext cx="35700" cy="2697000"/>
          </a:xfrm>
          <a:prstGeom prst="straightConnector1">
            <a:avLst/>
          </a:prstGeom>
          <a:noFill/>
          <a:ln w="9525" cap="flat" cmpd="sng">
            <a:solidFill>
              <a:schemeClr val="dk2"/>
            </a:solidFill>
            <a:prstDash val="solid"/>
            <a:round/>
            <a:headEnd type="none" w="med" len="med"/>
            <a:tailEnd type="none" w="med" len="med"/>
          </a:ln>
        </p:spPr>
      </p:cxnSp>
      <p:sp>
        <p:nvSpPr>
          <p:cNvPr id="103" name="Google Shape;103;p20"/>
          <p:cNvSpPr txBox="1"/>
          <p:nvPr/>
        </p:nvSpPr>
        <p:spPr>
          <a:xfrm>
            <a:off x="1027000" y="2032025"/>
            <a:ext cx="9495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rgbClr val="FFFFFF"/>
                </a:solidFill>
                <a:latin typeface="Montserrat Medium"/>
                <a:ea typeface="Montserrat Medium"/>
                <a:cs typeface="Montserrat Medium"/>
                <a:sym typeface="Montserrat Medium"/>
              </a:rPr>
              <a:t>4.25%</a:t>
            </a:r>
            <a:endParaRPr sz="1600">
              <a:solidFill>
                <a:srgbClr val="FFFFFF"/>
              </a:solidFill>
              <a:latin typeface="Montserrat Medium"/>
              <a:ea typeface="Montserrat Medium"/>
              <a:cs typeface="Montserrat Medium"/>
              <a:sym typeface="Montserrat Medium"/>
            </a:endParaRPr>
          </a:p>
        </p:txBody>
      </p:sp>
      <p:sp>
        <p:nvSpPr>
          <p:cNvPr id="104" name="Google Shape;104;p20"/>
          <p:cNvSpPr/>
          <p:nvPr/>
        </p:nvSpPr>
        <p:spPr>
          <a:xfrm>
            <a:off x="5392250" y="1806125"/>
            <a:ext cx="1199700" cy="982200"/>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0"/>
          <p:cNvSpPr txBox="1"/>
          <p:nvPr/>
        </p:nvSpPr>
        <p:spPr>
          <a:xfrm>
            <a:off x="5517350" y="2074025"/>
            <a:ext cx="9495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rgbClr val="FFFFFF"/>
                </a:solidFill>
                <a:latin typeface="Montserrat Medium"/>
                <a:ea typeface="Montserrat Medium"/>
                <a:cs typeface="Montserrat Medium"/>
                <a:sym typeface="Montserrat Medium"/>
              </a:rPr>
              <a:t>0.88%</a:t>
            </a:r>
            <a:endParaRPr sz="1600">
              <a:solidFill>
                <a:srgbClr val="FFFFFF"/>
              </a:solidFill>
              <a:latin typeface="Montserrat Medium"/>
              <a:ea typeface="Montserrat Medium"/>
              <a:cs typeface="Montserrat Medium"/>
              <a:sym typeface="Montserrat Medium"/>
            </a:endParaRPr>
          </a:p>
        </p:txBody>
      </p:sp>
      <p:sp>
        <p:nvSpPr>
          <p:cNvPr id="106" name="Google Shape;106;p20"/>
          <p:cNvSpPr txBox="1"/>
          <p:nvPr/>
        </p:nvSpPr>
        <p:spPr>
          <a:xfrm>
            <a:off x="585225" y="3957725"/>
            <a:ext cx="7620000" cy="492600"/>
          </a:xfrm>
          <a:prstGeom prst="rect">
            <a:avLst/>
          </a:prstGeom>
          <a:gradFill>
            <a:gsLst>
              <a:gs pos="0">
                <a:srgbClr val="FFC002"/>
              </a:gs>
              <a:gs pos="100000">
                <a:srgbClr val="795B04"/>
              </a:gs>
            </a:gsLst>
            <a:lin ang="5400012" scaled="0"/>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rgbClr val="FFFFFF"/>
                </a:solidFill>
                <a:latin typeface="Montserrat"/>
                <a:ea typeface="Montserrat"/>
                <a:cs typeface="Montserrat"/>
                <a:sym typeface="Montserrat"/>
              </a:rPr>
              <a:t>The Arena district grew 5x greater than Franklin County</a:t>
            </a:r>
            <a:endParaRPr sz="2000" b="1">
              <a:solidFill>
                <a:srgbClr val="FFFFFF"/>
              </a:solidFill>
              <a:latin typeface="Montserrat"/>
              <a:ea typeface="Montserrat"/>
              <a:cs typeface="Montserrat"/>
              <a:sym typeface="Montserrat"/>
            </a:endParaRPr>
          </a:p>
        </p:txBody>
      </p:sp>
      <p:pic>
        <p:nvPicPr>
          <p:cNvPr id="107" name="Google Shape;107;p20"/>
          <p:cNvPicPr preferRelativeResize="0"/>
          <p:nvPr/>
        </p:nvPicPr>
        <p:blipFill>
          <a:blip r:embed="rId3">
            <a:alphaModFix/>
          </a:blip>
          <a:stretch>
            <a:fillRect/>
          </a:stretch>
        </p:blipFill>
        <p:spPr>
          <a:xfrm>
            <a:off x="7437600" y="188125"/>
            <a:ext cx="1612899" cy="8064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1"/>
          <p:cNvSpPr txBox="1">
            <a:spLocks noGrp="1"/>
          </p:cNvSpPr>
          <p:nvPr>
            <p:ph type="title"/>
          </p:nvPr>
        </p:nvSpPr>
        <p:spPr>
          <a:xfrm>
            <a:off x="134925" y="64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1820"/>
              <a:t>Total Housing Units and Growth (ACS, 2000, 2010)</a:t>
            </a:r>
            <a:endParaRPr sz="1820"/>
          </a:p>
        </p:txBody>
      </p:sp>
      <p:sp>
        <p:nvSpPr>
          <p:cNvPr id="113" name="Google Shape;113;p21"/>
          <p:cNvSpPr txBox="1"/>
          <p:nvPr/>
        </p:nvSpPr>
        <p:spPr>
          <a:xfrm>
            <a:off x="4087800" y="457925"/>
            <a:ext cx="3349800" cy="369300"/>
          </a:xfrm>
          <a:prstGeom prst="rect">
            <a:avLst/>
          </a:prstGeom>
          <a:solidFill>
            <a:srgbClr val="6FA8D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ontserrat Medium"/>
                <a:ea typeface="Montserrat Medium"/>
                <a:cs typeface="Montserrat Medium"/>
                <a:sym typeface="Montserrat Medium"/>
              </a:rPr>
              <a:t>Franklin County, OH</a:t>
            </a:r>
            <a:endParaRPr sz="1200">
              <a:latin typeface="Montserrat Medium"/>
              <a:ea typeface="Montserrat Medium"/>
              <a:cs typeface="Montserrat Medium"/>
              <a:sym typeface="Montserrat Medium"/>
            </a:endParaRPr>
          </a:p>
        </p:txBody>
      </p:sp>
      <p:sp>
        <p:nvSpPr>
          <p:cNvPr id="114" name="Google Shape;114;p21"/>
          <p:cNvSpPr txBox="1"/>
          <p:nvPr/>
        </p:nvSpPr>
        <p:spPr>
          <a:xfrm>
            <a:off x="0" y="457925"/>
            <a:ext cx="3516600" cy="369300"/>
          </a:xfrm>
          <a:prstGeom prst="rect">
            <a:avLst/>
          </a:prstGeom>
          <a:solidFill>
            <a:srgbClr val="6FA8D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ontserrat Medium"/>
                <a:ea typeface="Montserrat Medium"/>
                <a:cs typeface="Montserrat Medium"/>
                <a:sym typeface="Montserrat Medium"/>
              </a:rPr>
              <a:t>Arena District</a:t>
            </a:r>
            <a:endParaRPr sz="1200">
              <a:latin typeface="Montserrat Medium"/>
              <a:ea typeface="Montserrat Medium"/>
              <a:cs typeface="Montserrat Medium"/>
              <a:sym typeface="Montserrat Medium"/>
            </a:endParaRPr>
          </a:p>
        </p:txBody>
      </p:sp>
      <p:sp>
        <p:nvSpPr>
          <p:cNvPr id="115" name="Google Shape;115;p21"/>
          <p:cNvSpPr txBox="1"/>
          <p:nvPr/>
        </p:nvSpPr>
        <p:spPr>
          <a:xfrm>
            <a:off x="85850" y="858600"/>
            <a:ext cx="3349800" cy="646500"/>
          </a:xfrm>
          <a:prstGeom prst="rect">
            <a:avLst/>
          </a:prstGeom>
          <a:noFill/>
          <a:ln>
            <a:noFill/>
          </a:ln>
        </p:spPr>
        <p:txBody>
          <a:bodyPr spcFirstLastPara="1" wrap="square" lIns="91425" tIns="91425" rIns="91425" bIns="91425" anchor="t" anchorCtr="0">
            <a:spAutoFit/>
          </a:bodyPr>
          <a:lstStyle/>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2000: 1,003	</a:t>
            </a:r>
            <a:endParaRPr sz="1000">
              <a:solidFill>
                <a:srgbClr val="FFFFFF"/>
              </a:solidFill>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2010: 1,911 </a:t>
            </a:r>
            <a:r>
              <a:rPr lang="en" sz="1000">
                <a:highlight>
                  <a:srgbClr val="00FF00"/>
                </a:highlight>
                <a:latin typeface="Montserrat Medium"/>
                <a:ea typeface="Montserrat Medium"/>
                <a:cs typeface="Montserrat Medium"/>
                <a:sym typeface="Montserrat Medium"/>
              </a:rPr>
              <a:t>(+684)</a:t>
            </a:r>
            <a:r>
              <a:rPr lang="en" sz="1000">
                <a:solidFill>
                  <a:srgbClr val="FFFFFF"/>
                </a:solidFill>
                <a:highlight>
                  <a:srgbClr val="6AA84F"/>
                </a:highlight>
                <a:latin typeface="Montserrat Medium"/>
                <a:ea typeface="Montserrat Medium"/>
                <a:cs typeface="Montserrat Medium"/>
                <a:sym typeface="Montserrat Medium"/>
              </a:rPr>
              <a:t>	</a:t>
            </a:r>
            <a:endParaRPr sz="1000">
              <a:solidFill>
                <a:srgbClr val="FFFFFF"/>
              </a:solidFill>
              <a:highlight>
                <a:srgbClr val="6AA84F"/>
              </a:highlight>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Total Growth Rate: 55.75%, AAGR: 5.57%</a:t>
            </a:r>
            <a:endParaRPr sz="1000">
              <a:solidFill>
                <a:srgbClr val="FFFFFF"/>
              </a:solidFill>
              <a:latin typeface="Montserrat Medium"/>
              <a:ea typeface="Montserrat Medium"/>
              <a:cs typeface="Montserrat Medium"/>
              <a:sym typeface="Montserrat Medium"/>
            </a:endParaRPr>
          </a:p>
        </p:txBody>
      </p:sp>
      <p:sp>
        <p:nvSpPr>
          <p:cNvPr id="116" name="Google Shape;116;p21"/>
          <p:cNvSpPr txBox="1"/>
          <p:nvPr/>
        </p:nvSpPr>
        <p:spPr>
          <a:xfrm>
            <a:off x="4087800" y="898175"/>
            <a:ext cx="3349800" cy="646500"/>
          </a:xfrm>
          <a:prstGeom prst="rect">
            <a:avLst/>
          </a:prstGeom>
          <a:noFill/>
          <a:ln>
            <a:noFill/>
          </a:ln>
        </p:spPr>
        <p:txBody>
          <a:bodyPr spcFirstLastPara="1" wrap="square" lIns="91425" tIns="91425" rIns="91425" bIns="91425" anchor="t" anchorCtr="0">
            <a:spAutoFit/>
          </a:bodyPr>
          <a:lstStyle/>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2000: 471, 016	</a:t>
            </a:r>
            <a:endParaRPr sz="1000">
              <a:solidFill>
                <a:srgbClr val="FFFFFF"/>
              </a:solidFill>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2010: 527,186 </a:t>
            </a:r>
            <a:r>
              <a:rPr lang="en" sz="1000">
                <a:highlight>
                  <a:srgbClr val="00FF00"/>
                </a:highlight>
                <a:latin typeface="Montserrat Medium"/>
                <a:ea typeface="Montserrat Medium"/>
                <a:cs typeface="Montserrat Medium"/>
                <a:sym typeface="Montserrat Medium"/>
              </a:rPr>
              <a:t>(+56,170)</a:t>
            </a:r>
            <a:r>
              <a:rPr lang="en" sz="1000">
                <a:solidFill>
                  <a:srgbClr val="FFFFFF"/>
                </a:solidFill>
                <a:highlight>
                  <a:srgbClr val="6AA84F"/>
                </a:highlight>
                <a:latin typeface="Montserrat Medium"/>
                <a:ea typeface="Montserrat Medium"/>
                <a:cs typeface="Montserrat Medium"/>
                <a:sym typeface="Montserrat Medium"/>
              </a:rPr>
              <a:t>	</a:t>
            </a:r>
            <a:endParaRPr sz="1000">
              <a:solidFill>
                <a:srgbClr val="FFFFFF"/>
              </a:solidFill>
              <a:highlight>
                <a:srgbClr val="6AA84F"/>
              </a:highlight>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Total Growth Rate: 11.93%, AAGR: 1.19%</a:t>
            </a:r>
            <a:endParaRPr sz="1000">
              <a:solidFill>
                <a:srgbClr val="FFFFFF"/>
              </a:solidFill>
              <a:latin typeface="Montserrat Medium"/>
              <a:ea typeface="Montserrat Medium"/>
              <a:cs typeface="Montserrat Medium"/>
              <a:sym typeface="Montserrat Medium"/>
            </a:endParaRPr>
          </a:p>
        </p:txBody>
      </p:sp>
      <p:sp>
        <p:nvSpPr>
          <p:cNvPr id="117" name="Google Shape;117;p21"/>
          <p:cNvSpPr/>
          <p:nvPr/>
        </p:nvSpPr>
        <p:spPr>
          <a:xfrm>
            <a:off x="818675" y="1764125"/>
            <a:ext cx="1199700" cy="982200"/>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8" name="Google Shape;118;p21"/>
          <p:cNvCxnSpPr/>
          <p:nvPr/>
        </p:nvCxnSpPr>
        <p:spPr>
          <a:xfrm>
            <a:off x="3913200" y="515950"/>
            <a:ext cx="28200" cy="2838600"/>
          </a:xfrm>
          <a:prstGeom prst="straightConnector1">
            <a:avLst/>
          </a:prstGeom>
          <a:noFill/>
          <a:ln w="9525" cap="flat" cmpd="sng">
            <a:solidFill>
              <a:schemeClr val="dk2"/>
            </a:solidFill>
            <a:prstDash val="solid"/>
            <a:round/>
            <a:headEnd type="none" w="med" len="med"/>
            <a:tailEnd type="none" w="med" len="med"/>
          </a:ln>
        </p:spPr>
      </p:cxnSp>
      <p:sp>
        <p:nvSpPr>
          <p:cNvPr id="119" name="Google Shape;119;p21"/>
          <p:cNvSpPr txBox="1"/>
          <p:nvPr/>
        </p:nvSpPr>
        <p:spPr>
          <a:xfrm>
            <a:off x="1027000" y="2032025"/>
            <a:ext cx="9495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rgbClr val="FFFFFF"/>
                </a:solidFill>
                <a:latin typeface="Montserrat Medium"/>
                <a:ea typeface="Montserrat Medium"/>
                <a:cs typeface="Montserrat Medium"/>
                <a:sym typeface="Montserrat Medium"/>
              </a:rPr>
              <a:t>5.57%</a:t>
            </a:r>
            <a:endParaRPr sz="1600">
              <a:solidFill>
                <a:srgbClr val="FFFFFF"/>
              </a:solidFill>
              <a:latin typeface="Montserrat Medium"/>
              <a:ea typeface="Montserrat Medium"/>
              <a:cs typeface="Montserrat Medium"/>
              <a:sym typeface="Montserrat Medium"/>
            </a:endParaRPr>
          </a:p>
        </p:txBody>
      </p:sp>
      <p:sp>
        <p:nvSpPr>
          <p:cNvPr id="120" name="Google Shape;120;p21"/>
          <p:cNvSpPr/>
          <p:nvPr/>
        </p:nvSpPr>
        <p:spPr>
          <a:xfrm>
            <a:off x="5392250" y="1806125"/>
            <a:ext cx="1199700" cy="982200"/>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1"/>
          <p:cNvSpPr txBox="1"/>
          <p:nvPr/>
        </p:nvSpPr>
        <p:spPr>
          <a:xfrm>
            <a:off x="5642450" y="2074025"/>
            <a:ext cx="9495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rgbClr val="FFFFFF"/>
                </a:solidFill>
                <a:latin typeface="Montserrat Medium"/>
                <a:ea typeface="Montserrat Medium"/>
                <a:cs typeface="Montserrat Medium"/>
                <a:sym typeface="Montserrat Medium"/>
              </a:rPr>
              <a:t>1.19%</a:t>
            </a:r>
            <a:endParaRPr sz="1600">
              <a:solidFill>
                <a:srgbClr val="FFFFFF"/>
              </a:solidFill>
              <a:latin typeface="Montserrat Medium"/>
              <a:ea typeface="Montserrat Medium"/>
              <a:cs typeface="Montserrat Medium"/>
              <a:sym typeface="Montserrat Medium"/>
            </a:endParaRPr>
          </a:p>
        </p:txBody>
      </p:sp>
      <p:sp>
        <p:nvSpPr>
          <p:cNvPr id="122" name="Google Shape;122;p21"/>
          <p:cNvSpPr txBox="1"/>
          <p:nvPr/>
        </p:nvSpPr>
        <p:spPr>
          <a:xfrm>
            <a:off x="585225" y="3957725"/>
            <a:ext cx="8019000" cy="492600"/>
          </a:xfrm>
          <a:prstGeom prst="rect">
            <a:avLst/>
          </a:prstGeom>
          <a:gradFill>
            <a:gsLst>
              <a:gs pos="0">
                <a:srgbClr val="FFC002"/>
              </a:gs>
              <a:gs pos="100000">
                <a:srgbClr val="795B04"/>
              </a:gs>
            </a:gsLst>
            <a:lin ang="5400012" scaled="0"/>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rgbClr val="FFFFFF"/>
                </a:solidFill>
                <a:latin typeface="Montserrat"/>
                <a:ea typeface="Montserrat"/>
                <a:cs typeface="Montserrat"/>
                <a:sym typeface="Montserrat"/>
              </a:rPr>
              <a:t>The Arena district grew 4.5x greater than Franklin County</a:t>
            </a:r>
            <a:endParaRPr sz="2000" b="1">
              <a:solidFill>
                <a:srgbClr val="FFFFFF"/>
              </a:solidFill>
              <a:latin typeface="Montserrat"/>
              <a:ea typeface="Montserrat"/>
              <a:cs typeface="Montserrat"/>
              <a:sym typeface="Montserrat"/>
            </a:endParaRPr>
          </a:p>
        </p:txBody>
      </p:sp>
      <p:pic>
        <p:nvPicPr>
          <p:cNvPr id="123" name="Google Shape;123;p21"/>
          <p:cNvPicPr preferRelativeResize="0"/>
          <p:nvPr/>
        </p:nvPicPr>
        <p:blipFill>
          <a:blip r:embed="rId3">
            <a:alphaModFix/>
          </a:blip>
          <a:stretch>
            <a:fillRect/>
          </a:stretch>
        </p:blipFill>
        <p:spPr>
          <a:xfrm>
            <a:off x="7437600" y="156375"/>
            <a:ext cx="1612899" cy="806449"/>
          </a:xfrm>
          <a:prstGeom prst="rect">
            <a:avLst/>
          </a:prstGeom>
          <a:noFill/>
          <a:ln>
            <a:noFill/>
          </a:ln>
        </p:spPr>
      </p:pic>
    </p:spTree>
  </p:cSld>
  <p:clrMapOvr>
    <a:masterClrMapping/>
  </p:clrMapOvr>
</p:sld>
</file>

<file path=ppt/theme/theme1.xml><?xml version="1.0" encoding="utf-8"?>
<a:theme xmlns:a="http://schemas.openxmlformats.org/drawingml/2006/main" name="Simple Dark">
  <a:themeElements>
    <a:clrScheme name="Simple Dark">
      <a:dk1>
        <a:srgbClr val="FFFFFF"/>
      </a:dk1>
      <a:lt1>
        <a:srgbClr val="073763"/>
      </a:lt1>
      <a:dk2>
        <a:srgbClr val="A4C2F4"/>
      </a:dk2>
      <a:lt2>
        <a:srgbClr val="ADADAD"/>
      </a:lt2>
      <a:accent1>
        <a:srgbClr val="A4C2F4"/>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6069</Words>
  <Application>Microsoft Office PowerPoint</Application>
  <PresentationFormat>On-screen Show (16:9)</PresentationFormat>
  <Paragraphs>553</Paragraphs>
  <Slides>77</Slides>
  <Notes>77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77</vt:i4>
      </vt:variant>
    </vt:vector>
  </HeadingPairs>
  <TitlesOfParts>
    <vt:vector size="82" baseType="lpstr">
      <vt:lpstr>Arial</vt:lpstr>
      <vt:lpstr>Georgia</vt:lpstr>
      <vt:lpstr>Montserrat Medium</vt:lpstr>
      <vt:lpstr>Montserrat</vt:lpstr>
      <vt:lpstr>Simple Dark</vt:lpstr>
      <vt:lpstr>Question 1:  How did the districts change (growth compared to growth rates in the city or county) and how did the entire downtown areas in each city grow (in residents and jobs) compared to the overall growth in the city, county, or MSA?</vt:lpstr>
      <vt:lpstr>Case 1: Nationwide Arena District-Columbus, OH</vt:lpstr>
      <vt:lpstr>PowerPoint Presentation</vt:lpstr>
      <vt:lpstr>PowerPoint Presentation</vt:lpstr>
      <vt:lpstr>PowerPoint Presentation</vt:lpstr>
      <vt:lpstr>History/Timeline of the District</vt:lpstr>
      <vt:lpstr>Primary Concern 1: Did the growth of the Arena District outpace the growth of the Franklin County, OH? </vt:lpstr>
      <vt:lpstr>Total Population and Growth (ACS, 2000, 2010)</vt:lpstr>
      <vt:lpstr>Total Housing Units and Growth (ACS, 2000, 2010)</vt:lpstr>
      <vt:lpstr>Primary Concern 2: Did downtown Columbus, OH outpace the residents and job growth of Franklin County, OH? </vt:lpstr>
      <vt:lpstr>Total Population and Growth (ACS, 2000, 2010)</vt:lpstr>
      <vt:lpstr>Total Primary Jobs/Growth (OnTheMap, 2002-2018)</vt:lpstr>
      <vt:lpstr>Case 2: San Diego Ballpark District-San Diego, CA</vt:lpstr>
      <vt:lpstr>PowerPoint Presentation</vt:lpstr>
      <vt:lpstr>PowerPoint Presentation</vt:lpstr>
      <vt:lpstr>PowerPoint Presentation</vt:lpstr>
      <vt:lpstr>History/Timeline of the District</vt:lpstr>
      <vt:lpstr>Primary Concern 1: Did the growth of the Ballpark District outpace the growth of San Diego County, CA? </vt:lpstr>
      <vt:lpstr>Total Population and Growth (ACS, 2000, 2010)</vt:lpstr>
      <vt:lpstr>Total Housing Units and Growth (ACS, 2000, 2010)</vt:lpstr>
      <vt:lpstr>Primary Concern 2: Did downtown San Diego outpace the residence and jobs growth of the entire San Diego-Chula Vista-Carlsbad MSA? </vt:lpstr>
      <vt:lpstr>Total Population and Growth (ACS, 2000, 2010)</vt:lpstr>
      <vt:lpstr>Total Primary Jobs/Growth (OnTheMap, 2002-2018)</vt:lpstr>
      <vt:lpstr>PowerPoint Presentation</vt:lpstr>
      <vt:lpstr>PowerPoint Presentation</vt:lpstr>
      <vt:lpstr>PowerPoint Presentation</vt:lpstr>
      <vt:lpstr>KIN 513 Portion of Question #1</vt:lpstr>
      <vt:lpstr>Columbus, OH Downtown Area</vt:lpstr>
      <vt:lpstr>Question 1a:  Columbus, OH Downtown Area 2002, 2010 Growth Rate- Higher Wage Jobs</vt:lpstr>
      <vt:lpstr>Question 1a: Columbus, OH MSA  2002, 2010 Growth Rate- Higher Wage Jobs</vt:lpstr>
      <vt:lpstr>Question 1b:  Columbus, OH % of higher wage jobs Downtown Area</vt:lpstr>
      <vt:lpstr>Question 1b:  Columbus, OH % of Higher Wage Jobs (Region (MSA)) </vt:lpstr>
      <vt:lpstr>Question 1a:  San Diego Downtown Growth Rate of High Wage Jobs</vt:lpstr>
      <vt:lpstr>Question 1a:  San Diego County (Region) Growth Rate of High Wage Jobs</vt:lpstr>
      <vt:lpstr>Question 1b : San Diego Downtown Area vs. County Percent of High Wage Jobs</vt:lpstr>
      <vt:lpstr>Question #1c: Growth Rate of Median Household Income Downtown Area  San Diego, CA</vt:lpstr>
      <vt:lpstr>Question #1c: Growth Rate of Median Household Income  San Diego County  , CA</vt:lpstr>
      <vt:lpstr>Problem#2</vt:lpstr>
      <vt:lpstr>Steps in Calculating Stadium Valuation Growth</vt:lpstr>
      <vt:lpstr>What is Hockey-Related Revenue (HRR)?</vt:lpstr>
      <vt:lpstr>Edmonton Oilers </vt:lpstr>
      <vt:lpstr>Difficult to Isolate Stadium Impact in Valuation</vt:lpstr>
      <vt:lpstr>Edmonton Value Growth 2006-2016 prior to opening of Rogers Place</vt:lpstr>
      <vt:lpstr>Edmonton Oilers 2006 Stadium Value </vt:lpstr>
      <vt:lpstr>Edmonton Oilers Franchise Value 2017-2020 After Opening of Rogers Place </vt:lpstr>
      <vt:lpstr>PowerPoint Presentation</vt:lpstr>
      <vt:lpstr>Edmonton Oilers 2020 Stadium Value</vt:lpstr>
      <vt:lpstr>Pittsburgh Penguins </vt:lpstr>
      <vt:lpstr>Pittsburgh Penguins- Franchise Values 2006-2010 prior to opening of Consol Energy Center (now PPG Paints)</vt:lpstr>
      <vt:lpstr>Pittsburgh Penguins Franchise Values 2010-2020 after Opening of new stadium</vt:lpstr>
      <vt:lpstr>PowerPoint Presentation</vt:lpstr>
      <vt:lpstr>Stadium Value as a  Percentage of Total Team Value</vt:lpstr>
      <vt:lpstr>Summary for Question 2:</vt:lpstr>
      <vt:lpstr>Summary for Question 2 (cont.) Increment Expected when Moving to New Arena</vt:lpstr>
      <vt:lpstr>Question 3</vt:lpstr>
      <vt:lpstr>Jerry Bruckheimer and David Bonderman paid the National Hockey League (NHL) $650 million for the league’s 32nd franchise. The new team will play in Seattle, where the newly renovated arena will open for the 2021-22 season. There are rumors that the arena will also serve as a home to a franchise from the National Basketball Association (NBA) in the near future.  Q1: Under the assumption that the rumors are false, and there will not be an NBA team in the market, evaluate whether the NHL franchise will produce enough revenues to sustain a market value of at least $650 million.  What would you project the valuation of the team will be after a year in the new arena?</vt:lpstr>
      <vt:lpstr>Seattle-Tacoma-Bellevue MSA (Social Explorer, ACS 2019)</vt:lpstr>
      <vt:lpstr>Seattle MSA</vt:lpstr>
      <vt:lpstr>Climate Pledge Arena: Home of the Seattle Kraken</vt:lpstr>
      <vt:lpstr>Seattle’s Ticket Demand</vt:lpstr>
      <vt:lpstr>NHL Franchise Values</vt:lpstr>
      <vt:lpstr>NHL Franchise Values</vt:lpstr>
      <vt:lpstr>NHL Franchise Values</vt:lpstr>
      <vt:lpstr>Regressions</vt:lpstr>
      <vt:lpstr>Comparable MSA’s</vt:lpstr>
      <vt:lpstr>Comparable MSA’s: Forbes 2020 Valuations</vt:lpstr>
      <vt:lpstr>Seattle’s Projected Value</vt:lpstr>
      <vt:lpstr>Q2: The owners of the Houston Rockets has touted the greater Houston market as the next one for an NHL franchise.  If you worked for the NHL, what would you project as an appropriate expansion fee for a franchise in that market?</vt:lpstr>
      <vt:lpstr>Houston MSA </vt:lpstr>
      <vt:lpstr>Houston MSA - Location</vt:lpstr>
      <vt:lpstr>Toyota Center - Placemaking</vt:lpstr>
      <vt:lpstr>Houston &amp; Seattle</vt:lpstr>
      <vt:lpstr>Houston’s Ticket Demand</vt:lpstr>
      <vt:lpstr>Dallas Stars Forbes 2020 Valuation</vt:lpstr>
      <vt:lpstr>NHL Media Deals</vt:lpstr>
      <vt:lpstr>Regressions</vt:lpstr>
      <vt:lpstr>Houston Expected Expansion Fee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Question 1:  How did the districts change (growth compared to growth rates in the city or county) and how did the entire downtown areas in each city grow (in residents and jobs) compared to the overall growth in the city, county, or MSA?</dc:title>
  <dc:creator>Lukas Stauffer</dc:creator>
  <cp:lastModifiedBy>Lukas Stauffer</cp:lastModifiedBy>
  <cp:revision>1</cp:revision>
  <dcterms:modified xsi:type="dcterms:W3CDTF">2021-05-02T16:27:17Z</dcterms:modified>
</cp:coreProperties>
</file>